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1"/>
  </p:notesMasterIdLst>
  <p:sldIdLst>
    <p:sldId id="1942" r:id="rId5"/>
    <p:sldId id="1943" r:id="rId6"/>
    <p:sldId id="1941" r:id="rId7"/>
    <p:sldId id="256" r:id="rId8"/>
    <p:sldId id="257" r:id="rId9"/>
    <p:sldId id="258" r:id="rId10"/>
    <p:sldId id="377" r:id="rId11"/>
    <p:sldId id="313" r:id="rId12"/>
    <p:sldId id="379" r:id="rId13"/>
    <p:sldId id="311" r:id="rId14"/>
    <p:sldId id="274" r:id="rId15"/>
    <p:sldId id="386" r:id="rId16"/>
    <p:sldId id="1891" r:id="rId17"/>
    <p:sldId id="1920" r:id="rId18"/>
    <p:sldId id="1904" r:id="rId19"/>
    <p:sldId id="380" r:id="rId20"/>
    <p:sldId id="264" r:id="rId21"/>
    <p:sldId id="310" r:id="rId22"/>
    <p:sldId id="307" r:id="rId23"/>
    <p:sldId id="265" r:id="rId24"/>
    <p:sldId id="393" r:id="rId25"/>
    <p:sldId id="392" r:id="rId26"/>
    <p:sldId id="1912" r:id="rId27"/>
    <p:sldId id="1935" r:id="rId28"/>
    <p:sldId id="262" r:id="rId29"/>
    <p:sldId id="1922" r:id="rId30"/>
    <p:sldId id="315" r:id="rId31"/>
    <p:sldId id="381" r:id="rId32"/>
    <p:sldId id="1939" r:id="rId33"/>
    <p:sldId id="352" r:id="rId34"/>
    <p:sldId id="1910" r:id="rId35"/>
    <p:sldId id="309" r:id="rId36"/>
    <p:sldId id="382" r:id="rId37"/>
    <p:sldId id="1940" r:id="rId38"/>
    <p:sldId id="1919" r:id="rId39"/>
    <p:sldId id="304" r:id="rId40"/>
    <p:sldId id="318" r:id="rId41"/>
    <p:sldId id="403" r:id="rId42"/>
    <p:sldId id="1934" r:id="rId43"/>
    <p:sldId id="1936" r:id="rId44"/>
    <p:sldId id="294" r:id="rId45"/>
    <p:sldId id="293" r:id="rId46"/>
    <p:sldId id="296" r:id="rId47"/>
    <p:sldId id="298" r:id="rId48"/>
    <p:sldId id="1938" r:id="rId49"/>
    <p:sldId id="356" r:id="rId50"/>
    <p:sldId id="1918" r:id="rId51"/>
    <p:sldId id="1913" r:id="rId52"/>
    <p:sldId id="1915" r:id="rId53"/>
    <p:sldId id="384" r:id="rId54"/>
    <p:sldId id="301" r:id="rId55"/>
    <p:sldId id="303" r:id="rId56"/>
    <p:sldId id="1937" r:id="rId57"/>
    <p:sldId id="287" r:id="rId58"/>
    <p:sldId id="401" r:id="rId59"/>
    <p:sldId id="40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91DD21-00A2-F6A5-9A91-15114DF1517E}" name="Gelinne, Dan" initials="GD" userId="S::gelinne@ad.unc.edu::c92cbb0b-393e-4696-aaf6-328204e306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omas Hillman" initials="TH" lastIdx="21" clrIdx="0">
    <p:extLst>
      <p:ext uri="{19B8F6BF-5375-455C-9EA6-DF929625EA0E}">
        <p15:presenceInfo xmlns:p15="http://schemas.microsoft.com/office/powerpoint/2012/main" userId="S::thillman@tooledesign.com::69a65b84-e1c6-4e61-8f57-e56735bd7aec" providerId="AD"/>
      </p:ext>
    </p:extLst>
  </p:cmAuthor>
  <p:cmAuthor id="2" name="Kristof Devastey" initials="KD" lastIdx="2" clrIdx="1">
    <p:extLst>
      <p:ext uri="{19B8F6BF-5375-455C-9EA6-DF929625EA0E}">
        <p15:presenceInfo xmlns:p15="http://schemas.microsoft.com/office/powerpoint/2012/main" userId="S::kdevastey@tooledesign.com::1c52b20f-6c05-426b-947b-b698648a8e48" providerId="AD"/>
      </p:ext>
    </p:extLst>
  </p:cmAuthor>
  <p:cmAuthor id="3" name="Hilton, Elizabeth (FHWA)" initials="HE(" lastIdx="41" clrIdx="2">
    <p:extLst>
      <p:ext uri="{19B8F6BF-5375-455C-9EA6-DF929625EA0E}">
        <p15:presenceInfo xmlns:p15="http://schemas.microsoft.com/office/powerpoint/2012/main" userId="S::elizabeth.hilton@ad.dot.gov::15ae97ad-4f2f-4ceb-8fdf-8b10a9c11c03" providerId="AD"/>
      </p:ext>
    </p:extLst>
  </p:cmAuthor>
  <p:cmAuthor id="4" name="Hector Chang" initials="HC" lastIdx="17" clrIdx="3">
    <p:extLst>
      <p:ext uri="{19B8F6BF-5375-455C-9EA6-DF929625EA0E}">
        <p15:presenceInfo xmlns:p15="http://schemas.microsoft.com/office/powerpoint/2012/main" userId="S::hchang@tooledesign.com::ab1909e8-d74f-4084-9f48-3bd389f460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6D3F"/>
    <a:srgbClr val="68AEDA"/>
    <a:srgbClr val="007CC4"/>
    <a:srgbClr val="5B9BD5"/>
    <a:srgbClr val="D95555"/>
    <a:srgbClr val="D02E2E"/>
    <a:srgbClr val="F0BABA"/>
    <a:srgbClr val="682222"/>
    <a:srgbClr val="299E4E"/>
    <a:srgbClr val="A8D5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61701-3B58-4105-89B7-2CA57295A523}" v="103" dt="2023-02-07T14:41:36.356"/>
    <p1510:client id="{953FE38B-2815-433B-9BB4-F32C666323E6}" v="63" dt="2023-02-07T16:51:34.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8_B57EF7F6.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36_5F3D3FE.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36_5F3D3FE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Annual</a:t>
            </a:r>
            <a:r>
              <a:rPr lang="en-US" baseline="0"/>
              <a:t> </a:t>
            </a:r>
            <a:r>
              <a:rPr lang="en-US"/>
              <a:t>United</a:t>
            </a:r>
            <a:r>
              <a:rPr lang="en-US" baseline="0"/>
              <a:t> States </a:t>
            </a:r>
            <a:r>
              <a:rPr lang="en-US"/>
              <a:t>Pedestrian Deaths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Pedestrian Deaths</c:v>
                </c:pt>
              </c:strCache>
            </c:strRef>
          </c:tx>
          <c:spPr>
            <a:ln w="34925" cap="rnd">
              <a:solidFill>
                <a:schemeClr val="accent1"/>
              </a:solidFill>
              <a:round/>
            </a:ln>
            <a:effectLst/>
          </c:spPr>
          <c:marker>
            <c:symbol val="circle"/>
            <c:size val="7"/>
            <c:spPr>
              <a:solidFill>
                <a:schemeClr val="accent1"/>
              </a:solidFill>
              <a:ln w="9525">
                <a:noFill/>
              </a:ln>
              <a:effectLst/>
            </c:spPr>
          </c:marker>
          <c:dLbls>
            <c:dLbl>
              <c:idx val="0"/>
              <c:layout>
                <c:manualLayout>
                  <c:x val="-8.1893704629924763E-2"/>
                  <c:y val="-2.8125013922267357E-2"/>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432F-4C77-878D-3DE5AEFD5C2D}"/>
                </c:ext>
              </c:extLst>
            </c:dLbl>
            <c:dLbl>
              <c:idx val="9"/>
              <c:layout>
                <c:manualLayout>
                  <c:x val="-1.5674070471427052E-2"/>
                  <c:y val="-3.081736251530965E-2"/>
                </c:manualLayout>
              </c:layout>
              <c:showLegendKey val="0"/>
              <c:showVal val="1"/>
              <c:showCatName val="0"/>
              <c:showSerName val="0"/>
              <c:showPercent val="0"/>
              <c:showBubbleSize val="0"/>
              <c:separator>, </c:separator>
              <c:extLst>
                <c:ext xmlns:c15="http://schemas.microsoft.com/office/drawing/2012/chart" uri="{CE6537A1-D6FC-4f65-9D91-7224C49458BB}">
                  <c15:layout>
                    <c:manualLayout>
                      <c:w val="0.12287697897599872"/>
                      <c:h val="4.1273445340355125E-2"/>
                    </c:manualLayout>
                  </c15:layout>
                </c:ext>
                <c:ext xmlns:c16="http://schemas.microsoft.com/office/drawing/2014/chart" uri="{C3380CC4-5D6E-409C-BE32-E72D297353CC}">
                  <c16:uniqueId val="{00000003-432F-4C77-878D-3DE5AEFD5C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eparator>, </c:separator>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Sheet1!$A$3:$A$12</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Sheet1!$B$3:$B$12</c:f>
              <c:numCache>
                <c:formatCode>#,##0</c:formatCode>
                <c:ptCount val="10"/>
                <c:pt idx="0">
                  <c:v>4109</c:v>
                </c:pt>
                <c:pt idx="1">
                  <c:v>4302</c:v>
                </c:pt>
                <c:pt idx="2">
                  <c:v>4457</c:v>
                </c:pt>
                <c:pt idx="3">
                  <c:v>4818</c:v>
                </c:pt>
                <c:pt idx="4">
                  <c:v>4779</c:v>
                </c:pt>
                <c:pt idx="5">
                  <c:v>4910</c:v>
                </c:pt>
                <c:pt idx="6">
                  <c:v>5494</c:v>
                </c:pt>
                <c:pt idx="7">
                  <c:v>6080</c:v>
                </c:pt>
                <c:pt idx="8">
                  <c:v>5977</c:v>
                </c:pt>
                <c:pt idx="9">
                  <c:v>6283</c:v>
                </c:pt>
              </c:numCache>
            </c:numRef>
          </c:val>
          <c:smooth val="0"/>
          <c:extLst>
            <c:ext xmlns:c16="http://schemas.microsoft.com/office/drawing/2014/chart" uri="{C3380CC4-5D6E-409C-BE32-E72D297353CC}">
              <c16:uniqueId val="{00000000-432F-4C77-878D-3DE5AEFD5C2D}"/>
            </c:ext>
          </c:extLst>
        </c:ser>
        <c:dLbls>
          <c:showLegendKey val="0"/>
          <c:showVal val="0"/>
          <c:showCatName val="0"/>
          <c:showSerName val="0"/>
          <c:showPercent val="0"/>
          <c:showBubbleSize val="0"/>
        </c:dLbls>
        <c:marker val="1"/>
        <c:smooth val="0"/>
        <c:axId val="1084714895"/>
        <c:axId val="1105571423"/>
      </c:lineChart>
      <c:catAx>
        <c:axId val="1084714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5571423"/>
        <c:crosses val="autoZero"/>
        <c:auto val="1"/>
        <c:lblAlgn val="ctr"/>
        <c:lblOffset val="100"/>
        <c:noMultiLvlLbl val="0"/>
      </c:catAx>
      <c:valAx>
        <c:axId val="11055714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471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aseline="0"/>
              <a:t>US Roadway Miles</a:t>
            </a:r>
            <a:endParaRPr lang="en-US" sz="280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Roadway Miles  by Type</c:v>
                </c:pt>
              </c:strCache>
            </c:strRef>
          </c:tx>
          <c:spPr>
            <a:solidFill>
              <a:srgbClr val="C00000"/>
            </a:solidFill>
          </c:spPr>
          <c:dPt>
            <c:idx val="0"/>
            <c:bubble3D val="0"/>
            <c:explosion val="8"/>
            <c:spPr>
              <a:solidFill>
                <a:srgbClr val="C00000"/>
              </a:solidFill>
              <a:ln w="19050">
                <a:solidFill>
                  <a:schemeClr val="lt1"/>
                </a:solidFill>
              </a:ln>
              <a:effectLst/>
            </c:spPr>
            <c:extLst>
              <c:ext xmlns:c16="http://schemas.microsoft.com/office/drawing/2014/chart" uri="{C3380CC4-5D6E-409C-BE32-E72D297353CC}">
                <c16:uniqueId val="{00000001-E2B5-415B-ABFC-4246F62D2FF2}"/>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2-E2B5-415B-ABFC-4246F62D2FF2}"/>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0EDD-448C-8854-DE36B2A97A9F}"/>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0EDD-448C-8854-DE36B2A97A9F}"/>
              </c:ext>
            </c:extLst>
          </c:dPt>
          <c:dLbls>
            <c:dLbl>
              <c:idx val="0"/>
              <c:layout>
                <c:manualLayout>
                  <c:x val="8.8281311515748029E-2"/>
                  <c:y val="-8.203124495378660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44CA489D-5E3F-4D54-A7B0-E646DAEF9B95}" type="VALUE">
                      <a:rPr lang="en-US" sz="2800" b="1"/>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717974901574802"/>
                      <c:h val="0.10120311877441444"/>
                    </c:manualLayout>
                  </c15:layout>
                  <c15:dlblFieldTable/>
                  <c15:showDataLabelsRange val="0"/>
                </c:ext>
                <c:ext xmlns:c16="http://schemas.microsoft.com/office/drawing/2014/chart" uri="{C3380CC4-5D6E-409C-BE32-E72D297353CC}">
                  <c16:uniqueId val="{00000001-E2B5-415B-ABFC-4246F62D2F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Non-Interstate Arterial</c:v>
                </c:pt>
                <c:pt idx="1">
                  <c:v>Other Roads</c:v>
                </c:pt>
              </c:strCache>
            </c:strRef>
          </c:cat>
          <c:val>
            <c:numRef>
              <c:f>Sheet1!$B$2:$B$5</c:f>
              <c:numCache>
                <c:formatCode>0%</c:formatCode>
                <c:ptCount val="4"/>
                <c:pt idx="0">
                  <c:v>0.13</c:v>
                </c:pt>
                <c:pt idx="1">
                  <c:v>0.87</c:v>
                </c:pt>
              </c:numCache>
            </c:numRef>
          </c:val>
          <c:extLst>
            <c:ext xmlns:c16="http://schemas.microsoft.com/office/drawing/2014/chart" uri="{C3380CC4-5D6E-409C-BE32-E72D297353CC}">
              <c16:uniqueId val="{00000000-E2B5-415B-ABFC-4246F62D2FF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a:t>Pedestrian Deaths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Pedestrian Deaths by Roadway Type</c:v>
                </c:pt>
              </c:strCache>
            </c:strRef>
          </c:tx>
          <c:spPr>
            <a:solidFill>
              <a:schemeClr val="accent1"/>
            </a:solidFill>
          </c:spPr>
          <c:dPt>
            <c:idx val="0"/>
            <c:bubble3D val="0"/>
            <c:explosion val="5"/>
            <c:spPr>
              <a:solidFill>
                <a:srgbClr val="C00000"/>
              </a:solidFill>
              <a:ln w="19050">
                <a:solidFill>
                  <a:schemeClr val="lt1"/>
                </a:solidFill>
              </a:ln>
              <a:effectLst/>
            </c:spPr>
            <c:extLst>
              <c:ext xmlns:c16="http://schemas.microsoft.com/office/drawing/2014/chart" uri="{C3380CC4-5D6E-409C-BE32-E72D297353CC}">
                <c16:uniqueId val="{00000001-E5B4-42DB-85D9-7AB961F7595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E5B4-42DB-85D9-7AB961F75959}"/>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E5B4-42DB-85D9-7AB961F75959}"/>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E5B4-42DB-85D9-7AB961F75959}"/>
              </c:ext>
            </c:extLst>
          </c:dPt>
          <c:dLbls>
            <c:dLbl>
              <c:idx val="0"/>
              <c:layout>
                <c:manualLayout>
                  <c:x val="0.10834821232630203"/>
                  <c:y val="2.268491757932467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44CA489D-5E3F-4D54-A7B0-E646DAEF9B95}" type="VALUE">
                      <a:rPr lang="en-US" sz="2800" b="1"/>
                      <a:pPr>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2717974901574802"/>
                      <c:h val="0.10120311877441444"/>
                    </c:manualLayout>
                  </c15:layout>
                  <c15:dlblFieldTable/>
                  <c15:showDataLabelsRange val="0"/>
                </c:ext>
                <c:ext xmlns:c16="http://schemas.microsoft.com/office/drawing/2014/chart" uri="{C3380CC4-5D6E-409C-BE32-E72D297353CC}">
                  <c16:uniqueId val="{00000001-E5B4-42DB-85D9-7AB961F759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Non-Interstate Arterial</c:v>
                </c:pt>
                <c:pt idx="1">
                  <c:v>Other Roads</c:v>
                </c:pt>
              </c:strCache>
            </c:strRef>
          </c:cat>
          <c:val>
            <c:numRef>
              <c:f>Sheet1!$B$2:$B$5</c:f>
              <c:numCache>
                <c:formatCode>0%</c:formatCode>
                <c:ptCount val="4"/>
                <c:pt idx="0">
                  <c:v>0.59</c:v>
                </c:pt>
                <c:pt idx="1">
                  <c:v>0.41</c:v>
                </c:pt>
              </c:numCache>
            </c:numRef>
          </c:val>
          <c:extLst>
            <c:ext xmlns:c16="http://schemas.microsoft.com/office/drawing/2014/chart" uri="{C3380CC4-5D6E-409C-BE32-E72D297353CC}">
              <c16:uniqueId val="{00000008-E5B4-42DB-85D9-7AB961F7595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3434F9-9E7D-364F-9261-8B78637CC0BF}"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13246-BB17-794D-AEF9-BAB35770C406}" type="slidenum">
              <a:rPr lang="en-US" smtClean="0"/>
              <a:t>‹#›</a:t>
            </a:fld>
            <a:endParaRPr lang="en-US"/>
          </a:p>
        </p:txBody>
      </p:sp>
    </p:spTree>
    <p:extLst>
      <p:ext uri="{BB962C8B-B14F-4D97-AF65-F5344CB8AC3E}">
        <p14:creationId xmlns:p14="http://schemas.microsoft.com/office/powerpoint/2010/main" val="627391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ts.gov/content/estimated-us-roadway-lane-miles-functional-syste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ghsa.org/sites/default/files/2020-02/GHSA-Pedestrian-Spotlight-FINAL-rev2.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safety.fhwa.dot.gov/systemic/fhwasa13019/chap1.cfm#chap111"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mfclearinghouse.org/userguide.cf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safety.fhwa.dot.gov/ped_bike/step/resourc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trb.org/Main/Blurbs/180624.aspx" TargetMode="External"/><Relationship Id="rId3" Type="http://schemas.openxmlformats.org/officeDocument/2006/relationships/hyperlink" Target="http://www.pedbikesafe.org/pedsafe/" TargetMode="External"/><Relationship Id="rId7" Type="http://schemas.openxmlformats.org/officeDocument/2006/relationships/hyperlink" Target="https://www.fhwa.dot.gov/innovation/everydaycounts/edc_4/guide_to_improve_uncontrolled_crossings.pdf"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fhwa.dot.gov/environment/bicycle_pedestrian/publications/multimodal_networks/" TargetMode="External"/><Relationship Id="rId5" Type="http://schemas.openxmlformats.org/officeDocument/2006/relationships/hyperlink" Target="https://nacto.org/publication/urban-street-design-guide/" TargetMode="External"/><Relationship Id="rId4" Type="http://schemas.openxmlformats.org/officeDocument/2006/relationships/hyperlink" Target="https://mutcd.fhwa.dot.gov/" TargetMode="External"/></Relationships>
</file>

<file path=ppt/notesSlides/_rels/notesSlide49.xml.rels><?xml version="1.0" encoding="UTF-8" standalone="yes"?>
<Relationships xmlns="http://schemas.openxmlformats.org/package/2006/relationships"><Relationship Id="rId8" Type="http://schemas.openxmlformats.org/officeDocument/2006/relationships/hyperlink" Target="https://safety.fhwa.dot.gov/ped_bike/tools_solve/fhwasa18041/" TargetMode="External"/><Relationship Id="rId3" Type="http://schemas.openxmlformats.org/officeDocument/2006/relationships/hyperlink" Target="https://www.transportation.gov/mission/health/equity" TargetMode="External"/><Relationship Id="rId7" Type="http://schemas.openxmlformats.org/officeDocument/2006/relationships/hyperlink" Target="http://www.trb.org/Main/Blurbs/180624.aspx"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safety.fhwa.dot.gov/ped_bike/step/resources/" TargetMode="External"/><Relationship Id="rId5" Type="http://schemas.openxmlformats.org/officeDocument/2006/relationships/hyperlink" Target="https://safety.fhwa.dot.gov/ped_bike/" TargetMode="External"/><Relationship Id="rId4" Type="http://schemas.openxmlformats.org/officeDocument/2006/relationships/hyperlink" Target="https://safety.fhwa.dot.gov/zerodeath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pedestriansafetysummit.com/USDOT%20Summit%20on%20Pedestrian%20Safety%20Agenda.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Welcome to today’s presentation on arterial roads and pedestrian safety. </a:t>
            </a:r>
          </a:p>
          <a:p>
            <a:endParaRPr lang="en-US"/>
          </a:p>
          <a:p>
            <a:r>
              <a:rPr lang="en-US"/>
              <a:t>In this presentation, we are going to share information and resources intended to help you improve pedestrian safety on arterial roadways.</a:t>
            </a:r>
          </a:p>
          <a:p>
            <a:endParaRPr lang="en-US"/>
          </a:p>
          <a:p>
            <a:r>
              <a:rPr lang="en-US"/>
              <a:t>Improving pedestrian safety on arterials is challenging, but proven strategies exist and have been implemented throughout the United States. These can help to achieve better safety outcomes for all road users, including pedestrians.</a:t>
            </a:r>
          </a:p>
          <a:p>
            <a:endParaRPr lang="en-US"/>
          </a:p>
          <a:p>
            <a:r>
              <a:rPr lang="en-US"/>
              <a:t>Let’s dive in, we’ll start with a brief outline of the topics we’ll cover today.</a:t>
            </a:r>
          </a:p>
        </p:txBody>
      </p:sp>
      <p:sp>
        <p:nvSpPr>
          <p:cNvPr id="4" name="Slide Number Placeholder 3"/>
          <p:cNvSpPr>
            <a:spLocks noGrp="1"/>
          </p:cNvSpPr>
          <p:nvPr>
            <p:ph type="sldNum" sz="quarter" idx="5"/>
          </p:nvPr>
        </p:nvSpPr>
        <p:spPr/>
        <p:txBody>
          <a:bodyPr/>
          <a:lstStyle/>
          <a:p>
            <a:fld id="{11713246-BB17-794D-AEF9-BAB35770C406}" type="slidenum">
              <a:rPr lang="en-US" smtClean="0"/>
              <a:t>4</a:t>
            </a:fld>
            <a:endParaRPr lang="en-US"/>
          </a:p>
        </p:txBody>
      </p:sp>
    </p:spTree>
    <p:extLst>
      <p:ext uri="{BB962C8B-B14F-4D97-AF65-F5344CB8AC3E}">
        <p14:creationId xmlns:p14="http://schemas.microsoft.com/office/powerpoint/2010/main" val="167271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b="0" i="1"/>
              <a:t>Suggest to speaker that a laser pointer may be useful in pointing out major arterials on these images. </a:t>
            </a:r>
          </a:p>
          <a:p>
            <a:endParaRPr lang="en-US"/>
          </a:p>
          <a:p>
            <a:r>
              <a:rPr lang="en-US"/>
              <a:t>Arterial roadways shape and influence the form of our communities in cities across the US, from Buffalo, NY to Detroit, MI to Hartford, CT. Let’s consider the relationship between arterials and land use.</a:t>
            </a:r>
          </a:p>
          <a:p>
            <a:endParaRPr lang="en-US"/>
          </a:p>
          <a:p>
            <a:r>
              <a:rPr lang="en-US"/>
              <a:t>Can you see the arterials in these aerial photos? (They’re the wider roads)</a:t>
            </a:r>
          </a:p>
          <a:p>
            <a:endParaRPr lang="en-US"/>
          </a:p>
          <a:p>
            <a:r>
              <a:rPr lang="en-US"/>
              <a:t>Can you see the commercial land use? (It’s mostly clustered along the arterials, see the two north/south spines in Buffalo, grid and diagonal arterials in Detroit, and radiating arterials from downtown Hartford).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Why do you think the commercial land use is located where it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are the implications for access and throughput of the commercial land use being located along these arterials?</a:t>
            </a:r>
          </a:p>
          <a:p>
            <a:endParaRPr lang="en-US"/>
          </a:p>
          <a:p>
            <a:r>
              <a:rPr lang="en-US"/>
              <a:t>What might the presence of commercial land use along an arterial mean for the number of pedestrians using an arterial? How about for safety outcomes?</a:t>
            </a:r>
          </a:p>
          <a:p>
            <a:endParaRPr lang="en-US"/>
          </a:p>
          <a:p>
            <a:r>
              <a:rPr lang="en-US" b="0" i="1"/>
              <a:t>Speaker note: Major arterials are highlighted in red; these can be shown by triggering the animation before advancing to the next slide to confirm for the audience where they all are.</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13</a:t>
            </a:fld>
            <a:endParaRPr lang="en-US"/>
          </a:p>
        </p:txBody>
      </p:sp>
    </p:spTree>
    <p:extLst>
      <p:ext uri="{BB962C8B-B14F-4D97-AF65-F5344CB8AC3E}">
        <p14:creationId xmlns:p14="http://schemas.microsoft.com/office/powerpoint/2010/main" val="460142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In the U.S. context, there has often been a disconnect between land use planning and roadway design.</a:t>
            </a:r>
          </a:p>
          <a:p>
            <a:endParaRPr lang="en-US"/>
          </a:p>
          <a:p>
            <a:r>
              <a:rPr lang="en-US"/>
              <a:t>Existing or planned land use can often complicate safer arterial design.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Greater coordination between transportation and land use decision-making can improve outcomes, as can a consideration of</a:t>
            </a:r>
            <a:r>
              <a:rPr lang="en-US" b="1"/>
              <a:t> </a:t>
            </a:r>
            <a:r>
              <a:rPr lang="en-US"/>
              <a:t>the safety of the whole roadway system, rather than separate mode-specific approaches.</a:t>
            </a:r>
          </a:p>
          <a:p>
            <a:endParaRPr lang="en-US" sz="1200" b="0" i="0" u="none" strike="noStrike" kern="1200">
              <a:solidFill>
                <a:schemeClr val="tx1"/>
              </a:solidFill>
              <a:effectLst/>
              <a:latin typeface="+mn-lt"/>
              <a:ea typeface="+mn-ea"/>
              <a:cs typeface="+mn-cs"/>
            </a:endParaRPr>
          </a:p>
          <a:p>
            <a:r>
              <a:rPr lang="en-US" sz="1200" b="1" i="1" u="none" strike="noStrike" kern="1200">
                <a:solidFill>
                  <a:schemeClr val="tx1"/>
                </a:solidFill>
                <a:effectLst/>
                <a:latin typeface="+mn-lt"/>
                <a:ea typeface="+mn-ea"/>
                <a:cs typeface="+mn-cs"/>
              </a:rPr>
              <a:t>Source:</a:t>
            </a:r>
          </a:p>
          <a:p>
            <a:r>
              <a:rPr lang="en-US" sz="1200" b="0" i="0" u="none" strike="noStrike" kern="1200">
                <a:solidFill>
                  <a:schemeClr val="tx1"/>
                </a:solidFill>
                <a:effectLst/>
                <a:latin typeface="+mn-lt"/>
                <a:ea typeface="+mn-ea"/>
                <a:cs typeface="+mn-cs"/>
              </a:rPr>
              <a:t>For more information, see: https://usa.streetsblog.org/2020/10/14/worst-practices-how-urban-planning-fails-vision-zero/</a:t>
            </a:r>
            <a:r>
              <a:rPr lang="en-US"/>
              <a:t> </a:t>
            </a:r>
          </a:p>
        </p:txBody>
      </p:sp>
      <p:sp>
        <p:nvSpPr>
          <p:cNvPr id="4" name="Slide Number Placeholder 3"/>
          <p:cNvSpPr>
            <a:spLocks noGrp="1"/>
          </p:cNvSpPr>
          <p:nvPr>
            <p:ph type="sldNum" sz="quarter" idx="5"/>
          </p:nvPr>
        </p:nvSpPr>
        <p:spPr/>
        <p:txBody>
          <a:bodyPr/>
          <a:lstStyle/>
          <a:p>
            <a:fld id="{11713246-BB17-794D-AEF9-BAB35770C406}" type="slidenum">
              <a:rPr lang="en-US" smtClean="0"/>
              <a:t>14</a:t>
            </a:fld>
            <a:endParaRPr lang="en-US"/>
          </a:p>
        </p:txBody>
      </p:sp>
    </p:spTree>
    <p:extLst>
      <p:ext uri="{BB962C8B-B14F-4D97-AF65-F5344CB8AC3E}">
        <p14:creationId xmlns:p14="http://schemas.microsoft.com/office/powerpoint/2010/main" val="387146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0" indent="0">
              <a:buFont typeface="Arial" panose="020B0604020202020204" pitchFamily="34" charset="0"/>
              <a:buNone/>
            </a:pPr>
            <a:endParaRPr lang="en-US" b="1"/>
          </a:p>
          <a:p>
            <a:pPr marL="0" indent="0">
              <a:buFont typeface="Arial" panose="020B0604020202020204" pitchFamily="34" charset="0"/>
              <a:buNone/>
            </a:pPr>
            <a:r>
              <a:rPr lang="en-US"/>
              <a:t>Let’s talk more about land development patterns and built form.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rural and natural areas, fewer pedestrians may be expected, since there are few surrounding land uses that generate significant amounts of pedestrian travel and very long distances between them. However, pedestrian safety measures are still necessary in rural areas to protect vulnerable road users and reach the goal of zero deaths. This is especially true where pedestrian generators are present in rural areas, such as near trails or at trail crossings, near development, and at intersections. Arterial roads are less common in rural areas, since lower volumes of users are expected for all modes.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In the urban core, the most pedestrians may be expected, since it has the highest intensity of land use and many pedestrian origins and destinations close together. Arterial roads are common in urban areas, since traditional street designs have prioritized moving high volumes of motor vehicles through these areas to move people and goods. A broad array of pedestrian safety treatments are appropriate on arterial roads in this context.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areas in between (especially suburban, exurban, and urbanized areas outside the urban core) varying amounts of pedestrians may be expected. These areas typically have many arterial roads due to the high volume of motor vehicles. Arterials in these areas, especially exurban and suburban areas, tend to have higher speed limits to facilitate faster travel over longer distances. Since fewer pedestrians are present in these contexts, drivers may not expect them and crashes may occur at higher speeds, causing a higher chance of serious injuries or fatalities.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As alluded to above, the existing design and function of arterials through these contexts is not the same. For example, in the urban core, posted and design speeds tend to be lower, while speed limits in suburban areas may be higher. Actual speeds may vary in each of these contexts and can contribute to serious or fatal pedestrian crashes in both cases.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Factors including the distance served (and length of route), number and design of access points, speed limits, distance between routes, motor vehicle and pedestrian usage (AADT, AADPT, DVMT, DPMT), number of travel lanes, and presence and design of pedestrian facilities all vary widely for arterials across these contexts.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We will discuss each of these roadway characteristics – and their implications for pedestrian safety – in greater detail throughout this presentation.</a:t>
            </a:r>
          </a:p>
        </p:txBody>
      </p:sp>
      <p:sp>
        <p:nvSpPr>
          <p:cNvPr id="4" name="Slide Number Placeholder 3"/>
          <p:cNvSpPr>
            <a:spLocks noGrp="1"/>
          </p:cNvSpPr>
          <p:nvPr>
            <p:ph type="sldNum" sz="quarter" idx="5"/>
          </p:nvPr>
        </p:nvSpPr>
        <p:spPr/>
        <p:txBody>
          <a:bodyPr/>
          <a:lstStyle/>
          <a:p>
            <a:fld id="{11713246-BB17-794D-AEF9-BAB35770C406}" type="slidenum">
              <a:rPr lang="en-US" smtClean="0"/>
              <a:t>15</a:t>
            </a:fld>
            <a:endParaRPr lang="en-US"/>
          </a:p>
        </p:txBody>
      </p:sp>
    </p:spTree>
    <p:extLst>
      <p:ext uri="{BB962C8B-B14F-4D97-AF65-F5344CB8AC3E}">
        <p14:creationId xmlns:p14="http://schemas.microsoft.com/office/powerpoint/2010/main" val="331322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b="0"/>
              <a:t>The next section of this presentation examines data relating to pedestrian safety and arterial roadways.</a:t>
            </a:r>
          </a:p>
        </p:txBody>
      </p:sp>
      <p:sp>
        <p:nvSpPr>
          <p:cNvPr id="4" name="Slide Number Placeholder 3"/>
          <p:cNvSpPr>
            <a:spLocks noGrp="1"/>
          </p:cNvSpPr>
          <p:nvPr>
            <p:ph type="sldNum" sz="quarter" idx="5"/>
          </p:nvPr>
        </p:nvSpPr>
        <p:spPr/>
        <p:txBody>
          <a:bodyPr/>
          <a:lstStyle/>
          <a:p>
            <a:fld id="{11713246-BB17-794D-AEF9-BAB35770C406}" type="slidenum">
              <a:rPr lang="en-US" smtClean="0"/>
              <a:t>16</a:t>
            </a:fld>
            <a:endParaRPr lang="en-US"/>
          </a:p>
        </p:txBody>
      </p:sp>
    </p:spTree>
    <p:extLst>
      <p:ext uri="{BB962C8B-B14F-4D97-AF65-F5344CB8AC3E}">
        <p14:creationId xmlns:p14="http://schemas.microsoft.com/office/powerpoint/2010/main" val="16847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DDA961-2500-41DF-B2FC-51911557A4DD}"/>
              </a:ext>
            </a:extLst>
          </p:cNvPr>
          <p:cNvSpPr>
            <a:spLocks noGrp="1"/>
          </p:cNvSpPr>
          <p:nvPr>
            <p:ph type="body" idx="1"/>
          </p:nvPr>
        </p:nvSpPr>
        <p:spPr/>
        <p:txBody>
          <a:bodyPr/>
          <a:lstStyle/>
          <a:p>
            <a:r>
              <a:rPr lang="en-US" b="1"/>
              <a:t>Talking Points:</a:t>
            </a:r>
          </a:p>
          <a:p>
            <a:endParaRPr lang="en-US" b="1"/>
          </a:p>
          <a:p>
            <a:pPr marL="171450" indent="-171450">
              <a:buFont typeface="Arial" panose="020B0604020202020204" pitchFamily="34" charset="0"/>
              <a:buChar char="•"/>
            </a:pPr>
            <a:r>
              <a:rPr lang="en-US"/>
              <a:t>US pedestrian deaths have increased by 53% in the past decade. </a:t>
            </a:r>
          </a:p>
          <a:p>
            <a:pPr marL="171450" indent="-171450">
              <a:buFont typeface="Arial" panose="020B0604020202020204" pitchFamily="34" charset="0"/>
              <a:buChar char="•"/>
            </a:pPr>
            <a:r>
              <a:rPr lang="en-US"/>
              <a:t>The risk of pedestrian fatality increases as traffic increases (Galanis et al. 2017).</a:t>
            </a:r>
          </a:p>
          <a:p>
            <a:pPr marL="171450" indent="-171450" algn="l">
              <a:buFont typeface="Arial" panose="020B0604020202020204" pitchFamily="34" charset="0"/>
              <a:buChar char="•"/>
            </a:pPr>
            <a:r>
              <a:rPr lang="en-US"/>
              <a:t>Principal and minor arterials are especially challenging because they carry high traffic volumes, often at high speeds.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According to the AASHTO Green Book, principal arterials “</a:t>
            </a:r>
            <a:r>
              <a:rPr lang="en-US" sz="1200" b="0" i="0" u="none" strike="noStrike" baseline="0">
                <a:latin typeface="ACaslonPro-Regular"/>
              </a:rPr>
              <a:t>serve the major centers of activity of urban areas, the highest vehicular traffic volume corridors, and the longest trip lengths in an urban area.” Many urban principal arterials also serve high volumes of bicycle and pedestrian travel, especially those with no access control.</a:t>
            </a:r>
          </a:p>
          <a:p>
            <a:pPr marL="628650" lvl="1" indent="-171450" algn="l">
              <a:buFont typeface="Arial" panose="020B0604020202020204" pitchFamily="34" charset="0"/>
              <a:buChar char="•"/>
            </a:pPr>
            <a:r>
              <a:rPr lang="en-US" sz="1200" b="0" i="0" u="none" strike="noStrike" baseline="0">
                <a:latin typeface="ACaslonPro-Regular"/>
              </a:rPr>
              <a:t>Minor arterials “interconnect with and augment the urban principal arterial system.”</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From 2009 to 2018, the largest increase in pedestrian fatalities occurred on principal and minor arterial roads – over a 70% increase in pedestrian deaths.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problem appears to have not only continued, but to have gotten worse in 2020. According to GHSA’s preliminary 2020 data:</a:t>
            </a:r>
          </a:p>
          <a:p>
            <a:pPr marL="628650" lvl="1" indent="-171450">
              <a:buFont typeface="Arial" panose="020B0604020202020204" pitchFamily="34" charset="0"/>
              <a:buChar char="•"/>
            </a:pPr>
            <a:r>
              <a:rPr lang="en-US"/>
              <a:t>For all 50 states and D.C. combined, the number of pedestrian fatalities for January-December 2020 is projected to have increased by 4.8%, or 309 additional pedestrian deaths in 2020 compared with 2019.</a:t>
            </a:r>
          </a:p>
          <a:p>
            <a:pPr marL="628650" lvl="1" indent="-171450">
              <a:buFont typeface="Arial" panose="020B0604020202020204" pitchFamily="34" charset="0"/>
              <a:buChar char="•"/>
            </a:pPr>
            <a:r>
              <a:rPr lang="en-US"/>
              <a:t>If this projection proves accurate, the number of pedestrian fatalities for 2020 would be the largest number of pedestrian deaths reported in FARS since 1989. </a:t>
            </a:r>
          </a:p>
          <a:p>
            <a:endParaRPr lang="en-US"/>
          </a:p>
          <a:p>
            <a:r>
              <a:rPr lang="en-US" b="1" i="1" u="none"/>
              <a:t>Sources:</a:t>
            </a:r>
          </a:p>
          <a:p>
            <a:r>
              <a:rPr lang="en-US"/>
              <a:t>Galanis, A., Botzoris, G., &amp; Eliou, N. (2017). Pedestrian road safety in relation to urban road type and traffic flow. Transportation research proceeding, 24, 220–227. </a:t>
            </a:r>
          </a:p>
          <a:p>
            <a:r>
              <a:rPr lang="en-US" sz="1200"/>
              <a:t>National Highway Traffic Safety Administration Fatal Accident Reporting System (FARS) 2019.</a:t>
            </a:r>
            <a:endParaRPr lang="en-US"/>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Talking Points:</a:t>
            </a:r>
          </a:p>
          <a:p>
            <a:endParaRPr lang="en-US" b="1">
              <a:solidFill>
                <a:srgbClr val="216D3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216D3F"/>
                </a:solidFill>
              </a:rPr>
              <a:t>Thirteen percent (13%) </a:t>
            </a:r>
            <a:r>
              <a:rPr lang="en-US"/>
              <a:t>of US roadway miles are non-interstate arterials </a:t>
            </a:r>
            <a:r>
              <a:rPr lang="en-US" sz="1200" kern="1200">
                <a:solidFill>
                  <a:schemeClr val="tx1"/>
                </a:solidFill>
                <a:latin typeface="+mn-lt"/>
                <a:ea typeface="+mn-ea"/>
                <a:cs typeface="+mn-cs"/>
              </a:rPr>
              <a:t>(Total Lane Miles: 8,794,569. Total Non-Interstate Arterial Lane Miles: 1,128,961).</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Yet in recent years </a:t>
            </a:r>
            <a:r>
              <a:rPr lang="en-US" b="1">
                <a:solidFill>
                  <a:srgbClr val="216D3F"/>
                </a:solidFill>
              </a:rPr>
              <a:t>more than half (59%) </a:t>
            </a:r>
            <a:r>
              <a:rPr lang="en-US"/>
              <a:t>of US pedestrian fatalities occurred on these roads.</a:t>
            </a:r>
          </a:p>
          <a:p>
            <a:endParaRPr lang="en-US"/>
          </a:p>
          <a:p>
            <a:r>
              <a:rPr lang="en-US" b="1" i="1"/>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Bureau of Transportation Statistics </a:t>
            </a:r>
            <a:r>
              <a:rPr lang="en-US" sz="1200" b="0" i="0" kern="1200">
                <a:solidFill>
                  <a:schemeClr val="tx1"/>
                </a:solidFill>
                <a:effectLst/>
                <a:latin typeface="+mn-lt"/>
                <a:ea typeface="+mn-ea"/>
                <a:cs typeface="+mn-cs"/>
              </a:rPr>
              <a:t>Estimated US Roadway Lane-Miles by Functional System (2018): </a:t>
            </a:r>
            <a:r>
              <a:rPr lang="en-US">
                <a:hlinkClick r:id="rId3"/>
              </a:rPr>
              <a:t>https://www.bts.gov/content/estimated-us-roadway-lane-miles-functional-system</a:t>
            </a:r>
            <a:endParaRPr lang="en-US"/>
          </a:p>
          <a:p>
            <a:r>
              <a:rPr lang="en-US" sz="1200" kern="1200">
                <a:solidFill>
                  <a:schemeClr val="tx1"/>
                </a:solidFill>
                <a:latin typeface="+mn-lt"/>
                <a:ea typeface="+mn-ea"/>
                <a:cs typeface="+mn-cs"/>
              </a:rPr>
              <a:t>Governor’s Highway Safety Administration Pedestrian Fatalities by State 2019 Report (of 2018 data) </a:t>
            </a:r>
            <a:r>
              <a:rPr lang="en-US">
                <a:hlinkClick r:id="rId4"/>
              </a:rPr>
              <a:t>https://www.ghsa.org/sites/default/files/2020-02/GHSA-Pedestrian-Spotlight-FINAL-rev2.pdf</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18</a:t>
            </a:fld>
            <a:endParaRPr lang="en-US"/>
          </a:p>
        </p:txBody>
      </p:sp>
    </p:spTree>
    <p:extLst>
      <p:ext uri="{BB962C8B-B14F-4D97-AF65-F5344CB8AC3E}">
        <p14:creationId xmlns:p14="http://schemas.microsoft.com/office/powerpoint/2010/main" val="579216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latin typeface="+mn-lt"/>
                <a:ea typeface="+mn-ea"/>
                <a:cs typeface="+mn-cs"/>
              </a:rPr>
              <a:t>Talking Points:</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This chart highlights a problematic reality from a pedestrian standpoint: Commercial development, destinations, and transit along arterials creates more potential interactions between vehicles and pedestrians; however, these roads are also designed for higher motor vehicle speeds and volumes and they typically have more travel lanes, which create longer pedestrian crossing distances.</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It should be noted that changes to road design priorities to further emphasize safety for all road users—with the assumption that no death is acceptable—have resulted in a rethinking of appropriate speed limits for arterial roads in areas with higher expected pedestrian activity (for example in suburban and urban land use contexts).</a:t>
            </a:r>
          </a:p>
          <a:p>
            <a:endParaRPr lang="en-US" sz="1200" kern="1200">
              <a:solidFill>
                <a:schemeClr val="tx1"/>
              </a:solidFill>
              <a:latin typeface="+mn-lt"/>
              <a:ea typeface="+mn-ea"/>
              <a:cs typeface="+mn-cs"/>
            </a:endParaRPr>
          </a:p>
          <a:p>
            <a:r>
              <a:rPr lang="en-US" sz="1200" kern="1200">
                <a:solidFill>
                  <a:schemeClr val="tx1"/>
                </a:solidFill>
                <a:latin typeface="+mn-lt"/>
                <a:ea typeface="+mn-ea"/>
                <a:cs typeface="+mn-cs"/>
              </a:rPr>
              <a:t>For more information and resources on setting safe speed limits on urban streets, see the FHWA’s Proven Safety Countermeasures Speed Management tools at https://safety.fhwa.dot.gov/provencountermeasures/.</a:t>
            </a:r>
          </a:p>
        </p:txBody>
      </p:sp>
      <p:sp>
        <p:nvSpPr>
          <p:cNvPr id="4" name="Slide Number Placeholder 3"/>
          <p:cNvSpPr>
            <a:spLocks noGrp="1"/>
          </p:cNvSpPr>
          <p:nvPr>
            <p:ph type="sldNum" sz="quarter" idx="5"/>
          </p:nvPr>
        </p:nvSpPr>
        <p:spPr/>
        <p:txBody>
          <a:bodyPr/>
          <a:lstStyle/>
          <a:p>
            <a:fld id="{11713246-BB17-794D-AEF9-BAB35770C406}" type="slidenum">
              <a:rPr lang="en-US" smtClean="0"/>
              <a:t>19</a:t>
            </a:fld>
            <a:endParaRPr lang="en-US"/>
          </a:p>
        </p:txBody>
      </p:sp>
    </p:spTree>
    <p:extLst>
      <p:ext uri="{BB962C8B-B14F-4D97-AF65-F5344CB8AC3E}">
        <p14:creationId xmlns:p14="http://schemas.microsoft.com/office/powerpoint/2010/main" val="1322453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What are some of the key characteristics of arterials that can make them dangerous for pedestrians?</a:t>
            </a:r>
          </a:p>
          <a:p>
            <a:endParaRPr lang="en-US"/>
          </a:p>
          <a:p>
            <a:r>
              <a:rPr lang="en-US"/>
              <a:t>They have…</a:t>
            </a:r>
          </a:p>
          <a:p>
            <a:endParaRPr lang="en-US"/>
          </a:p>
          <a:p>
            <a:pPr marL="171450" indent="-171450">
              <a:buFont typeface="Arial" panose="020B0604020202020204" pitchFamily="34" charset="0"/>
              <a:buChar char="•"/>
            </a:pPr>
            <a:r>
              <a:rPr lang="en-US"/>
              <a:t>Multiple lanes</a:t>
            </a:r>
          </a:p>
          <a:p>
            <a:pPr marL="171450" indent="-171450">
              <a:buFont typeface="Arial" panose="020B0604020202020204" pitchFamily="34" charset="0"/>
              <a:buChar char="•"/>
            </a:pPr>
            <a:r>
              <a:rPr lang="en-US"/>
              <a:t>High motor vehicle speeds</a:t>
            </a:r>
          </a:p>
          <a:p>
            <a:pPr marL="171450" indent="-171450">
              <a:buFont typeface="Arial" panose="020B0604020202020204" pitchFamily="34" charset="0"/>
              <a:buChar char="•"/>
            </a:pPr>
            <a:r>
              <a:rPr lang="en-US"/>
              <a:t>High motor vehicle volumes</a:t>
            </a:r>
          </a:p>
          <a:p>
            <a:pPr marL="171450" indent="-171450">
              <a:buFont typeface="Arial" panose="020B0604020202020204" pitchFamily="34" charset="0"/>
              <a:buChar char="•"/>
            </a:pPr>
            <a:r>
              <a:rPr lang="en-US"/>
              <a:t>Adjacent commercial land uses, and</a:t>
            </a:r>
          </a:p>
          <a:p>
            <a:pPr marL="171450" indent="-171450">
              <a:buFont typeface="Arial" panose="020B0604020202020204" pitchFamily="34" charset="0"/>
              <a:buChar char="•"/>
            </a:pPr>
            <a:r>
              <a:rPr lang="en-US"/>
              <a:t>Adjacent low-income neighborhoods, which may increase the amount of pedestrian activity, for example people walking to access transit</a:t>
            </a:r>
          </a:p>
          <a:p>
            <a:pPr marL="0" indent="0">
              <a:buFont typeface="Arial" panose="020B0604020202020204" pitchFamily="34" charset="0"/>
              <a:buNone/>
            </a:pPr>
            <a:endParaRPr lang="en-US"/>
          </a:p>
          <a:p>
            <a:r>
              <a:rPr lang="en-US"/>
              <a:t>There are several design solutions that can mitigate these safety concerns, including providing continuous sidewalks and appropriately marked, protected and spaced pedestrian crossings. We will learn more about these and other pedestrian safety treatments later in the presentation and provide information about multiple guidebooks and other sources of information for effective pedestrian safety planning and engineering.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Schneider, Sanders, and Proulx. 2020. </a:t>
            </a:r>
            <a:r>
              <a:rPr lang="en-US" sz="1200" i="1"/>
              <a:t>United States Fatal Pedestrian Crash Hot Spot Locations and Characteristics</a:t>
            </a:r>
            <a:r>
              <a:rPr lang="en-US" sz="1200"/>
              <a:t>. Transportation Research Board Annual Meeting, 2020. Manuscript Number: 20-02402</a:t>
            </a: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20</a:t>
            </a:fld>
            <a:endParaRPr lang="en-US"/>
          </a:p>
        </p:txBody>
      </p:sp>
    </p:spTree>
    <p:extLst>
      <p:ext uri="{BB962C8B-B14F-4D97-AF65-F5344CB8AC3E}">
        <p14:creationId xmlns:p14="http://schemas.microsoft.com/office/powerpoint/2010/main" val="3562686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Consider these examples of the pedestrian experience on arterials in the urban context. What is good about them? What is challenging? </a:t>
            </a:r>
          </a:p>
          <a:p>
            <a:endParaRPr lang="en-US"/>
          </a:p>
          <a:p>
            <a:r>
              <a:rPr lang="en-US" b="0" i="1"/>
              <a:t>Speaker note: </a:t>
            </a:r>
            <a:r>
              <a:rPr lang="en-US" i="1"/>
              <a:t>If needed, instruct participants to consider all aspects of the scene – crosswalks, transit access, lighting, sidewalks, buffers, etc.).</a:t>
            </a:r>
          </a:p>
        </p:txBody>
      </p:sp>
      <p:sp>
        <p:nvSpPr>
          <p:cNvPr id="4" name="Slide Number Placeholder 3"/>
          <p:cNvSpPr>
            <a:spLocks noGrp="1"/>
          </p:cNvSpPr>
          <p:nvPr>
            <p:ph type="sldNum" sz="quarter" idx="5"/>
          </p:nvPr>
        </p:nvSpPr>
        <p:spPr/>
        <p:txBody>
          <a:bodyPr/>
          <a:lstStyle/>
          <a:p>
            <a:fld id="{11713246-BB17-794D-AEF9-BAB35770C406}" type="slidenum">
              <a:rPr lang="en-US" smtClean="0"/>
              <a:t>21</a:t>
            </a:fld>
            <a:endParaRPr lang="en-US"/>
          </a:p>
        </p:txBody>
      </p:sp>
    </p:spTree>
    <p:extLst>
      <p:ext uri="{BB962C8B-B14F-4D97-AF65-F5344CB8AC3E}">
        <p14:creationId xmlns:p14="http://schemas.microsoft.com/office/powerpoint/2010/main" val="273472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How about this example of the pedestrian experience on an arterial in the suburban context. What is good about this and what is challenging?</a:t>
            </a:r>
          </a:p>
          <a:p>
            <a:endParaRPr lang="en-US"/>
          </a:p>
          <a:p>
            <a:r>
              <a:rPr lang="en-US" b="0" i="1"/>
              <a:t>Speaker note: I</a:t>
            </a:r>
            <a:r>
              <a:rPr lang="en-US" i="1"/>
              <a:t>f needed, instruct participants to consider all aspects of the scene, including sidewalks, curb ramps, driveways, pedestrian crossing signals, etc.).</a:t>
            </a: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22</a:t>
            </a:fld>
            <a:endParaRPr lang="en-US"/>
          </a:p>
        </p:txBody>
      </p:sp>
    </p:spTree>
    <p:extLst>
      <p:ext uri="{BB962C8B-B14F-4D97-AF65-F5344CB8AC3E}">
        <p14:creationId xmlns:p14="http://schemas.microsoft.com/office/powerpoint/2010/main" val="349318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presentation will last approximately 45 minutes. We will have time for questions and discussion at the end. The presentation will cover the following topics:</a:t>
            </a:r>
          </a:p>
          <a:p>
            <a:endParaRPr lang="en-US"/>
          </a:p>
          <a:p>
            <a:pPr marL="228600" indent="-228600">
              <a:buFont typeface="+mj-lt"/>
              <a:buAutoNum type="arabicPeriod"/>
            </a:pPr>
            <a:r>
              <a:rPr lang="en-US" b="1">
                <a:latin typeface="Arial" panose="020B0604020202020204" pitchFamily="34" charset="0"/>
                <a:cs typeface="Arial" panose="020B0604020202020204" pitchFamily="34" charset="0"/>
              </a:rPr>
              <a:t>Purpose and Context </a:t>
            </a:r>
            <a:r>
              <a:rPr lang="en-US">
                <a:latin typeface="Arial" panose="020B0604020202020204" pitchFamily="34" charset="0"/>
                <a:cs typeface="Arial" panose="020B0604020202020204" pitchFamily="34" charset="0"/>
              </a:rPr>
              <a:t>– Outlines the purpose and high-level context of the presentation, including USDOT and FHWA priorities to eliminate pedestrian deaths.</a:t>
            </a:r>
          </a:p>
          <a:p>
            <a:pPr marL="228600" indent="-228600">
              <a:buFont typeface="+mj-lt"/>
              <a:buAutoNum type="arabicPeriod"/>
            </a:pPr>
            <a:r>
              <a:rPr lang="en-US" b="1">
                <a:latin typeface="Arial" panose="020B0604020202020204" pitchFamily="34" charset="0"/>
                <a:cs typeface="Arial" panose="020B0604020202020204" pitchFamily="34" charset="0"/>
              </a:rPr>
              <a:t>Background</a:t>
            </a:r>
            <a:r>
              <a:rPr lang="en-US">
                <a:latin typeface="Arial" panose="020B0604020202020204" pitchFamily="34" charset="0"/>
                <a:cs typeface="Arial" panose="020B0604020202020204" pitchFamily="34" charset="0"/>
              </a:rPr>
              <a:t> – A brief overview of the history and contextual background of arterial roadways in the United States, including how they have evolved, community impacts, and implications for pedestrian safety.</a:t>
            </a:r>
          </a:p>
          <a:p>
            <a:pPr marL="228600" indent="-228600">
              <a:buFont typeface="+mj-lt"/>
              <a:buAutoNum type="arabicPeriod"/>
            </a:pPr>
            <a:r>
              <a:rPr lang="en-US" b="1">
                <a:latin typeface="Arial" panose="020B0604020202020204" pitchFamily="34" charset="0"/>
                <a:cs typeface="Arial" panose="020B0604020202020204" pitchFamily="34" charset="0"/>
              </a:rPr>
              <a:t>Pedestrian Safety and Arterials </a:t>
            </a:r>
            <a:r>
              <a:rPr lang="en-US">
                <a:latin typeface="Arial" panose="020B0604020202020204" pitchFamily="34" charset="0"/>
                <a:cs typeface="Arial" panose="020B0604020202020204" pitchFamily="34" charset="0"/>
              </a:rPr>
              <a:t>– A summary of U.S. pedestrian safety trends on arterial roadways.</a:t>
            </a:r>
          </a:p>
          <a:p>
            <a:pPr marL="228600" indent="-228600">
              <a:buFont typeface="+mj-lt"/>
              <a:buAutoNum type="arabicPeriod"/>
            </a:pPr>
            <a:r>
              <a:rPr lang="en-US" b="1">
                <a:latin typeface="Arial" panose="020B0604020202020204" pitchFamily="34" charset="0"/>
                <a:cs typeface="Arial" panose="020B0604020202020204" pitchFamily="34" charset="0"/>
              </a:rPr>
              <a:t>Systemic Safety, Vision Zero, and Complete Streets </a:t>
            </a:r>
            <a:r>
              <a:rPr lang="en-US">
                <a:latin typeface="Arial" panose="020B0604020202020204" pitchFamily="34" charset="0"/>
                <a:cs typeface="Arial" panose="020B0604020202020204" pitchFamily="34" charset="0"/>
              </a:rPr>
              <a:t>– An overview of three organizing concepts relating to pedestrian safety and pedestrian-oriented arterial roadway design.</a:t>
            </a:r>
          </a:p>
          <a:p>
            <a:pPr marL="228600" indent="-228600">
              <a:buFont typeface="+mj-lt"/>
              <a:buAutoNum type="arabicPeriod"/>
            </a:pPr>
            <a:r>
              <a:rPr lang="en-US" b="1">
                <a:latin typeface="Arial" panose="020B0604020202020204" pitchFamily="34" charset="0"/>
                <a:cs typeface="Arial" panose="020B0604020202020204" pitchFamily="34" charset="0"/>
              </a:rPr>
              <a:t>Safety Treatments </a:t>
            </a:r>
            <a:r>
              <a:rPr lang="en-US">
                <a:latin typeface="Arial" panose="020B0604020202020204" pitchFamily="34" charset="0"/>
                <a:cs typeface="Arial" panose="020B0604020202020204" pitchFamily="34" charset="0"/>
              </a:rPr>
              <a:t>– Information on engineering treatments intended to reduce or eliminate pedestrian deaths and serious injuries. </a:t>
            </a:r>
          </a:p>
          <a:p>
            <a:pPr marL="228600" indent="-228600">
              <a:buFont typeface="+mj-lt"/>
              <a:buAutoNum type="arabicPeriod"/>
            </a:pPr>
            <a:r>
              <a:rPr lang="en-US" b="1">
                <a:latin typeface="Arial" panose="020B0604020202020204" pitchFamily="34" charset="0"/>
                <a:cs typeface="Arial" panose="020B0604020202020204" pitchFamily="34" charset="0"/>
              </a:rPr>
              <a:t>Resources</a:t>
            </a:r>
            <a:r>
              <a:rPr lang="en-US">
                <a:latin typeface="Arial" panose="020B0604020202020204" pitchFamily="34" charset="0"/>
                <a:cs typeface="Arial" panose="020B0604020202020204" pitchFamily="34" charset="0"/>
              </a:rPr>
              <a:t> – National resources, including design guidance and safety analysis guides, which provide more in-depth information and best practices on pedestrian safety analysis and engineering treatments to reduce or eliminate pedestrian deaths and serious injuries.</a:t>
            </a:r>
          </a:p>
          <a:p>
            <a:pPr marL="228600" indent="-228600">
              <a:buFont typeface="+mj-lt"/>
              <a:buAutoNum type="arabicPeriod"/>
            </a:pPr>
            <a:r>
              <a:rPr lang="en-US" b="1">
                <a:latin typeface="Arial" panose="020B0604020202020204" pitchFamily="34" charset="0"/>
                <a:cs typeface="Arial" panose="020B0604020202020204" pitchFamily="34" charset="0"/>
              </a:rPr>
              <a:t>Conclusion</a:t>
            </a:r>
            <a:r>
              <a:rPr lang="en-US">
                <a:latin typeface="Arial" panose="020B0604020202020204" pitchFamily="34" charset="0"/>
                <a:cs typeface="Arial" panose="020B0604020202020204" pitchFamily="34" charset="0"/>
              </a:rPr>
              <a:t> – Summary of presentation content</a:t>
            </a: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5</a:t>
            </a:fld>
            <a:endParaRPr lang="en-US"/>
          </a:p>
        </p:txBody>
      </p:sp>
    </p:spTree>
    <p:extLst>
      <p:ext uri="{BB962C8B-B14F-4D97-AF65-F5344CB8AC3E}">
        <p14:creationId xmlns:p14="http://schemas.microsoft.com/office/powerpoint/2010/main" val="2925722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b="0"/>
              <a:t>While there are a wide variety of unsafe conditions that contribute to pedestrian injuries and fatalities, let’s review some of the ones </a:t>
            </a:r>
            <a:r>
              <a:rPr lang="en-US" b="0" u="none"/>
              <a:t>most commonly found </a:t>
            </a:r>
            <a:r>
              <a:rPr lang="en-US" b="0"/>
              <a:t>on arterial streets.</a:t>
            </a:r>
          </a:p>
          <a:p>
            <a:endParaRPr lang="en-US" b="0"/>
          </a:p>
          <a:p>
            <a:r>
              <a:rPr lang="en-US" b="0" i="1"/>
              <a:t>Speaker note: Speaker briefly reviews each bulleted item, recommend using a laser pointer for specifying locations. </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What does it mean when fewer than all crosswalks are marked? E.g., 0-3 out of 4 total crossings are marked for pedestrian use. The assumption is that pedestrians should use that route only to reach their destination.</a:t>
            </a:r>
          </a:p>
          <a:p>
            <a:endParaRPr lang="en-US" b="0"/>
          </a:p>
          <a:p>
            <a:r>
              <a:rPr lang="en-US" sz="1200">
                <a:latin typeface="Arial" panose="020B0604020202020204" pitchFamily="34" charset="0"/>
                <a:cs typeface="Arial" panose="020B0604020202020204" pitchFamily="34" charset="0"/>
              </a:rPr>
              <a:t>Why might that happen at an intersection? </a:t>
            </a:r>
          </a:p>
          <a:p>
            <a:endParaRPr lang="en-US" sz="1200" b="0">
              <a:latin typeface="Arial" panose="020B0604020202020204" pitchFamily="34" charset="0"/>
              <a:cs typeface="Arial" panose="020B0604020202020204" pitchFamily="34" charset="0"/>
            </a:endParaRPr>
          </a:p>
          <a:p>
            <a:r>
              <a:rPr lang="en-US" sz="1200" b="0">
                <a:latin typeface="Arial" panose="020B0604020202020204" pitchFamily="34" charset="0"/>
                <a:cs typeface="Arial" panose="020B0604020202020204" pitchFamily="34" charset="0"/>
              </a:rPr>
              <a:t>What are some potential drawbacks of that decision to not mark all crosswalks for pedestrians? </a:t>
            </a:r>
            <a:r>
              <a:rPr lang="en-US" sz="1200" b="0" i="1">
                <a:latin typeface="Arial" panose="020B0604020202020204" pitchFamily="34" charset="0"/>
                <a:cs typeface="Arial" panose="020B0604020202020204" pitchFamily="34" charset="0"/>
              </a:rPr>
              <a:t>Speaker note: This can cause additional delay when pedestrians must cross out of their way to reach a destination, especially if they must wait for multiple traffic signal cycles to complete the crossing. For more information, see: https://ggwash.org/view/29920/8-minutes-to-cross-the-street.</a:t>
            </a:r>
          </a:p>
          <a:p>
            <a:endParaRPr lang="en-US" sz="1200" b="0">
              <a:latin typeface="Arial" panose="020B0604020202020204" pitchFamily="34" charset="0"/>
              <a:cs typeface="Arial" panose="020B0604020202020204" pitchFamily="34" charset="0"/>
            </a:endParaRPr>
          </a:p>
          <a:p>
            <a:r>
              <a:rPr lang="en-US" b="0"/>
              <a:t>What safety impacts might that decision have for pedestrians? </a:t>
            </a:r>
            <a:r>
              <a:rPr lang="en-US" b="0" i="1"/>
              <a:t>Speaker note: Pedestrians may decide to cross against the signal or to cross where a marked crossing is not present to avoid undue delay and detour.</a:t>
            </a:r>
          </a:p>
        </p:txBody>
      </p:sp>
      <p:sp>
        <p:nvSpPr>
          <p:cNvPr id="4" name="Slide Number Placeholder 3"/>
          <p:cNvSpPr>
            <a:spLocks noGrp="1"/>
          </p:cNvSpPr>
          <p:nvPr>
            <p:ph type="sldNum" sz="quarter" idx="5"/>
          </p:nvPr>
        </p:nvSpPr>
        <p:spPr/>
        <p:txBody>
          <a:bodyPr/>
          <a:lstStyle/>
          <a:p>
            <a:fld id="{11713246-BB17-794D-AEF9-BAB35770C406}" type="slidenum">
              <a:rPr lang="en-US" smtClean="0"/>
              <a:t>23</a:t>
            </a:fld>
            <a:endParaRPr lang="en-US"/>
          </a:p>
        </p:txBody>
      </p:sp>
    </p:spTree>
    <p:extLst>
      <p:ext uri="{BB962C8B-B14F-4D97-AF65-F5344CB8AC3E}">
        <p14:creationId xmlns:p14="http://schemas.microsoft.com/office/powerpoint/2010/main" val="3194143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A growing majority of fatal pedestrian crashes occur in dark conditions, underscoring the need for better lighting.</a:t>
            </a:r>
          </a:p>
          <a:p>
            <a:endParaRPr lang="en-US"/>
          </a:p>
          <a:p>
            <a:r>
              <a:rPr lang="en-US"/>
              <a:t>Inadequate lighting is problematic on all roadway types but is especially dangerous on arterials.</a:t>
            </a:r>
          </a:p>
          <a:p>
            <a:endParaRPr lang="en-US"/>
          </a:p>
          <a:p>
            <a:r>
              <a:rPr lang="en-US"/>
              <a:t>This chart shows the percentage of fatal pedestrian crashes that occur in dark settings.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Source:</a:t>
            </a:r>
            <a:r>
              <a:rPr lang="en-US" sz="1200" i="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PBIC Toward a Shared Understanding of Pedestrian Safety,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http://pedbikeinfo.org/cms/downloads/PBIC_Pedestrian%20Safety%20Background%20Piece_7-2.pdf</a:t>
            </a: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24</a:t>
            </a:fld>
            <a:endParaRPr lang="en-US"/>
          </a:p>
        </p:txBody>
      </p:sp>
    </p:spTree>
    <p:extLst>
      <p:ext uri="{BB962C8B-B14F-4D97-AF65-F5344CB8AC3E}">
        <p14:creationId xmlns:p14="http://schemas.microsoft.com/office/powerpoint/2010/main" val="13282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As we discussed earlier in the presentation, it is important to understand historic inequities when considering the planning and design of arterials—and how they have contributed to disparate pedestrian safety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conventional arterial definition does not define mobility </a:t>
            </a:r>
            <a:r>
              <a:rPr lang="en-US" i="1"/>
              <a:t>for whom and using what mode</a:t>
            </a:r>
            <a:r>
              <a:rPr lang="en-US" i="0"/>
              <a:t> and it was assumed that “mobility” was primarily designed for journeys to work or goods distribution via private automobile.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As a result of this mentality, people with less access to cars have borne unfair environmental and transportation safety burdens because they were different from those in power and often intentionally discriminated against.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As we will see in an upcoming section, more recently, the concept of Complete Streets has clarified that safe mobility options should be provided for all road users – including pedestrians, bicyclists, drivers, and people using public transit.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Additional background (for reference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America’s transportation system was used throughout the 20</a:t>
            </a:r>
            <a:r>
              <a:rPr lang="en-US" i="0" baseline="30000"/>
              <a:t>th</a:t>
            </a:r>
            <a:r>
              <a:rPr lang="en-US" i="0"/>
              <a:t> century as a tool to maintain racial segregation. As we saw previously, throughout much of the 20</a:t>
            </a:r>
            <a:r>
              <a:rPr lang="en-US" i="0" baseline="30000"/>
              <a:t>th</a:t>
            </a:r>
            <a:r>
              <a:rPr lang="en-US" i="0"/>
              <a:t> century, arterial roadway projects often destroyed homes, commercial corridors, and neighborhoods owned or occupied by Black, recent immigrant, or lower-income people as a part of urban renewal projects. Moreover, arterial streets were encouraged to be built along the borders between predominantly white, non-immigrant, and wealthier communities and communities without those characteristics by the Federal Housing Administration’s Underwriting Manual. This practice was encouraged to maintain property values and discourage people of color from entering predominantly white neighborhoods. In this way, the role of an arterial as a barrier between parts of a community – especially as a barrier for people walking to safely reach their destination – was recognized early in the 20</a:t>
            </a:r>
            <a:r>
              <a:rPr lang="en-US" i="0" baseline="30000"/>
              <a:t>th</a:t>
            </a:r>
            <a:r>
              <a:rPr lang="en-US" i="0"/>
              <a:t> century </a:t>
            </a:r>
            <a:r>
              <a:rPr lang="en-US" i="1"/>
              <a:t>and intentionally implemented to make it inhospitable and unsafe for people to walk along or across</a:t>
            </a:r>
            <a:r>
              <a:rPr lang="en-US"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Or, as the 1939 Underwriting Manual stated…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“Natural or artificially established barriers [for example, an arterial roadway] will prove effective in protecting a neighborhood … from adverse influences,”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These barriers aid in “the prevention of the infiltration of … lower class occupancy and inharmonious racial groups.”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a:solidFill>
                  <a:schemeClr val="tx1"/>
                </a:solidFill>
                <a:effectLst/>
                <a:latin typeface="+mn-lt"/>
                <a:ea typeface="+mn-ea"/>
                <a:cs typeface="+mn-cs"/>
              </a:rPr>
              <a:t>“A </a:t>
            </a:r>
            <a:r>
              <a:rPr lang="en-US" sz="1200" b="1" i="1" kern="1200">
                <a:solidFill>
                  <a:schemeClr val="tx1"/>
                </a:solidFill>
                <a:effectLst/>
                <a:latin typeface="+mn-lt"/>
                <a:ea typeface="+mn-ea"/>
                <a:cs typeface="+mn-cs"/>
              </a:rPr>
              <a:t>high-speed traffic artery </a:t>
            </a:r>
            <a:r>
              <a:rPr lang="en-US" sz="1200" b="1" i="0" kern="1200">
                <a:solidFill>
                  <a:schemeClr val="tx1"/>
                </a:solidFill>
                <a:effectLst/>
                <a:latin typeface="+mn-lt"/>
                <a:ea typeface="+mn-ea"/>
                <a:cs typeface="+mn-cs"/>
              </a:rPr>
              <a:t>or a wide street parkway may prevent the expansion of inharmonious uses to a location on the other side of the street. However, if a </a:t>
            </a:r>
            <a:r>
              <a:rPr lang="en-US" sz="1200" b="1" i="1" kern="1200">
                <a:solidFill>
                  <a:schemeClr val="tx1"/>
                </a:solidFill>
                <a:effectLst/>
                <a:latin typeface="+mn-lt"/>
                <a:ea typeface="+mn-ea"/>
                <a:cs typeface="+mn-cs"/>
              </a:rPr>
              <a:t>high-speed traffic artery </a:t>
            </a:r>
            <a:r>
              <a:rPr lang="en-US" sz="1200" b="1" i="0" kern="1200">
                <a:solidFill>
                  <a:schemeClr val="tx1"/>
                </a:solidFill>
                <a:effectLst/>
                <a:latin typeface="+mn-lt"/>
                <a:ea typeface="+mn-ea"/>
                <a:cs typeface="+mn-cs"/>
              </a:rPr>
              <a:t>passes directly through a desirable neighborhood area with similar development on either side of the </a:t>
            </a:r>
            <a:r>
              <a:rPr lang="en-US" sz="1200" b="1" i="1" kern="1200">
                <a:solidFill>
                  <a:schemeClr val="tx1"/>
                </a:solidFill>
                <a:effectLst/>
                <a:latin typeface="+mn-lt"/>
                <a:ea typeface="+mn-ea"/>
                <a:cs typeface="+mn-cs"/>
              </a:rPr>
              <a:t>artery</a:t>
            </a:r>
            <a:r>
              <a:rPr lang="en-US" sz="1200" b="1" i="0" kern="1200">
                <a:solidFill>
                  <a:schemeClr val="tx1"/>
                </a:solidFill>
                <a:effectLst/>
                <a:latin typeface="+mn-lt"/>
                <a:ea typeface="+mn-ea"/>
                <a:cs typeface="+mn-cs"/>
              </a:rPr>
              <a:t>, the noise and attendant danger constitute an adverse influence, rather than a protection.” </a:t>
            </a:r>
            <a:r>
              <a:rPr lang="en-US" sz="1200" b="0" i="0" kern="1200">
                <a:solidFill>
                  <a:schemeClr val="tx1"/>
                </a:solidFill>
                <a:effectLst/>
                <a:latin typeface="+mn-lt"/>
                <a:ea typeface="+mn-ea"/>
                <a:cs typeface="+mn-cs"/>
              </a:rPr>
              <a:t>(</a:t>
            </a:r>
            <a:r>
              <a:rPr lang="en-US" sz="1200" b="0" i="1" kern="1200">
                <a:solidFill>
                  <a:schemeClr val="tx1"/>
                </a:solidFill>
                <a:effectLst/>
                <a:latin typeface="+mn-lt"/>
                <a:ea typeface="+mn-ea"/>
                <a:cs typeface="+mn-cs"/>
              </a:rPr>
              <a:t>Federal Housing Administration Underwriting Manual</a:t>
            </a:r>
            <a:r>
              <a:rPr lang="en-US" sz="1200" b="0" i="0" kern="1200">
                <a:solidFill>
                  <a:schemeClr val="tx1"/>
                </a:solidFill>
                <a:effectLst/>
                <a:latin typeface="+mn-lt"/>
                <a:ea typeface="+mn-ea"/>
                <a:cs typeface="+mn-cs"/>
              </a:rPr>
              <a:t>, 1939, Part II, Section 9 – </a:t>
            </a:r>
            <a:r>
              <a:rPr lang="en-US" sz="1200" b="0" i="1" kern="1200">
                <a:solidFill>
                  <a:schemeClr val="tx1"/>
                </a:solidFill>
                <a:effectLst/>
                <a:latin typeface="+mn-lt"/>
                <a:ea typeface="+mn-ea"/>
                <a:cs typeface="+mn-cs"/>
              </a:rPr>
              <a:t>Rating of Location</a:t>
            </a:r>
            <a:r>
              <a:rPr lang="en-US" sz="1200" b="0" i="0" kern="1200">
                <a:solidFill>
                  <a:schemeClr val="tx1"/>
                </a:solidFill>
                <a:effectLst/>
                <a:latin typeface="+mn-lt"/>
                <a:ea typeface="+mn-ea"/>
                <a:cs typeface="+mn-cs"/>
              </a:rPr>
              <a:t>, Paragraph 935: </a:t>
            </a:r>
            <a:r>
              <a:rPr lang="en-US" sz="1200" b="0" i="1" kern="1200">
                <a:solidFill>
                  <a:schemeClr val="tx1"/>
                </a:solidFill>
                <a:effectLst/>
                <a:latin typeface="+mn-lt"/>
                <a:ea typeface="+mn-ea"/>
                <a:cs typeface="+mn-cs"/>
              </a:rPr>
              <a:t>Natural Physical Protection</a:t>
            </a:r>
            <a:r>
              <a:rPr lang="en-US" sz="1200" b="0" i="0" kern="1200">
                <a:solidFill>
                  <a:schemeClr val="tx1"/>
                </a:solidFill>
                <a:effectLst/>
                <a:latin typeface="+mn-lt"/>
                <a:ea typeface="+mn-ea"/>
                <a:cs typeface="+mn-cs"/>
              </a:rPr>
              <a:t>. HA Form no. 2049. Emphasis added).</a:t>
            </a:r>
            <a:endParaRPr lang="en-US" b="0" i="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legacy of racist and non-inclusive planning has contributed to inequitable pedestrian safety outcomes on arterial roadways in the United States that persist today on streets that maintain the same or very similar designs as were originally implemented in this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Federal Housing Administration Underwriting Manual. 1939. https://www.huduser.gov/PORTAL/publications/Federal-Housing-Administration-Underwriting-Manual.html</a:t>
            </a:r>
          </a:p>
        </p:txBody>
      </p:sp>
      <p:sp>
        <p:nvSpPr>
          <p:cNvPr id="4" name="Slide Number Placeholder 3"/>
          <p:cNvSpPr>
            <a:spLocks noGrp="1"/>
          </p:cNvSpPr>
          <p:nvPr>
            <p:ph type="sldNum" sz="quarter" idx="5"/>
          </p:nvPr>
        </p:nvSpPr>
        <p:spPr/>
        <p:txBody>
          <a:bodyPr/>
          <a:lstStyle/>
          <a:p>
            <a:fld id="{11713246-BB17-794D-AEF9-BAB35770C406}" type="slidenum">
              <a:rPr lang="en-US" smtClean="0"/>
              <a:t>25</a:t>
            </a:fld>
            <a:endParaRPr lang="en-US"/>
          </a:p>
        </p:txBody>
      </p:sp>
    </p:spTree>
    <p:extLst>
      <p:ext uri="{BB962C8B-B14F-4D97-AF65-F5344CB8AC3E}">
        <p14:creationId xmlns:p14="http://schemas.microsoft.com/office/powerpoint/2010/main" val="1395701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FF0000"/>
                </a:solidFill>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Some groups rely more on walking and wheeling for transportation than others, and many essential services are located on arterials. This creates inequities if arterials are not designed for pedestrian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In addition to the inequitable planning and engineering outcomes that have contributed to existing pedestrian safety inequities, some of the same groups, and others such as youth, older people, and people with disabilities, have a greater reliance on walking. People with a greater reliance on walking may need to walk to essential services located on arterials lacking pedestrian safety infrastructure, and they may have no other choice than to walk even when pedestrian conditions are unsafe.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is especially a concern for elderly pedestrians who often need to cross the street more slowly and are most at risk of serious or fatal injury in the event of a crash due to their bodies’ more limited capacity to recover from physical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The list of essential services that are often located on arterials is long. </a:t>
            </a:r>
            <a:r>
              <a:rPr lang="en-US" i="1"/>
              <a:t>Speaker read 1-3 examples from list of essential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Suggested question for participants: “What other essential services can you think of that are often located on arterials, beyond what’s on this list?” (Note to speaker: examples include libraries, convenience stores, banks, K-12 schools, parks, post offices, laundromats, and community centers).</a:t>
            </a:r>
          </a:p>
        </p:txBody>
      </p:sp>
      <p:sp>
        <p:nvSpPr>
          <p:cNvPr id="4" name="Slide Number Placeholder 3"/>
          <p:cNvSpPr>
            <a:spLocks noGrp="1"/>
          </p:cNvSpPr>
          <p:nvPr>
            <p:ph type="sldNum" sz="quarter" idx="5"/>
          </p:nvPr>
        </p:nvSpPr>
        <p:spPr/>
        <p:txBody>
          <a:bodyPr/>
          <a:lstStyle/>
          <a:p>
            <a:fld id="{11713246-BB17-794D-AEF9-BAB35770C406}" type="slidenum">
              <a:rPr lang="en-US" smtClean="0"/>
              <a:t>26</a:t>
            </a:fld>
            <a:endParaRPr lang="en-US"/>
          </a:p>
        </p:txBody>
      </p:sp>
    </p:spTree>
    <p:extLst>
      <p:ext uri="{BB962C8B-B14F-4D97-AF65-F5344CB8AC3E}">
        <p14:creationId xmlns:p14="http://schemas.microsoft.com/office/powerpoint/2010/main" val="2970053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These inequitable roadway and land use designs and demographic dynamics are also reflected in disparate pedestrian death rates. Black, Indigenous, older, and lower-income pedestrians are killed at higher rates on US roads than other racial, ethnic, age, and income groups, </a:t>
            </a:r>
            <a:r>
              <a:rPr lang="en-US" b="0" i="0"/>
              <a:t>even when controlled for their higher likelihood of walking.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Transportation planners and engineers are now also increasingly acknowledging that the perspectives and knowledge of people in these groups provide necessary expertise to design safer roads that serve all road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The graph shows Pedestrian Danger Index, an index created for the Dangerous by Design report that normalizes pedestrian fatality rate (deaths per 100,000 people) by the walk-to-work rate from US Census ACS data.</a:t>
            </a:r>
            <a:endParaRPr lang="en-US"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Source: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National Complete Streets Coalition, Dangerous by Design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27</a:t>
            </a:fld>
            <a:endParaRPr lang="en-US"/>
          </a:p>
        </p:txBody>
      </p:sp>
    </p:spTree>
    <p:extLst>
      <p:ext uri="{BB962C8B-B14F-4D97-AF65-F5344CB8AC3E}">
        <p14:creationId xmlns:p14="http://schemas.microsoft.com/office/powerpoint/2010/main" val="1187662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What do we do about this? How can we make arterial roadways safer and more comfortable for pedestrians? In this section we’ll review the current state-of-practice for planning and designing safer and more equitable arterial roads.</a:t>
            </a:r>
          </a:p>
        </p:txBody>
      </p:sp>
      <p:sp>
        <p:nvSpPr>
          <p:cNvPr id="4" name="Slide Number Placeholder 3"/>
          <p:cNvSpPr>
            <a:spLocks noGrp="1"/>
          </p:cNvSpPr>
          <p:nvPr>
            <p:ph type="sldNum" sz="quarter" idx="5"/>
          </p:nvPr>
        </p:nvSpPr>
        <p:spPr/>
        <p:txBody>
          <a:bodyPr/>
          <a:lstStyle/>
          <a:p>
            <a:fld id="{11713246-BB17-794D-AEF9-BAB35770C406}" type="slidenum">
              <a:rPr lang="en-US" smtClean="0"/>
              <a:t>28</a:t>
            </a:fld>
            <a:endParaRPr lang="en-US"/>
          </a:p>
        </p:txBody>
      </p:sp>
    </p:spTree>
    <p:extLst>
      <p:ext uri="{BB962C8B-B14F-4D97-AF65-F5344CB8AC3E}">
        <p14:creationId xmlns:p14="http://schemas.microsoft.com/office/powerpoint/2010/main" val="907792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 </a:t>
            </a:r>
          </a:p>
          <a:p>
            <a:endParaRPr lang="en-US"/>
          </a:p>
          <a:p>
            <a:r>
              <a:rPr lang="en-US"/>
              <a:t>A Safe Systems approach anticipates human error and accommodates human injury tolerance.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crucial aspect of creating a safe system is building transportation infrastructure designed for safe target speeds and safe operation by all road users. Using a safe system approach requires actively designing roads for safe travel speeds, based on the land use context and the mix of road users, not setting speed limits based on the highest speeds people choose to travel or assuming that only minimizing car travel time should factor into the speed limit decision.</a:t>
            </a:r>
          </a:p>
          <a:p>
            <a:endParaRPr lang="en-US"/>
          </a:p>
          <a:p>
            <a:r>
              <a:rPr lang="en-US"/>
              <a:t>Implementing multiple layers of safety infrastructure at a given location is key to influencing user behavior, altering crash dynamics, and creating substantial improvements in safety. For example, a given intersection may have multiple pedestrian safety treatments. We will discuss specific pedestrian safety treatments and implementation strategies in greater detail in the next section.</a:t>
            </a:r>
          </a:p>
          <a:p>
            <a:endParaRPr lang="en-US"/>
          </a:p>
          <a:p>
            <a:r>
              <a:rPr lang="en-US"/>
              <a:t>Other aspects of a safe system approach beyond roadway engineering include encouraging and educating people to use the road system safely, providing quick and effective post-crash medical care, and engineering safe vehicles – for example, front car assemblies that are designed to minimize leg injuries or head and chest trauma if a pedestrian is struck.</a:t>
            </a:r>
          </a:p>
          <a:p>
            <a:endParaRPr lang="en-US"/>
          </a:p>
          <a:p>
            <a:r>
              <a:rPr lang="en-US" b="1" i="1"/>
              <a:t>Source:</a:t>
            </a:r>
          </a:p>
          <a:p>
            <a:r>
              <a:rPr lang="en-US"/>
              <a:t>FHWA Safe System Flyer: https://safety.fhwa.dot.gov/zerodeaths/docs/FHWA_SafeSystem_Brochure_V9_508_200717.pdf</a:t>
            </a:r>
          </a:p>
          <a:p>
            <a:endParaRPr lang="en-US"/>
          </a:p>
          <a:p>
            <a:endParaRPr lang="en-US"/>
          </a:p>
        </p:txBody>
      </p:sp>
      <p:sp>
        <p:nvSpPr>
          <p:cNvPr id="4" name="Slide Number Placeholder 3"/>
          <p:cNvSpPr>
            <a:spLocks noGrp="1"/>
          </p:cNvSpPr>
          <p:nvPr>
            <p:ph type="sldNum" sz="quarter" idx="5"/>
          </p:nvPr>
        </p:nvSpPr>
        <p:spPr/>
        <p:txBody>
          <a:bodyPr/>
          <a:lstStyle/>
          <a:p>
            <a:fld id="{2860B7A0-3EE6-42CB-8045-118F93E0E452}" type="slidenum">
              <a:rPr lang="en-US" smtClean="0"/>
              <a:t>29</a:t>
            </a:fld>
            <a:endParaRPr lang="en-US"/>
          </a:p>
        </p:txBody>
      </p:sp>
    </p:spTree>
    <p:extLst>
      <p:ext uri="{BB962C8B-B14F-4D97-AF65-F5344CB8AC3E}">
        <p14:creationId xmlns:p14="http://schemas.microsoft.com/office/powerpoint/2010/main" val="1117968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Systemic crash reduction treatments are designed to achieve the following primary pedestrian safety objectives:</a:t>
            </a:r>
          </a:p>
          <a:p>
            <a:endParaRPr lang="en-US"/>
          </a:p>
          <a:p>
            <a:pPr marL="742950" lvl="1" indent="-285750">
              <a:buFont typeface="Arial" panose="020B0604020202020204" pitchFamily="34" charset="0"/>
              <a:buChar char="•"/>
            </a:pPr>
            <a:r>
              <a:rPr lang="en-US" sz="2400"/>
              <a:t>Reduce exposure, for example by separating pedestrians and motorist on busy and high-speed roads</a:t>
            </a:r>
          </a:p>
          <a:p>
            <a:pPr lvl="1"/>
            <a:endParaRPr lang="en-US" sz="2400"/>
          </a:p>
          <a:p>
            <a:pPr marL="742950" lvl="1" indent="-285750">
              <a:buFont typeface="Arial" panose="020B0604020202020204" pitchFamily="34" charset="0"/>
              <a:buChar char="•"/>
            </a:pPr>
            <a:r>
              <a:rPr lang="en-US" sz="2400"/>
              <a:t>Minimize risk of a crash given a certain level of exposure, for example by reducing crossing width</a:t>
            </a:r>
          </a:p>
          <a:p>
            <a:pPr lvl="1"/>
            <a:endParaRPr lang="en-US" sz="2400"/>
          </a:p>
          <a:p>
            <a:pPr marL="742950" lvl="1" indent="-285750">
              <a:buFont typeface="Arial" panose="020B0604020202020204" pitchFamily="34" charset="0"/>
              <a:buChar char="•"/>
            </a:pPr>
            <a:r>
              <a:rPr lang="en-US" sz="2400"/>
              <a:t>Reduce severity given a crash, for example by reducing motor vehicle speeds</a:t>
            </a:r>
          </a:p>
          <a:p>
            <a:pPr marL="0" lvl="0" indent="0">
              <a:buFont typeface="Arial" panose="020B0604020202020204" pitchFamily="34" charset="0"/>
              <a:buNone/>
            </a:pPr>
            <a:endParaRPr lang="en-US" sz="2400" b="1" i="1"/>
          </a:p>
          <a:p>
            <a:pPr marL="0" lvl="0" indent="0">
              <a:buFont typeface="Arial" panose="020B0604020202020204" pitchFamily="34" charset="0"/>
              <a:buNone/>
            </a:pPr>
            <a:r>
              <a:rPr lang="en-US" sz="2400" b="1" i="1"/>
              <a:t>Source:</a:t>
            </a:r>
          </a:p>
          <a:p>
            <a:r>
              <a:rPr lang="en-US"/>
              <a:t>FHWA. Systemic Safety Project Selection Tool. </a:t>
            </a:r>
            <a:r>
              <a:rPr lang="en-US">
                <a:hlinkClick r:id="rId3"/>
              </a:rPr>
              <a:t>https://safety.fhwa.dot.gov/systemic/fhwasa13019/chap1.cfm#chap111</a:t>
            </a:r>
            <a:endParaRPr lang="en-US"/>
          </a:p>
        </p:txBody>
      </p:sp>
      <p:sp>
        <p:nvSpPr>
          <p:cNvPr id="4" name="Slide Number Placeholder 3"/>
          <p:cNvSpPr>
            <a:spLocks noGrp="1"/>
          </p:cNvSpPr>
          <p:nvPr>
            <p:ph type="sldNum" sz="quarter" idx="5"/>
          </p:nvPr>
        </p:nvSpPr>
        <p:spPr/>
        <p:txBody>
          <a:bodyPr/>
          <a:lstStyle/>
          <a:p>
            <a:fld id="{2860B7A0-3EE6-42CB-8045-118F93E0E452}" type="slidenum">
              <a:rPr lang="en-US" smtClean="0"/>
              <a:t>30</a:t>
            </a:fld>
            <a:endParaRPr lang="en-US"/>
          </a:p>
        </p:txBody>
      </p:sp>
    </p:spTree>
    <p:extLst>
      <p:ext uri="{BB962C8B-B14F-4D97-AF65-F5344CB8AC3E}">
        <p14:creationId xmlns:p14="http://schemas.microsoft.com/office/powerpoint/2010/main" val="3440183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Vision Zero is another strategy to eliminate all traffic fatalities and severe injuries, while increasing safe, healthy, and equitable mobility for all.</a:t>
            </a:r>
          </a:p>
          <a:p>
            <a:endParaRPr lang="en-US"/>
          </a:p>
          <a:p>
            <a:r>
              <a:rPr lang="en-US"/>
              <a:t>Vision Zero articulates an explicit ethical platform, wherein system designers are responsible for safety in the entire road system, including pedestrian safety on arterial streets. Meanwhile road users are responsible for following the rules.</a:t>
            </a:r>
          </a:p>
          <a:p>
            <a:endParaRPr lang="en-US"/>
          </a:p>
          <a:p>
            <a:r>
              <a:rPr lang="en-US"/>
              <a:t>However, if road users do not comply, system designers are ethically obligated to take new engineering steps to counteract people being seriously injured or killed as a result of these mistakes.</a:t>
            </a:r>
          </a:p>
          <a:p>
            <a:endParaRPr lang="en-US"/>
          </a:p>
          <a:p>
            <a:r>
              <a:rPr lang="en-US" b="1" i="1"/>
              <a:t>Source:</a:t>
            </a:r>
          </a:p>
          <a:p>
            <a:r>
              <a:rPr lang="en-US" b="0" i="0"/>
              <a:t>www.visionzeronetwork.org</a:t>
            </a:r>
          </a:p>
        </p:txBody>
      </p:sp>
      <p:sp>
        <p:nvSpPr>
          <p:cNvPr id="4" name="Slide Number Placeholder 3"/>
          <p:cNvSpPr>
            <a:spLocks noGrp="1"/>
          </p:cNvSpPr>
          <p:nvPr>
            <p:ph type="sldNum" sz="quarter" idx="5"/>
          </p:nvPr>
        </p:nvSpPr>
        <p:spPr/>
        <p:txBody>
          <a:bodyPr/>
          <a:lstStyle/>
          <a:p>
            <a:fld id="{11713246-BB17-794D-AEF9-BAB35770C406}" type="slidenum">
              <a:rPr lang="en-US" smtClean="0"/>
              <a:t>31</a:t>
            </a:fld>
            <a:endParaRPr lang="en-US"/>
          </a:p>
        </p:txBody>
      </p:sp>
    </p:spTree>
    <p:extLst>
      <p:ext uri="{BB962C8B-B14F-4D97-AF65-F5344CB8AC3E}">
        <p14:creationId xmlns:p14="http://schemas.microsoft.com/office/powerpoint/2010/main" val="416470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respect to pedestrian safety, </a:t>
            </a:r>
            <a:r>
              <a:rPr lang="en-US" i="0"/>
              <a:t>Complete Streets: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p>
          <a:p>
            <a:pPr marL="342900" indent="-342900">
              <a:buFont typeface="Arial" panose="020B0604020202020204" pitchFamily="34" charset="0"/>
              <a:buChar char="•"/>
            </a:pPr>
            <a:r>
              <a:rPr lang="en-US"/>
              <a:t>Provide safe, accessible and healthy travel options for everyone</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Accommodate pedestrians, bicyclists, transit riders and motorists, and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Use context-appropriate pedestrian safety treatments</a:t>
            </a:r>
          </a:p>
          <a:p>
            <a:endParaRPr lang="en-US"/>
          </a:p>
          <a:p>
            <a:r>
              <a:rPr lang="en-US"/>
              <a:t>From an equity imperatives perspective, this means streets should not pose disproportionate safety burdens, that pedestrians should be able to reach their destination safely and comfortably, and that income or racial distribution should not influence how likely a person is to die while walking along or crossing a road.</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32</a:t>
            </a:fld>
            <a:endParaRPr lang="en-US"/>
          </a:p>
        </p:txBody>
      </p:sp>
    </p:spTree>
    <p:extLst>
      <p:ext uri="{BB962C8B-B14F-4D97-AF65-F5344CB8AC3E}">
        <p14:creationId xmlns:p14="http://schemas.microsoft.com/office/powerpoint/2010/main" val="195267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0"/>
          </a:p>
          <a:p>
            <a:r>
              <a:rPr lang="en-US" b="0"/>
              <a:t>First, let’s briefly review the purpose and context of today’s presentation.</a:t>
            </a:r>
          </a:p>
        </p:txBody>
      </p:sp>
      <p:sp>
        <p:nvSpPr>
          <p:cNvPr id="4" name="Slide Number Placeholder 3"/>
          <p:cNvSpPr>
            <a:spLocks noGrp="1"/>
          </p:cNvSpPr>
          <p:nvPr>
            <p:ph type="sldNum" sz="quarter" idx="5"/>
          </p:nvPr>
        </p:nvSpPr>
        <p:spPr/>
        <p:txBody>
          <a:bodyPr/>
          <a:lstStyle/>
          <a:p>
            <a:fld id="{11713246-BB17-794D-AEF9-BAB35770C406}" type="slidenum">
              <a:rPr lang="en-US" smtClean="0"/>
              <a:t>6</a:t>
            </a:fld>
            <a:endParaRPr lang="en-US"/>
          </a:p>
        </p:txBody>
      </p:sp>
    </p:spTree>
    <p:extLst>
      <p:ext uri="{BB962C8B-B14F-4D97-AF65-F5344CB8AC3E}">
        <p14:creationId xmlns:p14="http://schemas.microsoft.com/office/powerpoint/2010/main" val="3798947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b="0"/>
              <a:t>Now let’s learn more about context-appropriate safety treatments. The next section reviews a variety of planning and design considerations and safety treatment applications to improve arterial functioning for all users, while enhancing pedestrian safety.</a:t>
            </a:r>
          </a:p>
        </p:txBody>
      </p:sp>
      <p:sp>
        <p:nvSpPr>
          <p:cNvPr id="4" name="Slide Number Placeholder 3"/>
          <p:cNvSpPr>
            <a:spLocks noGrp="1"/>
          </p:cNvSpPr>
          <p:nvPr>
            <p:ph type="sldNum" sz="quarter" idx="5"/>
          </p:nvPr>
        </p:nvSpPr>
        <p:spPr/>
        <p:txBody>
          <a:bodyPr/>
          <a:lstStyle/>
          <a:p>
            <a:fld id="{11713246-BB17-794D-AEF9-BAB35770C406}" type="slidenum">
              <a:rPr lang="en-US" smtClean="0"/>
              <a:t>33</a:t>
            </a:fld>
            <a:endParaRPr lang="en-US"/>
          </a:p>
        </p:txBody>
      </p:sp>
    </p:spTree>
    <p:extLst>
      <p:ext uri="{BB962C8B-B14F-4D97-AF65-F5344CB8AC3E}">
        <p14:creationId xmlns:p14="http://schemas.microsoft.com/office/powerpoint/2010/main" val="3258416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Many pedestrian safety problems are common on typical urban arterial streets and pedestrian safety solutions exist for every existing problem.</a:t>
            </a:r>
          </a:p>
          <a:p>
            <a:endParaRPr lang="en-US"/>
          </a:p>
          <a:p>
            <a:r>
              <a:rPr lang="en-US" i="1"/>
              <a:t>Speaker asks participants: What pedestrian safety issues do you see in the before picture? </a:t>
            </a:r>
          </a:p>
          <a:p>
            <a:endParaRPr lang="en-US"/>
          </a:p>
          <a:p>
            <a:r>
              <a:rPr lang="en-US" i="1"/>
              <a:t>After a few participants have answered, click through the first SEVEN issue labels. Do not click more than seven times, or you will start to show answers to the next question.</a:t>
            </a:r>
          </a:p>
          <a:p>
            <a:r>
              <a:rPr lang="en-US"/>
              <a:t> </a:t>
            </a:r>
          </a:p>
          <a:p>
            <a:r>
              <a:rPr lang="en-US" u="sng"/>
              <a:t>Issues:</a:t>
            </a:r>
          </a:p>
          <a:p>
            <a:pPr marL="228600" indent="-228600">
              <a:buFont typeface="+mj-lt"/>
              <a:buAutoNum type="arabicPeriod"/>
            </a:pPr>
            <a:r>
              <a:rPr lang="en-US"/>
              <a:t>Multiple motor vehicle lanes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Wide corner radii with high-speed turn lanes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Long, unprotected Crossings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Low-visibility crosswalks</a:t>
            </a:r>
          </a:p>
          <a:p>
            <a:pPr marL="228600" indent="-228600">
              <a:buFont typeface="+mj-lt"/>
              <a:buAutoNum type="arabicPeriod"/>
            </a:pPr>
            <a:r>
              <a:rPr lang="en-US"/>
              <a:t>Design target speed &gt;25 mph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No visual friction along corridor and no street trees – encourages higher motor vehicle speeds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No transit or bicycle facilities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Speaker ask participants: Are you already familiar with any of the pedestrian safety treatments in the after picture? Which ones? How many long, unprotected crossings are there? Why could a high-speed turn lane be dangerous for pedestrians? How could a lack of transit or bicycle facilities contribute to the existing pedestrian safety problems?</a:t>
            </a:r>
            <a:endParaRPr lang="en-US"/>
          </a:p>
          <a:p>
            <a:endParaRPr lang="en-US"/>
          </a:p>
          <a:p>
            <a:r>
              <a:rPr lang="en-US" u="sng"/>
              <a:t>Solutions: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Lane reduction for motor vehicles (fewer motor vehicle travel lanes)</a:t>
            </a:r>
          </a:p>
          <a:p>
            <a:pPr marL="228600" indent="-228600">
              <a:buFont typeface="+mj-lt"/>
              <a:buAutoNum type="arabicPeriod"/>
            </a:pPr>
            <a:r>
              <a:rPr lang="en-US"/>
              <a:t>Reduced corner radii, high-speed turn lane removal, and curb extension addition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Crossing Islands (also called raised refuge islands or refuge islands)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High-visibility crosswalks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Design Target Speed = 25 mph</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Street trees (create visual friction along the corridor, which can result in traffic calming/speed reduction effects)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Transit and bicycle facility improvements (complete the street and confer additional traffic calming benefits, encourage tighter motor vehicle lane geometry, and increase driver awareness of other modes, thereby also improving safety for pedestrians)</a:t>
            </a:r>
          </a:p>
          <a:p>
            <a:endParaRPr lang="en-US"/>
          </a:p>
          <a:p>
            <a:r>
              <a:rPr lang="en-US" i="1"/>
              <a:t>Speaker note: The crossing island in this after image appears to be relatively narrow and may need to be wider to provide a pedestrian refuge.</a:t>
            </a:r>
          </a:p>
          <a:p>
            <a:endParaRPr lang="en-US"/>
          </a:p>
          <a:p>
            <a:r>
              <a:rPr lang="en-US" b="1"/>
              <a:t>Image:</a:t>
            </a:r>
            <a:r>
              <a:rPr lang="en-US"/>
              <a:t> http://www.pedbikeimages.org/details.php?picid=294</a:t>
            </a:r>
          </a:p>
          <a:p>
            <a:endParaRPr lang="en-US"/>
          </a:p>
          <a:p>
            <a:r>
              <a:rPr lang="en-US" b="1"/>
              <a:t>Graphics source:</a:t>
            </a:r>
            <a:r>
              <a:rPr lang="en-US"/>
              <a:t> https://nacto.org/publication/urban-street-design-guide/intersections/major-intersections/</a:t>
            </a:r>
          </a:p>
        </p:txBody>
      </p:sp>
      <p:sp>
        <p:nvSpPr>
          <p:cNvPr id="4" name="Slide Number Placeholder 3"/>
          <p:cNvSpPr>
            <a:spLocks noGrp="1"/>
          </p:cNvSpPr>
          <p:nvPr>
            <p:ph type="sldNum" sz="quarter" idx="5"/>
          </p:nvPr>
        </p:nvSpPr>
        <p:spPr/>
        <p:txBody>
          <a:bodyPr/>
          <a:lstStyle/>
          <a:p>
            <a:fld id="{11713246-BB17-794D-AEF9-BAB35770C406}" type="slidenum">
              <a:rPr lang="en-US" smtClean="0"/>
              <a:t>34</a:t>
            </a:fld>
            <a:endParaRPr lang="en-US"/>
          </a:p>
        </p:txBody>
      </p:sp>
    </p:spTree>
    <p:extLst>
      <p:ext uri="{BB962C8B-B14F-4D97-AF65-F5344CB8AC3E}">
        <p14:creationId xmlns:p14="http://schemas.microsoft.com/office/powerpoint/2010/main" val="3297841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endParaRPr lang="en-US"/>
          </a:p>
          <a:p>
            <a:r>
              <a:rPr lang="en-US"/>
              <a:t>There are many things to consider when evaluating pedestrian safety on arterials and assessing options for safety improvements.</a:t>
            </a:r>
          </a:p>
          <a:p>
            <a:endParaRPr lang="en-US"/>
          </a:p>
          <a:p>
            <a:r>
              <a:rPr lang="en-US" i="1"/>
              <a:t>Speaker note: Read some or all of the planning and design considerations on the slide and discuss with the audience.</a:t>
            </a:r>
          </a:p>
        </p:txBody>
      </p:sp>
      <p:sp>
        <p:nvSpPr>
          <p:cNvPr id="4" name="Slide Number Placeholder 3"/>
          <p:cNvSpPr>
            <a:spLocks noGrp="1"/>
          </p:cNvSpPr>
          <p:nvPr>
            <p:ph type="sldNum" sz="quarter" idx="5"/>
          </p:nvPr>
        </p:nvSpPr>
        <p:spPr/>
        <p:txBody>
          <a:bodyPr/>
          <a:lstStyle/>
          <a:p>
            <a:fld id="{11713246-BB17-794D-AEF9-BAB35770C406}" type="slidenum">
              <a:rPr lang="en-US" smtClean="0"/>
              <a:t>35</a:t>
            </a:fld>
            <a:endParaRPr lang="en-US"/>
          </a:p>
        </p:txBody>
      </p:sp>
    </p:spTree>
    <p:extLst>
      <p:ext uri="{BB962C8B-B14F-4D97-AF65-F5344CB8AC3E}">
        <p14:creationId xmlns:p14="http://schemas.microsoft.com/office/powerpoint/2010/main" val="2550020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t>As we discussed earlier, arterials exist in a broad range of land-use contexts and d</a:t>
            </a:r>
            <a:r>
              <a:rPr lang="en-US" b="0"/>
              <a:t>ifferent safety treatments may be appropriate in different contexts.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The type </a:t>
            </a:r>
            <a:r>
              <a:rPr lang="en-US"/>
              <a:t>of existing or future road function, nearby land use, existing development near the road, policy and financial considerations all play a role in selecting pedestrian safety treatments on arterial roads.</a:t>
            </a:r>
          </a:p>
          <a:p>
            <a:pPr marL="0" indent="0">
              <a:buFont typeface="Arial" panose="020B0604020202020204" pitchFamily="34" charset="0"/>
              <a:buNone/>
            </a:pPr>
            <a:endParaRPr lang="en-US"/>
          </a:p>
          <a:p>
            <a:pPr marL="0" indent="0">
              <a:buFont typeface="Arial" panose="020B0604020202020204" pitchFamily="34" charset="0"/>
              <a:buNone/>
            </a:pPr>
            <a:r>
              <a:rPr lang="en-US"/>
              <a:t>Many jurisdictions have also identified pedestrians as their highest priority road users to facilitate clear and consistent decisions about the importance of improving pedestrian safety through roadway engineering projects.</a:t>
            </a:r>
          </a:p>
        </p:txBody>
      </p:sp>
      <p:sp>
        <p:nvSpPr>
          <p:cNvPr id="4" name="Slide Number Placeholder 3"/>
          <p:cNvSpPr>
            <a:spLocks noGrp="1"/>
          </p:cNvSpPr>
          <p:nvPr>
            <p:ph type="sldNum" sz="quarter" idx="5"/>
          </p:nvPr>
        </p:nvSpPr>
        <p:spPr/>
        <p:txBody>
          <a:bodyPr/>
          <a:lstStyle/>
          <a:p>
            <a:fld id="{11713246-BB17-794D-AEF9-BAB35770C406}" type="slidenum">
              <a:rPr lang="en-US" smtClean="0"/>
              <a:t>36</a:t>
            </a:fld>
            <a:endParaRPr lang="en-US"/>
          </a:p>
        </p:txBody>
      </p:sp>
    </p:spTree>
    <p:extLst>
      <p:ext uri="{BB962C8B-B14F-4D97-AF65-F5344CB8AC3E}">
        <p14:creationId xmlns:p14="http://schemas.microsoft.com/office/powerpoint/2010/main" val="2743397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endParaRPr lang="en-US" b="1" i="1"/>
          </a:p>
          <a:p>
            <a:pPr marL="0" indent="0">
              <a:buFont typeface="Arial" panose="020B0604020202020204" pitchFamily="34" charset="0"/>
              <a:buNone/>
            </a:pPr>
            <a:r>
              <a:rPr lang="en-US" b="0" i="0"/>
              <a:t>Research has quantified the estimated reduction in pedestrian crashes, serious injuries, or deaths—as well as reductions in crashes, serious injuries, and deaths for other road users– that can result from the implementation of safety treatments.</a:t>
            </a:r>
          </a:p>
          <a:p>
            <a:pPr marL="0" indent="0">
              <a:buFont typeface="Arial" panose="020B0604020202020204" pitchFamily="34" charset="0"/>
              <a:buNone/>
            </a:pPr>
            <a:endParaRPr lang="en-US" b="0" i="0"/>
          </a:p>
          <a:p>
            <a:pPr marL="0" indent="0">
              <a:buFont typeface="Arial" panose="020B0604020202020204" pitchFamily="34" charset="0"/>
              <a:buNone/>
            </a:pPr>
            <a:r>
              <a:rPr lang="en-US" b="0" i="0"/>
              <a:t>Not all safety treatments widely in use today have established crash reduction estimates, although research is ongoing to establish crash reduction estimates for additional pedestrian safety treatments.</a:t>
            </a:r>
          </a:p>
          <a:p>
            <a:pPr marL="0" indent="0">
              <a:buFont typeface="Arial" panose="020B0604020202020204" pitchFamily="34" charset="0"/>
              <a:buNone/>
            </a:pPr>
            <a:endParaRPr lang="en-US" b="0" i="0"/>
          </a:p>
          <a:p>
            <a:pPr marL="0" indent="0">
              <a:buFont typeface="Arial" panose="020B0604020202020204" pitchFamily="34" charset="0"/>
              <a:buNone/>
            </a:pPr>
            <a:r>
              <a:rPr lang="en-US" b="0" i="0"/>
              <a:t>If multiple pedestrian safety treatments are implemented at the same location – for example, a curb extension, crossing island, high-visibility crosswalk, and leading pedestrian interval—the overall safety impact is greater.</a:t>
            </a:r>
          </a:p>
          <a:p>
            <a:endParaRPr lang="en-US" b="1" i="1"/>
          </a:p>
          <a:p>
            <a:r>
              <a:rPr lang="en-US" b="1" i="1"/>
              <a:t>Sources:</a:t>
            </a:r>
          </a:p>
          <a:p>
            <a:r>
              <a:rPr lang="en-US"/>
              <a:t>USDOT. 2008. Toolbox of Countermeasures and Their Potential Effectiveness for Roadway Departure Crashes. US Department of Transportation, Federal Highway Administration. FHWA-SA-07-013.</a:t>
            </a:r>
          </a:p>
          <a:p>
            <a:r>
              <a:rPr lang="en-US"/>
              <a:t>For more technical information on crash reduction estimates, see the Crash Modification Factors (CMF) clearinghouse at: </a:t>
            </a:r>
            <a:r>
              <a:rPr lang="en-US">
                <a:hlinkClick r:id="rId3"/>
              </a:rPr>
              <a:t>http://www.cmfclearinghouse.org/userguide.cfm</a:t>
            </a:r>
            <a:endParaRPr lang="en-US"/>
          </a:p>
          <a:p>
            <a:endParaRPr lang="en-US"/>
          </a:p>
        </p:txBody>
      </p:sp>
      <p:sp>
        <p:nvSpPr>
          <p:cNvPr id="4" name="Slide Number Placeholder 3"/>
          <p:cNvSpPr>
            <a:spLocks noGrp="1"/>
          </p:cNvSpPr>
          <p:nvPr>
            <p:ph type="sldNum" sz="quarter" idx="5"/>
          </p:nvPr>
        </p:nvSpPr>
        <p:spPr/>
        <p:txBody>
          <a:bodyPr/>
          <a:lstStyle/>
          <a:p>
            <a:fld id="{2860B7A0-3EE6-42CB-8045-118F93E0E452}" type="slidenum">
              <a:rPr lang="en-US" smtClean="0"/>
              <a:t>37</a:t>
            </a:fld>
            <a:endParaRPr lang="en-US"/>
          </a:p>
        </p:txBody>
      </p:sp>
    </p:spTree>
    <p:extLst>
      <p:ext uri="{BB962C8B-B14F-4D97-AF65-F5344CB8AC3E}">
        <p14:creationId xmlns:p14="http://schemas.microsoft.com/office/powerpoint/2010/main" val="64795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a:p>
          <a:p>
            <a:pPr lvl="0"/>
            <a:r>
              <a:rPr lang="en-US"/>
              <a:t>Let’s consider the different types of pedestrian safety treatment implementation that are available to transportation agencies.</a:t>
            </a:r>
          </a:p>
          <a:p>
            <a:pPr lvl="1"/>
            <a:endParaRPr lang="en-US"/>
          </a:p>
          <a:p>
            <a:pPr marL="171450" lvl="0" indent="-171450">
              <a:buFont typeface="Arial" panose="020B0604020202020204" pitchFamily="34" charset="0"/>
              <a:buChar char="•"/>
            </a:pPr>
            <a:r>
              <a:rPr lang="en-US" b="1"/>
              <a:t>Network Redesigns</a:t>
            </a:r>
            <a:r>
              <a:rPr lang="en-US"/>
              <a:t> – A network redesign knits back together a disjointed road network. For example, it can reconnect cul-de-sacs to collector and arterial roads, which reduces pressure on arterials, distributes pedestrian and motor vehicle volumes, and allows for tamer arterial road conditions. Network redesigns require moving roads, purchasing significant rights-of-way, and may involve the demolition of existing structures </a:t>
            </a:r>
            <a:r>
              <a:rPr lang="en-US" i="1"/>
              <a:t>with just compensation</a:t>
            </a:r>
            <a:r>
              <a:rPr lang="en-US"/>
              <a:t>.</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b="1"/>
              <a:t>Corridor Reconstruction </a:t>
            </a:r>
            <a:r>
              <a:rPr lang="en-US" b="0"/>
              <a:t>– </a:t>
            </a:r>
            <a:r>
              <a:rPr lang="en-US"/>
              <a:t>These individual capital projects comprehensively redesign a single corridor. Corridor redesigns can fundamentally transform how a street looks, feels, and functions. Corridor redesigns that are attentive to pedestrian safety needs can result in dramatic safety improvements, since a corridor redesign allows for the implementation of multiple significant changes simultaneously and more substantial changes than may be possible with spot or rapid-implementation treatments. Similarly, the complete redesign of an intersection can fundamentally change its geometry, remove intersection approaches or slip lanes, thereby substantially improving pedestrian safety.</a:t>
            </a:r>
          </a:p>
          <a:p>
            <a:pPr marL="171450" lvl="0" indent="-171450">
              <a:buFont typeface="Arial" panose="020B0604020202020204" pitchFamily="34" charset="0"/>
              <a:buChar char="•"/>
            </a:pPr>
            <a:endParaRPr lang="en-US"/>
          </a:p>
          <a:p>
            <a:pPr marL="171450" indent="-171450">
              <a:buFont typeface="Arial" panose="020B0604020202020204" pitchFamily="34" charset="0"/>
              <a:buChar char="•"/>
            </a:pPr>
            <a:r>
              <a:rPr lang="en-US" b="1"/>
              <a:t>Low-Cost Rapid Treatments </a:t>
            </a:r>
            <a:r>
              <a:rPr lang="en-US" b="0"/>
              <a:t>– Lower-cost and rapid-implementation safety treatments are </a:t>
            </a:r>
            <a:r>
              <a:rPr lang="en-US"/>
              <a:t>interim solutions that can achieve short-term safety benefits or pilot-test corridor or intersection redesigns. These lower cost safety treatments are often implemented rapidly across an entire roadway network to improve pedestrian safety at multiple locations where high risk of a pedestrian fatality or serious injury exists. All projects, including low-cost rapid treatments, should be planned and designed to be fully accessible for people with disabilities.</a:t>
            </a:r>
          </a:p>
          <a:p>
            <a:endParaRPr lang="en-US"/>
          </a:p>
          <a:p>
            <a:r>
              <a:rPr lang="en-US"/>
              <a:t>Spot safety treatments are relatively quick to implement and can realize immediate safety improvements. However, for transformative impacts on pedestrian safety and to create compelling places where people want to live, work, and play, more comprehensive corridor and network pedestrian-safety and accessibility-oriented improvements are often needed.</a:t>
            </a: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38</a:t>
            </a:fld>
            <a:endParaRPr lang="en-US"/>
          </a:p>
        </p:txBody>
      </p:sp>
    </p:spTree>
    <p:extLst>
      <p:ext uri="{BB962C8B-B14F-4D97-AF65-F5344CB8AC3E}">
        <p14:creationId xmlns:p14="http://schemas.microsoft.com/office/powerpoint/2010/main" val="612256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t>Talking Points:</a:t>
            </a:r>
          </a:p>
          <a:p>
            <a:endParaRPr lang="en-US"/>
          </a:p>
          <a:p>
            <a:r>
              <a:rPr lang="en-US"/>
              <a:t>As we’ve discussed throughout this presentation:</a:t>
            </a:r>
          </a:p>
          <a:p>
            <a:endParaRPr lang="en-US"/>
          </a:p>
          <a:p>
            <a:pPr marL="171450" indent="-171450">
              <a:buFont typeface="Arial" panose="020B0604020202020204" pitchFamily="34" charset="0"/>
              <a:buChar char="•"/>
            </a:pPr>
            <a:r>
              <a:rPr lang="en-US"/>
              <a:t>Arterial streets are often complex environments.</a:t>
            </a:r>
          </a:p>
          <a:p>
            <a:pPr marL="171450" indent="-171450">
              <a:buFont typeface="Arial" panose="020B0604020202020204" pitchFamily="34" charset="0"/>
              <a:buChar char="•"/>
            </a:pPr>
            <a:r>
              <a:rPr lang="en-US"/>
              <a:t>The complexity of many arterials can make implementation of transformative safety improvements more challenging and costly.</a:t>
            </a:r>
          </a:p>
          <a:p>
            <a:pPr marL="171450" indent="-171450">
              <a:buFont typeface="Arial" panose="020B0604020202020204" pitchFamily="34" charset="0"/>
              <a:buChar char="•"/>
            </a:pPr>
            <a:r>
              <a:rPr lang="en-US"/>
              <a:t>Nonetheless, these significant redesign projects are often necessary to make the improvements needed to meet agencies’ safety goals.</a:t>
            </a:r>
          </a:p>
          <a:p>
            <a:pPr marL="171450" indent="-171450">
              <a:buFont typeface="Arial" panose="020B0604020202020204" pitchFamily="34" charset="0"/>
              <a:buChar char="•"/>
            </a:pPr>
            <a:r>
              <a:rPr lang="en-US"/>
              <a:t>While longer-term safety improvements are planned and programmed, interim and incremental safety improvements can be made through quick-build project implementation.</a:t>
            </a:r>
          </a:p>
          <a:p>
            <a:pPr marL="171450" indent="-171450">
              <a:buFont typeface="Arial" panose="020B0604020202020204" pitchFamily="34" charset="0"/>
              <a:buChar char="•"/>
            </a:pPr>
            <a:r>
              <a:rPr lang="en-US"/>
              <a:t>All projects, including quick-build alterations, should be planned and designed to be fully accessible for people with disabilities.</a:t>
            </a:r>
          </a:p>
        </p:txBody>
      </p:sp>
      <p:sp>
        <p:nvSpPr>
          <p:cNvPr id="4" name="Slide Number Placeholder 3"/>
          <p:cNvSpPr>
            <a:spLocks noGrp="1"/>
          </p:cNvSpPr>
          <p:nvPr>
            <p:ph type="sldNum" sz="quarter" idx="5"/>
          </p:nvPr>
        </p:nvSpPr>
        <p:spPr/>
        <p:txBody>
          <a:bodyPr/>
          <a:lstStyle/>
          <a:p>
            <a:fld id="{11713246-BB17-794D-AEF9-BAB35770C406}" type="slidenum">
              <a:rPr lang="en-US" smtClean="0"/>
              <a:t>39</a:t>
            </a:fld>
            <a:endParaRPr lang="en-US"/>
          </a:p>
        </p:txBody>
      </p:sp>
    </p:spTree>
    <p:extLst>
      <p:ext uri="{BB962C8B-B14F-4D97-AF65-F5344CB8AC3E}">
        <p14:creationId xmlns:p14="http://schemas.microsoft.com/office/powerpoint/2010/main" val="1977824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t>Talking Points:</a:t>
            </a:r>
          </a:p>
          <a:p>
            <a:endParaRPr lang="en-US"/>
          </a:p>
          <a:p>
            <a:pPr marL="0" indent="0">
              <a:buFont typeface="Arial" panose="020B0604020202020204" pitchFamily="34" charset="0"/>
              <a:buNone/>
            </a:pPr>
            <a:r>
              <a:rPr lang="en-US"/>
              <a:t>A variety of solutions are available to deliver pedestrian safety improvements on arterial roads. </a:t>
            </a:r>
          </a:p>
          <a:p>
            <a:endParaRPr lang="en-US"/>
          </a:p>
          <a:p>
            <a:r>
              <a:rPr lang="en-US"/>
              <a:t>Interim safety improvements can be achieved through rapid-implementation projects. Coordination among agency staff will help to deliver quality facilities and systemic safety analysis can help to identify improvements at locations most likely to result in a fatality or serious injury.</a:t>
            </a:r>
          </a:p>
          <a:p>
            <a:endParaRPr lang="en-US"/>
          </a:p>
          <a:p>
            <a:r>
              <a:rPr lang="en-US"/>
              <a:t>A critical ingredient to success is agency leadership that prioritizes safety and accessibility.</a:t>
            </a:r>
            <a:endParaRPr lang="en-US" b="0"/>
          </a:p>
        </p:txBody>
      </p:sp>
      <p:sp>
        <p:nvSpPr>
          <p:cNvPr id="4" name="Slide Number Placeholder 3"/>
          <p:cNvSpPr>
            <a:spLocks noGrp="1"/>
          </p:cNvSpPr>
          <p:nvPr>
            <p:ph type="sldNum" sz="quarter" idx="5"/>
          </p:nvPr>
        </p:nvSpPr>
        <p:spPr/>
        <p:txBody>
          <a:bodyPr/>
          <a:lstStyle/>
          <a:p>
            <a:fld id="{11713246-BB17-794D-AEF9-BAB35770C406}" type="slidenum">
              <a:rPr lang="en-US" smtClean="0"/>
              <a:t>40</a:t>
            </a:fld>
            <a:endParaRPr lang="en-US"/>
          </a:p>
        </p:txBody>
      </p:sp>
    </p:spTree>
    <p:extLst>
      <p:ext uri="{BB962C8B-B14F-4D97-AF65-F5344CB8AC3E}">
        <p14:creationId xmlns:p14="http://schemas.microsoft.com/office/powerpoint/2010/main" val="3846744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9010766-3D8A-4B05-8A04-C7377940C12D}"/>
              </a:ext>
            </a:extLst>
          </p:cNvPr>
          <p:cNvSpPr>
            <a:spLocks noGrp="1"/>
          </p:cNvSpPr>
          <p:nvPr>
            <p:ph type="body" idx="1"/>
          </p:nvPr>
        </p:nvSpPr>
        <p:spPr/>
        <p:txBody>
          <a:bodyPr/>
          <a:lstStyle/>
          <a:p>
            <a:r>
              <a:rPr lang="en-US" b="1"/>
              <a:t>Talking Points:</a:t>
            </a:r>
          </a:p>
          <a:p>
            <a:endParaRPr lang="en-US"/>
          </a:p>
          <a:p>
            <a:r>
              <a:rPr lang="en-US"/>
              <a:t>Now let’s talk in more detail about the crashes we’re trying to avoid.</a:t>
            </a:r>
          </a:p>
          <a:p>
            <a:endParaRPr lang="en-US"/>
          </a:p>
          <a:p>
            <a:pPr marL="171450" indent="-171450">
              <a:buFont typeface="Arial" panose="020B0604020202020204" pitchFamily="34" charset="0"/>
              <a:buChar char="•"/>
            </a:pPr>
            <a:r>
              <a:rPr lang="en-US"/>
              <a:t>Pedestrian crashes can be summarized using the movement of the striking vehicle (turning left, turning right, or going straight). </a:t>
            </a:r>
          </a:p>
          <a:p>
            <a:pPr marL="171450" indent="-171450">
              <a:buFont typeface="Arial" panose="020B0604020202020204" pitchFamily="34" charset="0"/>
              <a:buChar char="•"/>
            </a:pPr>
            <a:r>
              <a:rPr lang="en-US"/>
              <a:t>These different “types” of crashes can be addressed with different treatments. </a:t>
            </a:r>
          </a:p>
          <a:p>
            <a:pPr marL="171450" indent="-171450">
              <a:buFont typeface="Arial" panose="020B0604020202020204" pitchFamily="34" charset="0"/>
              <a:buChar char="•"/>
            </a:pPr>
            <a:r>
              <a:rPr lang="en-US"/>
              <a:t>Some treatments are applicable to more than one pedestrian crash type. </a:t>
            </a:r>
          </a:p>
          <a:p>
            <a:pPr marL="171450" indent="-171450">
              <a:buFont typeface="Arial" panose="020B0604020202020204" pitchFamily="34" charset="0"/>
              <a:buChar char="•"/>
            </a:pPr>
            <a:r>
              <a:rPr lang="en-US"/>
              <a:t>For example, a road diet may reduce both through vehicle speeds and crossing distances, thereby reducing the likelihood of all pedestrian crash types.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ea typeface="+mn-ea"/>
                <a:cs typeface="+mn-cs"/>
              </a:rPr>
              <a:t>Source:</a:t>
            </a:r>
            <a:endParaRPr kumimoji="0" lang="en-US" sz="1200" b="0" i="0" u="none" strike="noStrike" kern="1200" cap="none" spc="0" normalizeH="0" baseline="0" noProof="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NCHRP Research Report 926 Guidance to Improve Pedestrian and Bicyclist Safety at Intersections.</a:t>
            </a:r>
          </a:p>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Potential treatments for left turn pedestrian crashes include hardened centerlines and turn wedges to calm left turns by channelizing and slowing left turning vehicles.</a:t>
            </a:r>
          </a:p>
          <a:p>
            <a:endParaRPr lang="en-US"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Source:</a:t>
            </a:r>
          </a:p>
          <a:p>
            <a:r>
              <a:rPr lang="en-US" sz="1200" b="0" i="0" kern="1200">
                <a:solidFill>
                  <a:schemeClr val="tx1"/>
                </a:solidFill>
                <a:effectLst/>
                <a:latin typeface="+mn-lt"/>
                <a:ea typeface="+mn-ea"/>
                <a:cs typeface="+mn-cs"/>
              </a:rPr>
              <a:t>Right image: NYCDOT Pedestrian Safety Turn Calming Program </a:t>
            </a:r>
            <a:r>
              <a:rPr lang="en-US"/>
              <a:t>https://www1.nyc.gov/html/dot/html/pedestrians/turn-calming.shtml </a:t>
            </a:r>
          </a:p>
        </p:txBody>
      </p:sp>
      <p:sp>
        <p:nvSpPr>
          <p:cNvPr id="4" name="Slide Number Placeholder 3"/>
          <p:cNvSpPr>
            <a:spLocks noGrp="1"/>
          </p:cNvSpPr>
          <p:nvPr>
            <p:ph type="sldNum" sz="quarter" idx="5"/>
          </p:nvPr>
        </p:nvSpPr>
        <p:spPr/>
        <p:txBody>
          <a:bodyPr/>
          <a:lstStyle/>
          <a:p>
            <a:fld id="{11713246-BB17-794D-AEF9-BAB35770C406}" type="slidenum">
              <a:rPr lang="en-US" smtClean="0"/>
              <a:t>42</a:t>
            </a:fld>
            <a:endParaRPr lang="en-US"/>
          </a:p>
        </p:txBody>
      </p:sp>
    </p:spTree>
    <p:extLst>
      <p:ext uri="{BB962C8B-B14F-4D97-AF65-F5344CB8AC3E}">
        <p14:creationId xmlns:p14="http://schemas.microsoft.com/office/powerpoint/2010/main" val="1990356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lvl="0"/>
            <a:endParaRPr lang="en-US"/>
          </a:p>
          <a:p>
            <a:pPr lvl="0"/>
            <a:r>
              <a:rPr lang="en-US"/>
              <a:t>The goal of this presentation is to share information about USDOT and FHWA priorities for pedestrian safety.</a:t>
            </a:r>
          </a:p>
          <a:p>
            <a:pPr marL="0" lvl="0" indent="0">
              <a:buFont typeface="Arial" panose="020B0604020202020204" pitchFamily="34" charset="0"/>
              <a:buNone/>
            </a:pPr>
            <a:endParaRPr lang="en-US"/>
          </a:p>
          <a:p>
            <a:pPr marL="0" lvl="0" indent="0">
              <a:buFont typeface="Arial" panose="020B0604020202020204" pitchFamily="34" charset="0"/>
              <a:buNone/>
            </a:pPr>
            <a:r>
              <a:rPr lang="en-US"/>
              <a:t>We will provide background about arterial roads, including their characteristics and historical context, discussing how arterial roads have been designed and built – particularly in urban areas – in the United States.</a:t>
            </a:r>
          </a:p>
          <a:p>
            <a:pPr marL="0" lvl="0" indent="0">
              <a:buFont typeface="Arial" panose="020B0604020202020204" pitchFamily="34" charset="0"/>
              <a:buNone/>
            </a:pPr>
            <a:endParaRPr lang="en-US"/>
          </a:p>
          <a:p>
            <a:pPr marL="0" lvl="0" indent="0">
              <a:buFont typeface="Arial" panose="020B0604020202020204" pitchFamily="34" charset="0"/>
              <a:buNone/>
            </a:pPr>
            <a:r>
              <a:rPr lang="en-US"/>
              <a:t>We will discuss the scale and urgency of current pedestrian safety problems on arterial roads, emphasizing safety analysis and engineering approaches designed to identify and eliminate pedestrian deaths and serious injuries.</a:t>
            </a:r>
          </a:p>
          <a:p>
            <a:pPr marL="0" lvl="0" indent="0">
              <a:buFont typeface="Arial" panose="020B0604020202020204" pitchFamily="34" charset="0"/>
              <a:buNone/>
            </a:pPr>
            <a:endParaRPr lang="en-US"/>
          </a:p>
          <a:p>
            <a:pPr marL="0" lvl="0" indent="0">
              <a:buFont typeface="Arial" panose="020B0604020202020204" pitchFamily="34" charset="0"/>
              <a:buNone/>
            </a:pPr>
            <a:r>
              <a:rPr lang="en-US"/>
              <a:t>We will outline common pedestrian safety treatment implementation challenges on arterial roads and identify strategies to overcome them and will conclude by highlighting a range of national resources practitioners can draw on to plan, design, and build arterial roads that are safer for pedestrians.</a:t>
            </a:r>
          </a:p>
        </p:txBody>
      </p:sp>
      <p:sp>
        <p:nvSpPr>
          <p:cNvPr id="4" name="Slide Number Placeholder 3"/>
          <p:cNvSpPr>
            <a:spLocks noGrp="1"/>
          </p:cNvSpPr>
          <p:nvPr>
            <p:ph type="sldNum" sz="quarter" idx="5"/>
          </p:nvPr>
        </p:nvSpPr>
        <p:spPr/>
        <p:txBody>
          <a:bodyPr/>
          <a:lstStyle/>
          <a:p>
            <a:fld id="{11713246-BB17-794D-AEF9-BAB35770C406}" type="slidenum">
              <a:rPr lang="en-US" smtClean="0"/>
              <a:t>7</a:t>
            </a:fld>
            <a:endParaRPr lang="en-US"/>
          </a:p>
        </p:txBody>
      </p:sp>
    </p:spTree>
    <p:extLst>
      <p:ext uri="{BB962C8B-B14F-4D97-AF65-F5344CB8AC3E}">
        <p14:creationId xmlns:p14="http://schemas.microsoft.com/office/powerpoint/2010/main" val="1869278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Right-turning motorists striking pedestrians is also a common crash type. This is also often referred to as a “right hook.”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Examples of countermeasures for the right-turn crash type include the use of Leading Pedestrian Intervals (LPI’s) and corner radius reductions. Accessible Pedestrian Signals (APS) ensure that people with vision disabilities can also make use of the LPI.</a:t>
            </a:r>
          </a:p>
        </p:txBody>
      </p:sp>
      <p:sp>
        <p:nvSpPr>
          <p:cNvPr id="4" name="Slide Number Placeholder 3"/>
          <p:cNvSpPr>
            <a:spLocks noGrp="1"/>
          </p:cNvSpPr>
          <p:nvPr>
            <p:ph type="sldNum" sz="quarter" idx="5"/>
          </p:nvPr>
        </p:nvSpPr>
        <p:spPr/>
        <p:txBody>
          <a:bodyPr/>
          <a:lstStyle/>
          <a:p>
            <a:fld id="{11713246-BB17-794D-AEF9-BAB35770C406}" type="slidenum">
              <a:rPr lang="en-US" smtClean="0"/>
              <a:t>43</a:t>
            </a:fld>
            <a:endParaRPr lang="en-US"/>
          </a:p>
        </p:txBody>
      </p:sp>
    </p:spTree>
    <p:extLst>
      <p:ext uri="{BB962C8B-B14F-4D97-AF65-F5344CB8AC3E}">
        <p14:creationId xmlns:p14="http://schemas.microsoft.com/office/powerpoint/2010/main" val="1376366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a:t>
            </a:r>
          </a:p>
          <a:p>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kern="1200">
                <a:solidFill>
                  <a:schemeClr val="tx1"/>
                </a:solidFill>
                <a:effectLst/>
                <a:latin typeface="+mn-lt"/>
                <a:ea typeface="+mn-ea"/>
                <a:cs typeface="+mn-cs"/>
              </a:rPr>
              <a:t>Numerous countermeasure options may be effective in reducing crashes between pedestrians and motor vehicles going straight. </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Rectangular Rapid Flashing Beacons encourage drivers to yield to and stop for pedestrians at designated crossings of arterials.</a:t>
            </a:r>
          </a:p>
          <a:p>
            <a:pPr marL="171450" indent="-171450">
              <a:buFont typeface="Arial" panose="020B0604020202020204" pitchFamily="34" charset="0"/>
              <a:buChar char="•"/>
            </a:pPr>
            <a:r>
              <a:rPr lang="en-US" sz="1200" kern="1200">
                <a:solidFill>
                  <a:schemeClr val="tx1"/>
                </a:solidFill>
                <a:effectLst/>
                <a:latin typeface="+mn-lt"/>
                <a:ea typeface="+mn-ea"/>
                <a:cs typeface="+mn-cs"/>
              </a:rPr>
              <a:t>Pedestrian Hybrid Beacons provide a stop phase with a solid red light for drivers to make pedestrian crossings of arterials safer.</a:t>
            </a:r>
          </a:p>
          <a:p>
            <a:pPr marL="171450" indent="-171450">
              <a:buFont typeface="Arial" panose="020B0604020202020204" pitchFamily="34" charset="0"/>
              <a:buChar char="•"/>
            </a:pPr>
            <a:r>
              <a:rPr lang="en-US" sz="1200" kern="1200">
                <a:solidFill>
                  <a:schemeClr val="tx1"/>
                </a:solidFill>
                <a:effectLst/>
                <a:latin typeface="+mn-lt"/>
                <a:ea typeface="+mn-ea"/>
                <a:cs typeface="+mn-cs"/>
              </a:rPr>
              <a:t>Crossing islands reduce crossing distance and provide a refuge for pedestrians between opposite-directions of motor vehicle travel lanes.</a:t>
            </a:r>
          </a:p>
        </p:txBody>
      </p:sp>
      <p:sp>
        <p:nvSpPr>
          <p:cNvPr id="4" name="Slide Number Placeholder 3"/>
          <p:cNvSpPr>
            <a:spLocks noGrp="1"/>
          </p:cNvSpPr>
          <p:nvPr>
            <p:ph type="sldNum" sz="quarter" idx="5"/>
          </p:nvPr>
        </p:nvSpPr>
        <p:spPr/>
        <p:txBody>
          <a:bodyPr/>
          <a:lstStyle/>
          <a:p>
            <a:fld id="{11713246-BB17-794D-AEF9-BAB35770C406}" type="slidenum">
              <a:rPr lang="en-US" smtClean="0"/>
              <a:t>44</a:t>
            </a:fld>
            <a:endParaRPr lang="en-US"/>
          </a:p>
        </p:txBody>
      </p:sp>
    </p:spTree>
    <p:extLst>
      <p:ext uri="{BB962C8B-B14F-4D97-AF65-F5344CB8AC3E}">
        <p14:creationId xmlns:p14="http://schemas.microsoft.com/office/powerpoint/2010/main" val="569630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Talking Points:</a:t>
            </a:r>
          </a:p>
          <a:p>
            <a:endParaRPr lang="en-US" b="1"/>
          </a:p>
          <a:p>
            <a:r>
              <a:rPr lang="en-US" b="0"/>
              <a:t>There are many other treatments available to planners and engineers to improve pedestrian safety. Here are some of the most common and highly effective:</a:t>
            </a:r>
          </a:p>
          <a:p>
            <a:endParaRPr lang="en-US" b="1"/>
          </a:p>
          <a:p>
            <a:pPr marL="171450" indent="-171450">
              <a:buFont typeface="Arial" panose="020B0604020202020204" pitchFamily="34" charset="0"/>
              <a:buChar char="•"/>
            </a:pPr>
            <a:r>
              <a:rPr lang="en-US" sz="1200" kern="1200">
                <a:solidFill>
                  <a:schemeClr val="tx1"/>
                </a:solidFill>
                <a:effectLst/>
                <a:latin typeface="+mn-lt"/>
                <a:ea typeface="+mn-ea"/>
                <a:cs typeface="+mn-cs"/>
              </a:rPr>
              <a:t>Pedestrian Pathways (e.g., Sidewalks and Shared Use Paths)</a:t>
            </a:r>
          </a:p>
          <a:p>
            <a:pPr marL="171450" indent="-171450">
              <a:buFont typeface="Arial" panose="020B0604020202020204" pitchFamily="34" charset="0"/>
              <a:buChar char="•"/>
            </a:pPr>
            <a:r>
              <a:rPr lang="en-US" sz="1200" kern="1200">
                <a:solidFill>
                  <a:schemeClr val="tx1"/>
                </a:solidFill>
                <a:effectLst/>
                <a:latin typeface="+mn-lt"/>
                <a:ea typeface="+mn-ea"/>
                <a:cs typeface="+mn-cs"/>
              </a:rPr>
              <a:t>Curb Extensions</a:t>
            </a:r>
          </a:p>
          <a:p>
            <a:pPr marL="171450" indent="-171450">
              <a:buFont typeface="Arial" panose="020B0604020202020204" pitchFamily="34" charset="0"/>
              <a:buChar char="•"/>
            </a:pPr>
            <a:r>
              <a:rPr lang="en-US" sz="1200" kern="1200">
                <a:solidFill>
                  <a:schemeClr val="tx1"/>
                </a:solidFill>
                <a:effectLst/>
                <a:latin typeface="+mn-lt"/>
                <a:ea typeface="+mn-ea"/>
                <a:cs typeface="+mn-cs"/>
              </a:rPr>
              <a:t>High-Visibility Crosswalks</a:t>
            </a:r>
          </a:p>
          <a:p>
            <a:pPr marL="171450" indent="-171450">
              <a:buFont typeface="Arial" panose="020B0604020202020204" pitchFamily="34" charset="0"/>
              <a:buChar char="•"/>
            </a:pPr>
            <a:r>
              <a:rPr lang="en-US" sz="1200" kern="1200">
                <a:solidFill>
                  <a:schemeClr val="tx1"/>
                </a:solidFill>
                <a:effectLst/>
                <a:latin typeface="+mn-lt"/>
                <a:ea typeface="+mn-ea"/>
                <a:cs typeface="+mn-cs"/>
              </a:rPr>
              <a:t>Lighting</a:t>
            </a:r>
          </a:p>
          <a:p>
            <a:pPr marL="171450" indent="-171450">
              <a:buFont typeface="Arial" panose="020B0604020202020204" pitchFamily="34" charset="0"/>
              <a:buChar char="•"/>
            </a:pPr>
            <a:r>
              <a:rPr lang="en-US" sz="1200" kern="1200">
                <a:solidFill>
                  <a:schemeClr val="tx1"/>
                </a:solidFill>
                <a:effectLst/>
                <a:latin typeface="+mn-lt"/>
                <a:ea typeface="+mn-ea"/>
                <a:cs typeface="+mn-cs"/>
              </a:rPr>
              <a:t>Pedestrian Signals and Signal Timing (e.g. Protected Phases)</a:t>
            </a:r>
          </a:p>
          <a:p>
            <a:pPr marL="171450" indent="-171450">
              <a:buFont typeface="Arial" panose="020B0604020202020204" pitchFamily="34" charset="0"/>
              <a:buChar char="•"/>
            </a:pPr>
            <a:r>
              <a:rPr lang="en-US" sz="1200" kern="1200">
                <a:solidFill>
                  <a:schemeClr val="tx1"/>
                </a:solidFill>
                <a:effectLst/>
                <a:latin typeface="+mn-lt"/>
                <a:ea typeface="+mn-ea"/>
                <a:cs typeface="+mn-cs"/>
              </a:rPr>
              <a:t>Pedestrian Hybrid Beacons (PHB)</a:t>
            </a:r>
          </a:p>
          <a:p>
            <a:pPr marL="171450" indent="-171450">
              <a:buFont typeface="Arial" panose="020B0604020202020204" pitchFamily="34" charset="0"/>
              <a:buChar char="•"/>
            </a:pPr>
            <a:r>
              <a:rPr lang="en-US" sz="1200" kern="1200">
                <a:solidFill>
                  <a:schemeClr val="tx1"/>
                </a:solidFill>
                <a:effectLst/>
                <a:latin typeface="+mn-lt"/>
                <a:ea typeface="+mn-ea"/>
                <a:cs typeface="+mn-cs"/>
              </a:rPr>
              <a:t>Posted Speed Limit (e.g., School Speed Zones)</a:t>
            </a:r>
          </a:p>
          <a:p>
            <a:pPr marL="171450" indent="-171450">
              <a:buFont typeface="Arial" panose="020B0604020202020204" pitchFamily="34" charset="0"/>
              <a:buChar char="•"/>
            </a:pPr>
            <a:r>
              <a:rPr lang="en-US" sz="1200" kern="1200">
                <a:solidFill>
                  <a:schemeClr val="tx1"/>
                </a:solidFill>
                <a:effectLst/>
                <a:latin typeface="+mn-lt"/>
                <a:ea typeface="+mn-ea"/>
                <a:cs typeface="+mn-cs"/>
              </a:rPr>
              <a:t>Roundabouts</a:t>
            </a:r>
          </a:p>
          <a:p>
            <a:endParaRPr lang="en-US" b="1"/>
          </a:p>
          <a:p>
            <a:endParaRPr lang="en-US" b="1"/>
          </a:p>
        </p:txBody>
      </p:sp>
      <p:sp>
        <p:nvSpPr>
          <p:cNvPr id="4" name="Slide Number Placeholder 3"/>
          <p:cNvSpPr>
            <a:spLocks noGrp="1"/>
          </p:cNvSpPr>
          <p:nvPr>
            <p:ph type="sldNum" sz="quarter" idx="5"/>
          </p:nvPr>
        </p:nvSpPr>
        <p:spPr/>
        <p:txBody>
          <a:bodyPr/>
          <a:lstStyle/>
          <a:p>
            <a:fld id="{11713246-BB17-794D-AEF9-BAB35770C406}" type="slidenum">
              <a:rPr lang="en-US" smtClean="0"/>
              <a:t>45</a:t>
            </a:fld>
            <a:endParaRPr lang="en-US"/>
          </a:p>
        </p:txBody>
      </p:sp>
    </p:spTree>
    <p:extLst>
      <p:ext uri="{BB962C8B-B14F-4D97-AF65-F5344CB8AC3E}">
        <p14:creationId xmlns:p14="http://schemas.microsoft.com/office/powerpoint/2010/main" val="4000683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FF0000"/>
                </a:solidFill>
              </a:rPr>
              <a:t>Talking Points:</a:t>
            </a:r>
          </a:p>
          <a:p>
            <a:endParaRPr lang="en-US" b="1">
              <a:solidFill>
                <a:srgbClr val="FF0000"/>
              </a:solidFill>
            </a:endParaRPr>
          </a:p>
          <a:p>
            <a:pPr marL="0" indent="0">
              <a:buFont typeface="Arial" panose="020B0604020202020204" pitchFamily="34" charset="0"/>
              <a:buNone/>
            </a:pPr>
            <a:r>
              <a:rPr lang="en-US" b="0">
                <a:solidFill>
                  <a:srgbClr val="FF0000"/>
                </a:solidFill>
              </a:rPr>
              <a:t>This more comprehensive list of common pedestrian safety treatments shows the categories of benefits that each provides. </a:t>
            </a:r>
          </a:p>
          <a:p>
            <a:pPr marL="0" indent="0">
              <a:buFont typeface="Arial" panose="020B0604020202020204" pitchFamily="34" charset="0"/>
              <a:buNone/>
            </a:pPr>
            <a:endParaRPr lang="en-US" b="0">
              <a:solidFill>
                <a:srgbClr val="FF0000"/>
              </a:solidFill>
            </a:endParaRPr>
          </a:p>
          <a:p>
            <a:pPr marL="171450" indent="-171450">
              <a:buFont typeface="Arial" panose="020B0604020202020204" pitchFamily="34" charset="0"/>
              <a:buChar char="•"/>
            </a:pPr>
            <a:r>
              <a:rPr lang="en-US" b="0">
                <a:solidFill>
                  <a:srgbClr val="FF0000"/>
                </a:solidFill>
              </a:rPr>
              <a:t>Some, such as crossing islands, protected crossing spacing for managing conflict, and roundabouts can improve pedestrian safety across all categories of benefits. </a:t>
            </a:r>
          </a:p>
          <a:p>
            <a:pPr marL="171450" indent="-171450">
              <a:buFont typeface="Arial" panose="020B0604020202020204" pitchFamily="34" charset="0"/>
              <a:buChar char="•"/>
            </a:pPr>
            <a:r>
              <a:rPr lang="en-US" b="0">
                <a:solidFill>
                  <a:srgbClr val="FF0000"/>
                </a:solidFill>
              </a:rPr>
              <a:t>Others are more targeted to provide a particular category, or set of categories, of pedestrian safety benefits, such as posted speed limit reductions, which can result in reduced speeds, safer crossings, and enhanced rural road safety, but do not increase visibility, reduce the number of conflicts, or separate modes.</a:t>
            </a:r>
          </a:p>
        </p:txBody>
      </p:sp>
      <p:sp>
        <p:nvSpPr>
          <p:cNvPr id="4" name="Slide Number Placeholder 3"/>
          <p:cNvSpPr>
            <a:spLocks noGrp="1"/>
          </p:cNvSpPr>
          <p:nvPr>
            <p:ph type="sldNum" sz="quarter" idx="5"/>
          </p:nvPr>
        </p:nvSpPr>
        <p:spPr/>
        <p:txBody>
          <a:bodyPr/>
          <a:lstStyle/>
          <a:p>
            <a:fld id="{2860B7A0-3EE6-42CB-8045-118F93E0E452}" type="slidenum">
              <a:rPr lang="en-US" smtClean="0"/>
              <a:t>46</a:t>
            </a:fld>
            <a:endParaRPr lang="en-US"/>
          </a:p>
        </p:txBody>
      </p:sp>
    </p:spTree>
    <p:extLst>
      <p:ext uri="{BB962C8B-B14F-4D97-AF65-F5344CB8AC3E}">
        <p14:creationId xmlns:p14="http://schemas.microsoft.com/office/powerpoint/2010/main" val="3143935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pPr marL="0" indent="0">
              <a:buFont typeface="Arial" panose="020B0604020202020204" pitchFamily="34" charset="0"/>
              <a:buNone/>
            </a:pPr>
            <a:r>
              <a:rPr lang="en-US"/>
              <a:t>The Federal Highway Administration’s Safe Transportation for Every Pedestrian (STEP) Program has developed multiple resources to guide the selection and implementation of pedestrian safety treatments on arterial roads.</a:t>
            </a:r>
          </a:p>
          <a:p>
            <a:pPr marL="0" indent="0">
              <a:buFont typeface="Arial" panose="020B0604020202020204" pitchFamily="34" charset="0"/>
              <a:buNone/>
            </a:pPr>
            <a:endParaRPr lang="en-US"/>
          </a:p>
          <a:p>
            <a:pPr marL="0" indent="0">
              <a:buFont typeface="Arial" panose="020B0604020202020204" pitchFamily="34" charset="0"/>
              <a:buNone/>
            </a:pPr>
            <a:r>
              <a:rPr lang="en-US"/>
              <a:t>The STEP Studio resource is a new guidebook that includes detailed and approachable guidance on all steps in the safety treatment implementation process.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Source:</a:t>
            </a:r>
          </a:p>
          <a:p>
            <a:r>
              <a:rPr lang="en-US"/>
              <a:t>FHWA STEP Studio </a:t>
            </a:r>
            <a:r>
              <a:rPr lang="en-US">
                <a:hlinkClick r:id="rId3"/>
              </a:rPr>
              <a:t>https://safety.fhwa.dot.gov/ped_bike/step/resources/</a:t>
            </a:r>
            <a:endParaRPr lang="en-US"/>
          </a:p>
        </p:txBody>
      </p:sp>
      <p:sp>
        <p:nvSpPr>
          <p:cNvPr id="4" name="Slide Number Placeholder 3"/>
          <p:cNvSpPr>
            <a:spLocks noGrp="1"/>
          </p:cNvSpPr>
          <p:nvPr>
            <p:ph type="sldNum" sz="quarter" idx="5"/>
          </p:nvPr>
        </p:nvSpPr>
        <p:spPr/>
        <p:txBody>
          <a:bodyPr/>
          <a:lstStyle/>
          <a:p>
            <a:fld id="{2860B7A0-3EE6-42CB-8045-118F93E0E452}" type="slidenum">
              <a:rPr lang="en-US" smtClean="0"/>
              <a:t>47</a:t>
            </a:fld>
            <a:endParaRPr lang="en-US"/>
          </a:p>
        </p:txBody>
      </p:sp>
    </p:spTree>
    <p:extLst>
      <p:ext uri="{BB962C8B-B14F-4D97-AF65-F5344CB8AC3E}">
        <p14:creationId xmlns:p14="http://schemas.microsoft.com/office/powerpoint/2010/main" val="3940451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pPr marL="0" indent="0">
              <a:buFont typeface="Arial" panose="020B0604020202020204" pitchFamily="34" charset="0"/>
              <a:buNone/>
            </a:pPr>
            <a:r>
              <a:rPr lang="en-US"/>
              <a:t>Road diets are a transformative treatment with multiple pedestrian safety benefits.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They shorten crossing distances and reduce motor vehicle through and turn speeds.</a:t>
            </a:r>
          </a:p>
          <a:p>
            <a:pPr marL="171450" indent="-171450">
              <a:buFont typeface="Arial" panose="020B0604020202020204" pitchFamily="34" charset="0"/>
              <a:buChar char="•"/>
            </a:pPr>
            <a:r>
              <a:rPr lang="en-US"/>
              <a:t>Implementing a road diet also frees up space in the right-of-way for critical pedestrian safety infrastructure, such as: </a:t>
            </a:r>
          </a:p>
          <a:p>
            <a:pPr marL="628650" lvl="1" indent="-171450">
              <a:buFont typeface="Arial" panose="020B0604020202020204" pitchFamily="34" charset="0"/>
              <a:buChar char="•"/>
            </a:pPr>
            <a:r>
              <a:rPr lang="en-US"/>
              <a:t>Crossing islands, </a:t>
            </a:r>
          </a:p>
          <a:p>
            <a:pPr marL="628650" lvl="1" indent="-171450">
              <a:buFont typeface="Arial" panose="020B0604020202020204" pitchFamily="34" charset="0"/>
              <a:buChar char="•"/>
            </a:pPr>
            <a:r>
              <a:rPr lang="en-US"/>
              <a:t>Curb extensions, and </a:t>
            </a:r>
          </a:p>
          <a:p>
            <a:pPr marL="628650" lvl="1" indent="-171450">
              <a:buFont typeface="Arial" panose="020B0604020202020204" pitchFamily="34" charset="0"/>
              <a:buChar char="•"/>
            </a:pPr>
            <a:r>
              <a:rPr lang="en-US"/>
              <a:t>Sidewalks with physical buffers between motor vehicle lanes and the sidewalk edge.</a:t>
            </a:r>
          </a:p>
        </p:txBody>
      </p:sp>
      <p:sp>
        <p:nvSpPr>
          <p:cNvPr id="4" name="Slide Number Placeholder 3"/>
          <p:cNvSpPr>
            <a:spLocks noGrp="1"/>
          </p:cNvSpPr>
          <p:nvPr>
            <p:ph type="sldNum" sz="quarter" idx="5"/>
          </p:nvPr>
        </p:nvSpPr>
        <p:spPr/>
        <p:txBody>
          <a:bodyPr/>
          <a:lstStyle/>
          <a:p>
            <a:fld id="{2860B7A0-3EE6-42CB-8045-118F93E0E452}" type="slidenum">
              <a:rPr lang="en-US" smtClean="0"/>
              <a:t>48</a:t>
            </a:fld>
            <a:endParaRPr lang="en-US"/>
          </a:p>
        </p:txBody>
      </p:sp>
    </p:spTree>
    <p:extLst>
      <p:ext uri="{BB962C8B-B14F-4D97-AF65-F5344CB8AC3E}">
        <p14:creationId xmlns:p14="http://schemas.microsoft.com/office/powerpoint/2010/main" val="2618148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Protected intersections use floating curb islands to provide better physical separation between modes and enhanced channelization of motor vehicle through and turn movements.</a:t>
            </a:r>
          </a:p>
          <a:p>
            <a:endParaRPr lang="en-US"/>
          </a:p>
          <a:p>
            <a:r>
              <a:rPr lang="en-US"/>
              <a:t>This design provides multiple safety benefits for pedestrians and protected intersections are being implemented in jurisdictions throughout the United States.</a:t>
            </a:r>
          </a:p>
        </p:txBody>
      </p:sp>
      <p:sp>
        <p:nvSpPr>
          <p:cNvPr id="4" name="Slide Number Placeholder 3"/>
          <p:cNvSpPr>
            <a:spLocks noGrp="1"/>
          </p:cNvSpPr>
          <p:nvPr>
            <p:ph type="sldNum" sz="quarter" idx="5"/>
          </p:nvPr>
        </p:nvSpPr>
        <p:spPr/>
        <p:txBody>
          <a:bodyPr/>
          <a:lstStyle/>
          <a:p>
            <a:fld id="{2860B7A0-3EE6-42CB-8045-118F93E0E452}" type="slidenum">
              <a:rPr lang="en-US" smtClean="0"/>
              <a:t>49</a:t>
            </a:fld>
            <a:endParaRPr lang="en-US"/>
          </a:p>
        </p:txBody>
      </p:sp>
    </p:spTree>
    <p:extLst>
      <p:ext uri="{BB962C8B-B14F-4D97-AF65-F5344CB8AC3E}">
        <p14:creationId xmlns:p14="http://schemas.microsoft.com/office/powerpoint/2010/main" val="4210538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br>
              <a:rPr lang="en-US" b="1"/>
            </a:br>
            <a:r>
              <a:rPr lang="en-US" b="0"/>
              <a:t>The next section provides an overview of the many resources available to practitioners as they work in their communities to improve safety conditions on arterial roadways.</a:t>
            </a:r>
          </a:p>
          <a:p>
            <a:endParaRPr lang="en-US" b="0"/>
          </a:p>
          <a:p>
            <a:r>
              <a:rPr lang="en-US" b="0" i="1"/>
              <a:t>Speaker note: State law will inform the extent to which bicyclists in the bicycle crossing have legal protection like pedestrians. The League of American Bicyclists provides a summary of state laws pertaining to bicycle safety, which is available at https://bikeleague.org/StateBikeLaws</a:t>
            </a:r>
          </a:p>
          <a:p>
            <a:endParaRPr lang="en-US" b="0"/>
          </a:p>
        </p:txBody>
      </p:sp>
      <p:sp>
        <p:nvSpPr>
          <p:cNvPr id="4" name="Slide Number Placeholder 3"/>
          <p:cNvSpPr>
            <a:spLocks noGrp="1"/>
          </p:cNvSpPr>
          <p:nvPr>
            <p:ph type="sldNum" sz="quarter" idx="5"/>
          </p:nvPr>
        </p:nvSpPr>
        <p:spPr/>
        <p:txBody>
          <a:bodyPr/>
          <a:lstStyle/>
          <a:p>
            <a:fld id="{11713246-BB17-794D-AEF9-BAB35770C406}" type="slidenum">
              <a:rPr lang="en-US" smtClean="0"/>
              <a:t>50</a:t>
            </a:fld>
            <a:endParaRPr lang="en-US"/>
          </a:p>
        </p:txBody>
      </p:sp>
    </p:spTree>
    <p:extLst>
      <p:ext uri="{BB962C8B-B14F-4D97-AF65-F5344CB8AC3E}">
        <p14:creationId xmlns:p14="http://schemas.microsoft.com/office/powerpoint/2010/main" val="49904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There are many resources that provide information on how to create safer conditions for people walking.</a:t>
            </a:r>
          </a:p>
          <a:p>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Note to speaker: List some or all of the sources below.</a:t>
            </a:r>
          </a:p>
          <a:p>
            <a:endParaRPr lang="en-US" sz="1200" kern="1200">
              <a:solidFill>
                <a:schemeClr val="tx1"/>
              </a:solidFill>
              <a:effectLst/>
              <a:latin typeface="+mn-lt"/>
              <a:ea typeface="+mn-ea"/>
              <a:cs typeface="+mn-cs"/>
            </a:endParaRPr>
          </a:p>
          <a:p>
            <a:r>
              <a:rPr lang="en-US" sz="1200" b="1" i="1" kern="1200">
                <a:solidFill>
                  <a:schemeClr val="tx1"/>
                </a:solidFill>
                <a:effectLst/>
                <a:latin typeface="+mn-lt"/>
                <a:ea typeface="+mn-ea"/>
                <a:cs typeface="+mn-cs"/>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hlinkClick r:id="rId3"/>
              </a:rPr>
              <a:t>PEDSAFE</a:t>
            </a:r>
            <a:r>
              <a:rPr lang="en-US"/>
              <a:t> (FHWA)</a:t>
            </a:r>
          </a:p>
          <a:p>
            <a:pPr marL="171450" indent="-171450">
              <a:buFont typeface="Arial" panose="020B0604020202020204" pitchFamily="34" charset="0"/>
              <a:buChar char="•"/>
            </a:pPr>
            <a:r>
              <a:rPr lang="en-US" sz="1200" kern="1200">
                <a:solidFill>
                  <a:schemeClr val="tx1"/>
                </a:solidFill>
                <a:effectLst/>
                <a:latin typeface="+mn-lt"/>
                <a:ea typeface="+mn-ea"/>
                <a:cs typeface="+mn-cs"/>
              </a:rPr>
              <a:t>FHWA Crash Modification Factors Clearinghouse</a:t>
            </a:r>
          </a:p>
          <a:p>
            <a:pPr marL="171450" indent="-171450">
              <a:buFont typeface="Arial" panose="020B0604020202020204" pitchFamily="34" charset="0"/>
              <a:buChar char="•"/>
            </a:pPr>
            <a:r>
              <a:rPr lang="en-US"/>
              <a:t>AASHTO A Policy on Geometric Design of Highways and Streets</a:t>
            </a:r>
          </a:p>
          <a:p>
            <a:pPr marL="171450" indent="-171450">
              <a:buFont typeface="Arial" panose="020B0604020202020204" pitchFamily="34" charset="0"/>
              <a:buChar char="•"/>
            </a:pPr>
            <a:r>
              <a:rPr lang="en-US" sz="1200" kern="1200">
                <a:solidFill>
                  <a:schemeClr val="tx1"/>
                </a:solidFill>
                <a:effectLst/>
                <a:latin typeface="+mn-lt"/>
                <a:ea typeface="+mn-ea"/>
                <a:cs typeface="+mn-cs"/>
              </a:rPr>
              <a:t>AASHTO Guide for the Planning, Design, and Operation of Pedestrian Facilities</a:t>
            </a:r>
          </a:p>
          <a:p>
            <a:pPr marL="171450" indent="-171450">
              <a:buFont typeface="Arial" panose="020B0604020202020204" pitchFamily="34" charset="0"/>
              <a:buChar char="•"/>
            </a:pPr>
            <a:r>
              <a:rPr lang="en-US">
                <a:hlinkClick r:id="rId4"/>
              </a:rPr>
              <a:t>Manual on Uniform Traffic Control Devices (MUTCD)</a:t>
            </a:r>
            <a:endParaRPr lang="en-US"/>
          </a:p>
          <a:p>
            <a:pPr marL="171450" indent="-171450">
              <a:buFont typeface="Arial" panose="020B0604020202020204" pitchFamily="34" charset="0"/>
              <a:buChar char="•"/>
            </a:pPr>
            <a:r>
              <a:rPr lang="en-US"/>
              <a:t>ITE Traffic Control Devices Handbook</a:t>
            </a:r>
          </a:p>
          <a:p>
            <a:pPr marL="171450" indent="-171450">
              <a:buFont typeface="Arial" panose="020B0604020202020204" pitchFamily="34" charset="0"/>
              <a:buChar char="•"/>
            </a:pPr>
            <a:r>
              <a:rPr lang="en-US">
                <a:hlinkClick r:id="rId5"/>
              </a:rPr>
              <a:t>NACTO Urban Street Design Guide</a:t>
            </a:r>
            <a:endParaRPr lang="en-US"/>
          </a:p>
          <a:p>
            <a:pPr marL="171450" indent="-171450">
              <a:buFont typeface="Arial" panose="020B0604020202020204" pitchFamily="34" charset="0"/>
              <a:buChar char="•"/>
            </a:pPr>
            <a:r>
              <a:rPr lang="en-US">
                <a:hlinkClick r:id="rId6"/>
              </a:rPr>
              <a:t>Achieving Multimodal Networks: Applying Design Flexibility and Reducing Conflicts</a:t>
            </a:r>
            <a:endParaRPr lang="en-US"/>
          </a:p>
          <a:p>
            <a:pPr marL="171450" indent="-171450">
              <a:buFont typeface="Arial" panose="020B0604020202020204" pitchFamily="34" charset="0"/>
              <a:buChar char="•"/>
            </a:pPr>
            <a:r>
              <a:rPr lang="en-US" sz="1200" kern="1200">
                <a:solidFill>
                  <a:schemeClr val="tx1"/>
                </a:solidFill>
                <a:effectLst/>
                <a:latin typeface="+mn-lt"/>
                <a:ea typeface="+mn-ea"/>
                <a:cs typeface="+mn-cs"/>
              </a:rPr>
              <a:t>ITE Implementing Context Sensitive Design on Multimodal Thoroughfares: A Practitioner’s Handbook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hlinkClick r:id="rId7"/>
              </a:rPr>
              <a:t>ITE Design Guidelines for the Accommodation of Pedestrians and Bicyclists at Interchanges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hlinkClick r:id="rId7"/>
              </a:rPr>
              <a:t>FHWA Guide for Improving Pedestrian Safety at Uncontrolled Crossing Locations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FHWA Toolbox of Countermeasures and their Potential Effectiveness for Pedestrian Crashes</a:t>
            </a:r>
          </a:p>
          <a:p>
            <a:pPr marL="171450" indent="-171450">
              <a:buFont typeface="Arial" panose="020B0604020202020204" pitchFamily="34" charset="0"/>
              <a:buChar char="•"/>
            </a:pPr>
            <a:r>
              <a:rPr lang="en-US">
                <a:hlinkClick r:id="rId8"/>
              </a:rPr>
              <a:t>NCHRP Research Report 926: Guidance to Improve Pedestrian and Bicyclist Safety at Intersections</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51</a:t>
            </a:fld>
            <a:endParaRPr lang="en-US"/>
          </a:p>
        </p:txBody>
      </p:sp>
    </p:spTree>
    <p:extLst>
      <p:ext uri="{BB962C8B-B14F-4D97-AF65-F5344CB8AC3E}">
        <p14:creationId xmlns:p14="http://schemas.microsoft.com/office/powerpoint/2010/main" val="4214231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Talking Points:</a:t>
            </a:r>
          </a:p>
          <a:p>
            <a:endParaRPr lang="en-US" sz="1200" kern="1200">
              <a:solidFill>
                <a:schemeClr val="tx1"/>
              </a:solidFill>
              <a:effectLst/>
              <a:latin typeface="+mn-lt"/>
              <a:ea typeface="+mn-ea"/>
              <a:cs typeface="+mn-cs"/>
            </a:endParaRPr>
          </a:p>
          <a:p>
            <a:r>
              <a:rPr lang="en-US"/>
              <a:t>The following resources are also useful when addressing pedestrian safety challenges along arterial roads. These include:</a:t>
            </a:r>
          </a:p>
          <a:p>
            <a:endParaRPr lang="en-US"/>
          </a:p>
          <a:p>
            <a:pPr marL="171450" indent="-171450">
              <a:buFont typeface="Arial" panose="020B0604020202020204" pitchFamily="34" charset="0"/>
              <a:buChar char="•"/>
            </a:pPr>
            <a:r>
              <a:rPr lang="en-US"/>
              <a:t>USDOT resources and information on equity</a:t>
            </a:r>
          </a:p>
          <a:p>
            <a:pPr marL="171450" indent="-171450">
              <a:buFont typeface="Arial" panose="020B0604020202020204" pitchFamily="34" charset="0"/>
              <a:buChar char="•"/>
            </a:pPr>
            <a:r>
              <a:rPr lang="en-US"/>
              <a:t>FHWA policies and resources on Zero Deaths and Safe Systems</a:t>
            </a:r>
          </a:p>
          <a:p>
            <a:pPr marL="171450" indent="-171450">
              <a:buFont typeface="Arial" panose="020B0604020202020204" pitchFamily="34" charset="0"/>
              <a:buChar char="•"/>
            </a:pPr>
            <a:r>
              <a:rPr lang="en-US"/>
              <a:t>FHWA’s Safe Transportation for Every Pedestrian (STEP) guidance</a:t>
            </a:r>
          </a:p>
          <a:p>
            <a:pPr marL="171450" indent="-171450">
              <a:buFont typeface="Arial" panose="020B0604020202020204" pitchFamily="34" charset="0"/>
              <a:buChar char="•"/>
            </a:pPr>
            <a:r>
              <a:rPr lang="en-US"/>
              <a:t>Guidance from the National Academies to improve pedestrian safety at intersections (NCHRP Research Report 926), and</a:t>
            </a:r>
          </a:p>
          <a:p>
            <a:pPr marL="171450" indent="-171450">
              <a:buFont typeface="Arial" panose="020B0604020202020204" pitchFamily="34" charset="0"/>
              <a:buChar char="•"/>
            </a:pPr>
            <a:r>
              <a:rPr lang="en-US"/>
              <a:t>The FHWA Toolbox of Pedestrian Safety Countermeasures and their Effectiveness</a:t>
            </a:r>
          </a:p>
          <a:p>
            <a:endParaRPr lang="en-US"/>
          </a:p>
          <a:p>
            <a:r>
              <a:rPr lang="en-US" b="1" i="1"/>
              <a:t>Sources:</a:t>
            </a:r>
          </a:p>
          <a:p>
            <a:r>
              <a:rPr lang="en-US" u="sng">
                <a:latin typeface="+mn-lt"/>
                <a:hlinkClick r:id="rId3"/>
              </a:rPr>
              <a:t>USDOT Equity Information and Resources </a:t>
            </a:r>
          </a:p>
          <a:p>
            <a:r>
              <a:rPr lang="en-US" u="sng">
                <a:latin typeface="+mn-lt"/>
                <a:hlinkClick r:id="rId4"/>
              </a:rPr>
              <a:t>FHWA Zero Deaths and Safe Systems Resources</a:t>
            </a:r>
            <a:endParaRPr lang="en-US" u="sng">
              <a:latin typeface="+mn-lt"/>
            </a:endParaRPr>
          </a:p>
          <a:p>
            <a:r>
              <a:rPr lang="en-US" u="sng">
                <a:latin typeface="+mn-lt"/>
                <a:hlinkClick r:id="rId5"/>
              </a:rPr>
              <a:t>FHWA Office of Safety: Pedestrian and Bicycle Safety </a:t>
            </a:r>
            <a:endParaRPr lang="en-US" u="sng">
              <a:latin typeface="+mn-lt"/>
            </a:endParaRPr>
          </a:p>
          <a:p>
            <a:r>
              <a:rPr lang="en-US" u="sng">
                <a:latin typeface="+mn-lt"/>
                <a:hlinkClick r:id="rId6"/>
              </a:rPr>
              <a:t>FHWA Safe Transportation for Every Pedestrian (STEP)</a:t>
            </a:r>
            <a:r>
              <a:rPr lang="en-US" u="sng">
                <a:latin typeface="+mn-lt"/>
              </a:rPr>
              <a:t> </a:t>
            </a:r>
          </a:p>
          <a:p>
            <a:r>
              <a:rPr lang="en-US" u="sng">
                <a:latin typeface="+mn-lt"/>
                <a:hlinkClick r:id="rId7"/>
              </a:rPr>
              <a:t>NCHRP Research Report 926: Guidance to Improve Pedestrian and Bicyclist Safety at Intersections</a:t>
            </a:r>
            <a:r>
              <a:rPr lang="en-US" u="sng">
                <a:latin typeface="+mn-lt"/>
              </a:rPr>
              <a:t> </a:t>
            </a:r>
          </a:p>
          <a:p>
            <a:r>
              <a:rPr lang="en-US" u="sng">
                <a:latin typeface="+mn-lt"/>
                <a:hlinkClick r:id="rId8"/>
              </a:rPr>
              <a:t>FHWA Toolbox of Pedestrian Safety Countermeasures and Their Potential Effectiveness</a:t>
            </a:r>
            <a:r>
              <a:rPr lang="en-US" u="sng">
                <a:latin typeface="+mn-lt"/>
              </a:rPr>
              <a:t> </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52</a:t>
            </a:fld>
            <a:endParaRPr lang="en-US"/>
          </a:p>
        </p:txBody>
      </p:sp>
    </p:spTree>
    <p:extLst>
      <p:ext uri="{BB962C8B-B14F-4D97-AF65-F5344CB8AC3E}">
        <p14:creationId xmlns:p14="http://schemas.microsoft.com/office/powerpoint/2010/main" val="254786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 livable community is one that provides </a:t>
            </a:r>
            <a:r>
              <a:rPr lang="en-US" b="1" i="1"/>
              <a:t>safe</a:t>
            </a:r>
            <a:r>
              <a:rPr lang="en-US"/>
              <a:t> and convenient transportation choices for everyone, whether it's by walking, bicycling, taking transit, or driving.</a:t>
            </a:r>
          </a:p>
          <a:p>
            <a:endParaRPr lang="en-US"/>
          </a:p>
          <a:p>
            <a:r>
              <a:rPr lang="en-US"/>
              <a:t>USDOT and FHWA have recognized the importance of delivering a transportation system that is safe for all road users and results in zero deaths. </a:t>
            </a:r>
          </a:p>
          <a:p>
            <a:endParaRPr lang="en-US"/>
          </a:p>
          <a:p>
            <a:r>
              <a:rPr lang="en-US"/>
              <a:t>Pedestrian safety has been prioritized nationally through a recent summit and the adoption of the USDOT </a:t>
            </a:r>
            <a:r>
              <a:rPr lang="en-US" i="1"/>
              <a:t>Pedestrian Safety Action Plan</a:t>
            </a:r>
            <a:r>
              <a:rPr lang="en-US"/>
              <a:t>, which includes many actions to increase pedestrian safety, for example through research and the provision of targeted resources for planners and engineers.</a:t>
            </a:r>
          </a:p>
          <a:p>
            <a:endParaRPr lang="en-US" b="0"/>
          </a:p>
          <a:p>
            <a:r>
              <a:rPr lang="en-US" b="1" i="1"/>
              <a:t>Sources: </a:t>
            </a:r>
          </a:p>
          <a:p>
            <a:r>
              <a:rPr lang="en-US" b="0"/>
              <a:t>FHWA’s Commitment to Zero Deaths: Saving Lives through a Safety Culture and a Safe System </a:t>
            </a:r>
          </a:p>
          <a:p>
            <a:r>
              <a:rPr lang="en-US" b="0"/>
              <a:t>https://safety.fhwa.dot.gov/zerodeaths/</a:t>
            </a:r>
          </a:p>
          <a:p>
            <a:endParaRPr lang="en-US" b="0"/>
          </a:p>
          <a:p>
            <a:r>
              <a:rPr lang="en-US" b="0"/>
              <a:t>USDOT Summit on Pedestrian Safety</a:t>
            </a:r>
          </a:p>
          <a:p>
            <a:r>
              <a:rPr lang="en-US">
                <a:hlinkClick r:id="rId3"/>
              </a:rPr>
              <a:t>http://www.pedestriansafetysummit.com/USDOT%20Summit%20on%20Pedestrian%20Safety%20Agenda.pdf</a:t>
            </a:r>
            <a:endParaRPr lang="en-US"/>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8</a:t>
            </a:fld>
            <a:endParaRPr lang="en-US"/>
          </a:p>
        </p:txBody>
      </p:sp>
    </p:spTree>
    <p:extLst>
      <p:ext uri="{BB962C8B-B14F-4D97-AF65-F5344CB8AC3E}">
        <p14:creationId xmlns:p14="http://schemas.microsoft.com/office/powerpoint/2010/main" val="584261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rPr>
              <a:t>Talking Points:</a:t>
            </a:r>
          </a:p>
          <a:p>
            <a:endParaRPr lang="en-US"/>
          </a:p>
          <a:p>
            <a:r>
              <a:rPr lang="en-US"/>
              <a:t>Let’s conclude with a note from FHWA on pedestrian safety implementation and review some key takeaways from today’s presentation.</a:t>
            </a:r>
          </a:p>
        </p:txBody>
      </p:sp>
      <p:sp>
        <p:nvSpPr>
          <p:cNvPr id="4" name="Slide Number Placeholder 3"/>
          <p:cNvSpPr>
            <a:spLocks noGrp="1"/>
          </p:cNvSpPr>
          <p:nvPr>
            <p:ph type="sldNum" sz="quarter" idx="5"/>
          </p:nvPr>
        </p:nvSpPr>
        <p:spPr/>
        <p:txBody>
          <a:bodyPr/>
          <a:lstStyle/>
          <a:p>
            <a:fld id="{11713246-BB17-794D-AEF9-BAB35770C406}" type="slidenum">
              <a:rPr lang="en-US" smtClean="0"/>
              <a:t>53</a:t>
            </a:fld>
            <a:endParaRPr lang="en-US"/>
          </a:p>
        </p:txBody>
      </p:sp>
    </p:spTree>
    <p:extLst>
      <p:ext uri="{BB962C8B-B14F-4D97-AF65-F5344CB8AC3E}">
        <p14:creationId xmlns:p14="http://schemas.microsoft.com/office/powerpoint/2010/main" val="3483309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rPr>
              <a:t>Talking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As noted in this quote from FHWA’s University Course on Bicycle and Pedestrian Transportation, </a:t>
            </a:r>
            <a:r>
              <a:rPr lang="en-US" sz="1200"/>
              <a:t>“</a:t>
            </a:r>
            <a:r>
              <a:rPr lang="en-US" sz="1200" b="1"/>
              <a:t>It is no longer acceptable to plan, design, or build roadways that do not fully accommodate use by bicyclists and pedestrians... </a:t>
            </a:r>
            <a:r>
              <a:rPr lang="en-US" sz="1200"/>
              <a:t>With every passing year, the courts become less and less sympathetic to agencies that have not understood the message: bicyclists and pedestrians are intended users of the roadway.”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1713246-BB17-794D-AEF9-BAB35770C406}" type="slidenum">
              <a:rPr lang="en-US" smtClean="0"/>
              <a:t>54</a:t>
            </a:fld>
            <a:endParaRPr lang="en-US"/>
          </a:p>
        </p:txBody>
      </p:sp>
    </p:spTree>
    <p:extLst>
      <p:ext uri="{BB962C8B-B14F-4D97-AF65-F5344CB8AC3E}">
        <p14:creationId xmlns:p14="http://schemas.microsoft.com/office/powerpoint/2010/main" val="1379796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rPr>
              <a:t>Talking Points:</a:t>
            </a:r>
          </a:p>
          <a:p>
            <a:endParaRPr lang="en-US"/>
          </a:p>
          <a:p>
            <a:pPr marL="171450" indent="-171450">
              <a:buFont typeface="Arial" panose="020B0604020202020204" pitchFamily="34" charset="0"/>
              <a:buChar char="•"/>
            </a:pPr>
            <a:r>
              <a:rPr lang="en-US"/>
              <a:t>As we have demonstrated today, ensuring pedestrian safety on arterial streets is a complex undertaking, but there are resources available to planners and engineers to address this issue. </a:t>
            </a:r>
          </a:p>
          <a:p>
            <a:pPr marL="171450" indent="-171450">
              <a:buFont typeface="Arial" panose="020B0604020202020204" pitchFamily="34" charset="0"/>
              <a:buChar char="•"/>
            </a:pPr>
            <a:r>
              <a:rPr lang="en-US"/>
              <a:t>FHWA has provided these resources for communities to systemically evaluate the locations with greatest pedestrian safety risk and redesign arterial roads to improve pedestrian safety.</a:t>
            </a:r>
          </a:p>
          <a:p>
            <a:pPr marL="171450" indent="-171450">
              <a:buFont typeface="Arial" panose="020B0604020202020204" pitchFamily="34" charset="0"/>
              <a:buChar char="•"/>
            </a:pPr>
            <a:r>
              <a:rPr lang="en-US"/>
              <a:t>Important activities include conducting regular systemic pedestrian safety analyses, identifying appropriate countermeasures, and prioritizing and implementing life-saving safety measures.</a:t>
            </a:r>
          </a:p>
          <a:p>
            <a:pPr marL="171450" indent="-171450">
              <a:buFont typeface="Arial" panose="020B0604020202020204" pitchFamily="34" charset="0"/>
              <a:buChar char="•"/>
            </a:pPr>
            <a:r>
              <a:rPr lang="en-US" sz="1200">
                <a:latin typeface="+mn-lt"/>
              </a:rPr>
              <a:t>Now is the time to deploy these measures in a systemic way, to reduce and eventually eliminate pedestrian fatalities and serious injuries in our transportation network.</a:t>
            </a:r>
          </a:p>
          <a:p>
            <a:pPr marL="0" indent="0">
              <a:buFont typeface="Arial" panose="020B0604020202020204" pitchFamily="34" charset="0"/>
              <a:buNone/>
            </a:pPr>
            <a:endParaRPr lang="en-US"/>
          </a:p>
          <a:p>
            <a:pPr marL="171450" indent="-171450">
              <a:buFont typeface="Arial" panose="020B0604020202020204" pitchFamily="34" charset="0"/>
              <a:buChar char="•"/>
            </a:pPr>
            <a:endParaRPr lang="en-US"/>
          </a:p>
          <a:p>
            <a:endParaRPr lang="en-US" b="0"/>
          </a:p>
        </p:txBody>
      </p:sp>
      <p:sp>
        <p:nvSpPr>
          <p:cNvPr id="4" name="Slide Number Placeholder 3"/>
          <p:cNvSpPr>
            <a:spLocks noGrp="1"/>
          </p:cNvSpPr>
          <p:nvPr>
            <p:ph type="sldNum" sz="quarter" idx="5"/>
          </p:nvPr>
        </p:nvSpPr>
        <p:spPr/>
        <p:txBody>
          <a:bodyPr/>
          <a:lstStyle/>
          <a:p>
            <a:fld id="{11713246-BB17-794D-AEF9-BAB35770C406}" type="slidenum">
              <a:rPr lang="en-US" smtClean="0"/>
              <a:t>55</a:t>
            </a:fld>
            <a:endParaRPr lang="en-US"/>
          </a:p>
        </p:txBody>
      </p:sp>
    </p:spTree>
    <p:extLst>
      <p:ext uri="{BB962C8B-B14F-4D97-AF65-F5344CB8AC3E}">
        <p14:creationId xmlns:p14="http://schemas.microsoft.com/office/powerpoint/2010/main" val="3891366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rPr>
              <a:t>Talking Points:</a:t>
            </a:r>
          </a:p>
          <a:p>
            <a:endParaRPr lang="en-US"/>
          </a:p>
          <a:p>
            <a:r>
              <a:rPr lang="en-US"/>
              <a:t>Thank you very much for your time and attention today. For more information, please feel free to contact us or visit our agency’s website for more information.</a:t>
            </a:r>
          </a:p>
        </p:txBody>
      </p:sp>
      <p:sp>
        <p:nvSpPr>
          <p:cNvPr id="4" name="Slide Number Placeholder 3"/>
          <p:cNvSpPr>
            <a:spLocks noGrp="1"/>
          </p:cNvSpPr>
          <p:nvPr>
            <p:ph type="sldNum" sz="quarter" idx="5"/>
          </p:nvPr>
        </p:nvSpPr>
        <p:spPr/>
        <p:txBody>
          <a:bodyPr/>
          <a:lstStyle/>
          <a:p>
            <a:fld id="{11713246-BB17-794D-AEF9-BAB35770C406}" type="slidenum">
              <a:rPr lang="en-US" smtClean="0"/>
              <a:t>56</a:t>
            </a:fld>
            <a:endParaRPr lang="en-US"/>
          </a:p>
        </p:txBody>
      </p:sp>
    </p:spTree>
    <p:extLst>
      <p:ext uri="{BB962C8B-B14F-4D97-AF65-F5344CB8AC3E}">
        <p14:creationId xmlns:p14="http://schemas.microsoft.com/office/powerpoint/2010/main" val="3426739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b="0"/>
              <a:t>This section examines key issues that have contributed to systemic pedestrian safety problems that exist on arterial roads in communities throughout the U.S.</a:t>
            </a:r>
          </a:p>
        </p:txBody>
      </p:sp>
      <p:sp>
        <p:nvSpPr>
          <p:cNvPr id="4" name="Slide Number Placeholder 3"/>
          <p:cNvSpPr>
            <a:spLocks noGrp="1"/>
          </p:cNvSpPr>
          <p:nvPr>
            <p:ph type="sldNum" sz="quarter" idx="5"/>
          </p:nvPr>
        </p:nvSpPr>
        <p:spPr/>
        <p:txBody>
          <a:bodyPr/>
          <a:lstStyle/>
          <a:p>
            <a:fld id="{11713246-BB17-794D-AEF9-BAB35770C406}" type="slidenum">
              <a:rPr lang="en-US" smtClean="0"/>
              <a:t>9</a:t>
            </a:fld>
            <a:endParaRPr lang="en-US"/>
          </a:p>
        </p:txBody>
      </p:sp>
    </p:spTree>
    <p:extLst>
      <p:ext uri="{BB962C8B-B14F-4D97-AF65-F5344CB8AC3E}">
        <p14:creationId xmlns:p14="http://schemas.microsoft.com/office/powerpoint/2010/main" val="412092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b="1"/>
          </a:p>
          <a:p>
            <a:r>
              <a:rPr lang="en-US"/>
              <a:t>When thinking about arterial roadways, it is important to recognize historic, land use, and development context, as this helps us understand how we got to where we are today.</a:t>
            </a:r>
          </a:p>
          <a:p>
            <a:endParaRPr lang="en-US"/>
          </a:p>
          <a:p>
            <a:r>
              <a:rPr lang="en-US"/>
              <a:t>Many arterial roads in the United States have been developed along major commercial corridors or routes to get people and goods into and out of urban areas.</a:t>
            </a:r>
          </a:p>
          <a:p>
            <a:endParaRPr lang="en-US"/>
          </a:p>
          <a:p>
            <a:r>
              <a:rPr lang="en-US"/>
              <a:t>Over time, the character and context of the road, buildings, and land use has changed.</a:t>
            </a:r>
          </a:p>
          <a:p>
            <a:endParaRPr lang="en-US"/>
          </a:p>
          <a:p>
            <a:r>
              <a:rPr lang="en-US"/>
              <a:t>Notice how the road, buildings, and surrounding area are different in these two photographs. How did the road change? How did the buildings change?</a:t>
            </a:r>
          </a:p>
          <a:p>
            <a:endParaRPr lang="en-US"/>
          </a:p>
          <a:p>
            <a:r>
              <a:rPr lang="en-US"/>
              <a:t>What do you see less of in the more recent photo? (Note to speaker: the answer is people.)</a:t>
            </a:r>
          </a:p>
          <a:p>
            <a:endParaRPr lang="en-US"/>
          </a:p>
          <a:p>
            <a:r>
              <a:rPr lang="en-US"/>
              <a:t>What do you see more of in the more recent photo? (Note to speaker: answers could include impervious surface, lanes for motor vehicles, driveways, parking spaces and parking lots)</a:t>
            </a:r>
          </a:p>
          <a:p>
            <a:endParaRPr lang="en-US"/>
          </a:p>
          <a:p>
            <a:r>
              <a:rPr lang="en-US" b="1" i="1"/>
              <a:t>Sources:</a:t>
            </a:r>
            <a:r>
              <a:rPr lang="en-US"/>
              <a:t> </a:t>
            </a:r>
          </a:p>
          <a:p>
            <a:r>
              <a:rPr lang="en-US"/>
              <a:t>None necessary for current slide content.</a:t>
            </a:r>
          </a:p>
          <a:p>
            <a:endParaRPr lang="en-US"/>
          </a:p>
          <a:p>
            <a:r>
              <a:rPr lang="en-US"/>
              <a:t>Alternate left image source: Unidentified American Main Street, circa 1870. https://www.getty.edu/art/collection/objects/85055/unknown-maker-american-main-street-of-an-unidentified-american-town-american-about-1870/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Left photograph: Historical Society of Western Pennsylvania</a:t>
            </a:r>
          </a:p>
          <a:p>
            <a:r>
              <a:rPr lang="en-US"/>
              <a:t>Alternate left image source2: </a:t>
            </a:r>
            <a:r>
              <a:rPr lang="en-US" sz="1200" b="0" i="0" kern="1200">
                <a:solidFill>
                  <a:schemeClr val="tx1"/>
                </a:solidFill>
                <a:effectLst/>
                <a:latin typeface="+mn-lt"/>
                <a:ea typeface="+mn-ea"/>
                <a:cs typeface="+mn-cs"/>
              </a:rPr>
              <a:t>Library of Congress, LC-D4-70158 (below) https://human.libretexts.org/Bookshelves/History/National_History/Book%3A_U.S._History_(American_YAWP)/18%3A_Life_in_Industrial_America/18.03%3A_Immigration_and_Urbanization</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10</a:t>
            </a:fld>
            <a:endParaRPr lang="en-US"/>
          </a:p>
        </p:txBody>
      </p:sp>
    </p:spTree>
    <p:extLst>
      <p:ext uri="{BB962C8B-B14F-4D97-AF65-F5344CB8AC3E}">
        <p14:creationId xmlns:p14="http://schemas.microsoft.com/office/powerpoint/2010/main" val="3881574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endParaRPr lang="en-US"/>
          </a:p>
          <a:p>
            <a:r>
              <a:rPr lang="en-US"/>
              <a:t>How did arterial streets change from informal dirt roads designed for the speeds of people walking or riding in horse and buggies to multi-lane, paved, and often elevated structures designed for cars driving much faster? How did those radically transformed streets appear in the heart of cities across America?</a:t>
            </a:r>
          </a:p>
          <a:p>
            <a:endParaRPr lang="en-US"/>
          </a:p>
          <a:p>
            <a:r>
              <a:rPr lang="en-US"/>
              <a:t>Between 1945 and the present, and particularly between 1950 and 1980, arterials were built through predominantly immigrant, Black, and low-income communities in the United States.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negatively impacted entire neighborhoods in major US cities, including hundreds of thousands of homes and thousands of businesses. It was part of a larger history of racial injustice that included programs such as urban renewal and redlining, supported by multiple governmental and quasi-governmental institutions.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were a lot of underlying structural reasons this happened, including suburban housing development. A core stated purpose in terms of highway construction under urban renewal was to provide fast and fluid transportation of people and goods.</a:t>
            </a:r>
          </a:p>
          <a:p>
            <a:endParaRPr lang="en-US"/>
          </a:p>
          <a:p>
            <a:r>
              <a:rPr lang="en-US" b="1" i="1"/>
              <a:t>Further contextual information for speaker, for background, or if needed to answer questions:</a:t>
            </a:r>
          </a:p>
          <a:p>
            <a:endParaRPr lang="en-US" b="1" i="1"/>
          </a:p>
          <a:p>
            <a:r>
              <a:rPr lang="en-US" sz="1200" b="0" i="0" kern="1200">
                <a:solidFill>
                  <a:schemeClr val="tx1"/>
                </a:solidFill>
                <a:effectLst/>
                <a:latin typeface="+mn-lt"/>
                <a:ea typeface="+mn-ea"/>
                <a:cs typeface="+mn-cs"/>
              </a:rPr>
              <a:t>For example, the Lower Hill District in Pittsburgh, Pennsylvania, is shown on this slide before, during, and after the neighborhood was demolished in 1957. Prior to its demolition, several waves of newcomer residents including those of Jewish, Italian, Syrian, Greek, and Polish and, finally, African American descent populated the Lower Hill. </a:t>
            </a:r>
            <a:r>
              <a:rPr lang="en-US" sz="1200" b="0" i="1" kern="1200">
                <a:solidFill>
                  <a:schemeClr val="tx1"/>
                </a:solidFill>
                <a:effectLst/>
                <a:latin typeface="+mn-lt"/>
                <a:ea typeface="+mn-ea"/>
                <a:cs typeface="+mn-cs"/>
              </a:rPr>
              <a:t>Eighty</a:t>
            </a:r>
            <a:r>
              <a:rPr lang="en-US" sz="1200" b="0" i="0" kern="1200">
                <a:solidFill>
                  <a:schemeClr val="tx1"/>
                </a:solidFill>
                <a:effectLst/>
                <a:latin typeface="+mn-lt"/>
                <a:ea typeface="+mn-ea"/>
                <a:cs typeface="+mn-cs"/>
              </a:rPr>
              <a:t> city blocks, or 100 acres, were cleared, and 8,000 residents and 400 businesses were displaced to construct multiple arterial roads, including the “Cross-town Boulevard highway” (now Interstate 579) and a sports arena.</a:t>
            </a:r>
            <a:endParaRPr lang="en-US"/>
          </a:p>
          <a:p>
            <a:endParaRPr lang="en-US"/>
          </a:p>
          <a:p>
            <a:r>
              <a:rPr lang="en-US"/>
              <a:t>In another example, in Orange, New Jersey, the neighborhood anchored on Oakwood Avenue had over 200 homes, businesses, churches and community centers in predominantly Black and Italian neighborhoods destroyed to construct Interstate 280 and parallel arterial streets (images not shown on slide; sources below).</a:t>
            </a:r>
          </a:p>
          <a:p>
            <a:endParaRPr lang="en-US"/>
          </a:p>
          <a:p>
            <a:r>
              <a:rPr lang="en-US"/>
              <a:t>For a comprehensive history of federal policy and impacts of urban renewal and highway construction from 1956-1967, see the </a:t>
            </a:r>
            <a:r>
              <a:rPr lang="en-US" i="1"/>
              <a:t>Inclusive Historian’s Handbook </a:t>
            </a:r>
            <a:r>
              <a:rPr lang="en-US" i="0"/>
              <a:t>entry on Urban Renewal (link below)</a:t>
            </a:r>
            <a:r>
              <a:rPr lang="en-US" i="1"/>
              <a:t>. </a:t>
            </a:r>
          </a:p>
          <a:p>
            <a:endParaRPr lang="en-US"/>
          </a:p>
          <a:p>
            <a:r>
              <a:rPr lang="en-US" b="1" i="1"/>
              <a:t>Sources:</a:t>
            </a:r>
          </a:p>
          <a:p>
            <a:r>
              <a:rPr lang="en-US"/>
              <a:t>Left Image: Businesses on Fifth Avenue, Pittsburgh, PA – prior to Lower Hill District Demolition https://digital.library.pitt.edu/islandora/object/pitt%3A715.4162159.CP</a:t>
            </a:r>
          </a:p>
          <a:p>
            <a:r>
              <a:rPr lang="en-US"/>
              <a:t>Middle Image: Lower Hill Razing https://digital.library.pitt.edu/islandora/object/pitt%3A715.57990887.CP</a:t>
            </a:r>
          </a:p>
          <a:p>
            <a:r>
              <a:rPr lang="en-US"/>
              <a:t>Right Image: https://digital.library.pitt.edu/islandora/object/pitt%3A715.112862_4.CP/viewer</a:t>
            </a:r>
          </a:p>
          <a:p>
            <a:r>
              <a:rPr lang="en-US"/>
              <a:t>Bottom Left Image: Lower Hill District area for Redevelopment, 1950 https://digital.library.pitt.edu/islandora/object/pitt%3A715.L189.CP</a:t>
            </a:r>
          </a:p>
          <a:p>
            <a:r>
              <a:rPr lang="en-US"/>
              <a:t>Bottom Middle Image: Lower Hill District redevelopment area overlay https://drpop.org/wp-content/uploads/2009/08/hill-district-map-1.jpg</a:t>
            </a:r>
          </a:p>
          <a:p>
            <a:r>
              <a:rPr lang="en-US"/>
              <a:t>Bottom Right Image: Lower Hill District post-highway construction http://maps.psiee.psu.edu/ImageryNavigator/</a:t>
            </a:r>
          </a:p>
          <a:p>
            <a:endParaRPr lang="en-US"/>
          </a:p>
          <a:p>
            <a:r>
              <a:rPr lang="en-US" sz="1200" b="0" i="0" kern="1200">
                <a:solidFill>
                  <a:schemeClr val="tx1"/>
                </a:solidFill>
                <a:effectLst/>
                <a:latin typeface="+mn-lt"/>
                <a:ea typeface="+mn-ea"/>
                <a:cs typeface="+mn-cs"/>
              </a:rPr>
              <a:t>Framing the Dialogue on Race and Ethnicity to Advance Health Equity: Proceedings of a Workshop https://www.nap.edu/read/23576/chapter/4</a:t>
            </a:r>
            <a:br>
              <a:rPr lang="en-US"/>
            </a:br>
            <a:endParaRPr lang="en-US"/>
          </a:p>
          <a:p>
            <a:r>
              <a:rPr lang="en-US"/>
              <a:t>Lower Hill, Pittsburgh Redevelopment history: https://www.lowerhillredevelopment.com/site-history.html</a:t>
            </a:r>
          </a:p>
          <a:p>
            <a:endParaRPr lang="en-US"/>
          </a:p>
          <a:p>
            <a:r>
              <a:rPr lang="en-US"/>
              <a:t>City of Orange, New Jersey Interstate 280 construction history and impacts:</a:t>
            </a:r>
          </a:p>
          <a:p>
            <a:r>
              <a:rPr lang="en-US"/>
              <a:t>http://hiddentreasuresoforange.org/artifacts/280-an-urban-freeway</a:t>
            </a:r>
          </a:p>
          <a:p>
            <a:r>
              <a:rPr lang="en-US"/>
              <a:t>http://hiddentreasuresoforange.org/artifacts/tony-monica-i-280</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Inclusive Historian’s Handbook: Urban Renewal. 2019. https://inclusivehistorian.com/urban-renewal/#_edn3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Further reading: Mindy Thompson Fullilove, </a:t>
            </a:r>
            <a:r>
              <a:rPr lang="en-US" sz="1200" b="0" i="1" kern="1200">
                <a:solidFill>
                  <a:schemeClr val="tx1"/>
                </a:solidFill>
                <a:effectLst/>
                <a:latin typeface="+mn-lt"/>
                <a:ea typeface="+mn-ea"/>
                <a:cs typeface="+mn-cs"/>
              </a:rPr>
              <a:t>Root Shock: How Tearing Up City Neighborhoods Hurts America, and What We Can Do About It</a:t>
            </a:r>
            <a:r>
              <a:rPr lang="en-US" sz="1200" b="0" i="0" kern="1200">
                <a:solidFill>
                  <a:schemeClr val="tx1"/>
                </a:solidFill>
                <a:effectLst/>
                <a:latin typeface="+mn-lt"/>
                <a:ea typeface="+mn-ea"/>
                <a:cs typeface="+mn-cs"/>
              </a:rPr>
              <a:t> (New York: One World, 2004)</a:t>
            </a:r>
            <a:endParaRPr lang="en-US"/>
          </a:p>
          <a:p>
            <a:endParaRPr lang="en-US"/>
          </a:p>
          <a:p>
            <a:r>
              <a:rPr lang="en-US"/>
              <a:t>Alternate Image Sources:</a:t>
            </a:r>
          </a:p>
          <a:p>
            <a:r>
              <a:rPr lang="en-US"/>
              <a:t>Pittsburgh Post-Gazette</a:t>
            </a:r>
          </a:p>
          <a:p>
            <a:r>
              <a:rPr lang="en-US"/>
              <a:t>https://old.post-gazette.com/businessnews/20000521eastliberty1.asp</a:t>
            </a:r>
          </a:p>
          <a:p>
            <a:r>
              <a:rPr lang="en-US"/>
              <a:t>http://www.i-579captiger.com/I-579Cap01/Narrative.pdf</a:t>
            </a:r>
          </a:p>
          <a:p>
            <a:r>
              <a:rPr lang="en-US" sz="1200" b="0" i="0" kern="1200">
                <a:solidFill>
                  <a:schemeClr val="tx1"/>
                </a:solidFill>
                <a:effectLst/>
                <a:latin typeface="+mn-lt"/>
                <a:ea typeface="+mn-ea"/>
                <a:cs typeface="+mn-cs"/>
              </a:rPr>
              <a:t>Archives Service Center, University of Pittsburgh https://www.pennlive.com/life/2017/04/aerial_pittsburgh_1920s_2017.html</a:t>
            </a:r>
            <a:endParaRPr lang="en-US"/>
          </a:p>
          <a:p>
            <a:r>
              <a:rPr lang="en-US"/>
              <a:t>https://aasarchitecture.com/2016/04/pittsburgh-lower-hill-master-plan-bjarke-ingels-group.html/pittsburgh-lower-hill-master-plan-by-bjarke-ingels-group-10/</a:t>
            </a:r>
          </a:p>
          <a:p>
            <a:r>
              <a:rPr lang="en-US" sz="1200" b="0" i="1" kern="1200">
                <a:solidFill>
                  <a:schemeClr val="tx1"/>
                </a:solidFill>
                <a:effectLst/>
                <a:latin typeface="+mn-lt"/>
                <a:ea typeface="+mn-ea"/>
                <a:cs typeface="+mn-cs"/>
              </a:rPr>
              <a:t>Lower Hill District, with Downtown Pittsburgh in distance, circa 1906-10. Photo by William H. Matthews. University of Pittsburgh, Kingsley Association Records</a:t>
            </a:r>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11</a:t>
            </a:fld>
            <a:endParaRPr lang="en-US"/>
          </a:p>
        </p:txBody>
      </p:sp>
    </p:spTree>
    <p:extLst>
      <p:ext uri="{BB962C8B-B14F-4D97-AF65-F5344CB8AC3E}">
        <p14:creationId xmlns:p14="http://schemas.microsoft.com/office/powerpoint/2010/main" val="504647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Talking Points:</a:t>
            </a:r>
          </a:p>
          <a:p>
            <a:pPr marL="0" indent="0">
              <a:buFont typeface="Arial" panose="020B0604020202020204" pitchFamily="34" charset="0"/>
              <a:buNone/>
            </a:pPr>
            <a:endParaRPr lang="en-US"/>
          </a:p>
          <a:p>
            <a:pPr marL="0" indent="0">
              <a:buFont typeface="Arial" panose="020B0604020202020204" pitchFamily="34" charset="0"/>
              <a:buNone/>
            </a:pPr>
            <a:r>
              <a:rPr lang="en-US" i="0"/>
              <a:t>We talked briefly about the historic context, now let’s discuss the role of arterials in the transportation network.</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t>Suggest speaker ask audience “When we talk about an arterial road, what kind of street are we talking about? What are their characteristics?”</a:t>
            </a:r>
          </a:p>
          <a:p>
            <a:pPr marL="0" indent="0">
              <a:buFont typeface="Arial" panose="020B0604020202020204" pitchFamily="34" charset="0"/>
              <a:buNone/>
            </a:pPr>
            <a:endParaRPr lang="en-US"/>
          </a:p>
          <a:p>
            <a:pPr marL="0" indent="0">
              <a:buFont typeface="Arial" panose="020B0604020202020204" pitchFamily="34" charset="0"/>
              <a:buNone/>
            </a:pPr>
            <a:r>
              <a:rPr lang="en-US"/>
              <a:t>To understand what an arterial is we need to start by talking about the larger roadway network.</a:t>
            </a:r>
          </a:p>
          <a:p>
            <a:pPr marL="0" indent="0">
              <a:buFont typeface="Arial" panose="020B0604020202020204" pitchFamily="34" charset="0"/>
              <a:buNone/>
            </a:pPr>
            <a:endParaRPr lang="en-US"/>
          </a:p>
          <a:p>
            <a:pPr marL="0" lvl="0" indent="0">
              <a:buFont typeface="Arial" panose="020B0604020202020204" pitchFamily="34" charset="0"/>
              <a:buNone/>
            </a:pPr>
            <a:r>
              <a:rPr lang="en-US" sz="1200" kern="1200">
                <a:solidFill>
                  <a:schemeClr val="tx1"/>
                </a:solidFill>
                <a:effectLst/>
                <a:latin typeface="+mn-lt"/>
                <a:ea typeface="+mn-ea"/>
                <a:cs typeface="+mn-cs"/>
              </a:rPr>
              <a:t>There are traditional definitions from AASHTO and FHWA of functional classifications, based on a road’s role in the transportation system. Arterials are traditionally seen as the highest throughput and lowest access roadway type.</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kern="1200">
                <a:solidFill>
                  <a:schemeClr val="tx1"/>
                </a:solidFill>
                <a:effectLst/>
                <a:latin typeface="+mn-lt"/>
                <a:ea typeface="+mn-ea"/>
                <a:cs typeface="+mn-cs"/>
              </a:rPr>
              <a:t>There are differences between urban and suburban arterials, which we will see later in this presentation. Primary differences among them include development and land use types that occur along arterials, as well as the amount of throughput and access that occurs along them.</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sz="1200" kern="1200">
                <a:solidFill>
                  <a:schemeClr val="tx1"/>
                </a:solidFill>
                <a:effectLst/>
                <a:latin typeface="+mn-lt"/>
                <a:ea typeface="+mn-ea"/>
                <a:cs typeface="+mn-cs"/>
              </a:rPr>
              <a:t>Let’s review this throughput vs. access role for arterials in practice on the next slide, using some real-world examples. As we do this, we’ll consider the implications for pedestrian safety.</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1713246-BB17-794D-AEF9-BAB35770C406}" type="slidenum">
              <a:rPr lang="en-US" smtClean="0"/>
              <a:t>12</a:t>
            </a:fld>
            <a:endParaRPr lang="en-US"/>
          </a:p>
        </p:txBody>
      </p:sp>
    </p:spTree>
    <p:extLst>
      <p:ext uri="{BB962C8B-B14F-4D97-AF65-F5344CB8AC3E}">
        <p14:creationId xmlns:p14="http://schemas.microsoft.com/office/powerpoint/2010/main" val="4123811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2" name="Rectangle 71"/>
          <p:cNvSpPr/>
          <p:nvPr userDrawn="1"/>
        </p:nvSpPr>
        <p:spPr>
          <a:xfrm>
            <a:off x="-4788" y="1326156"/>
            <a:ext cx="12196788" cy="262025"/>
          </a:xfrm>
          <a:prstGeom prst="rect">
            <a:avLst/>
          </a:prstGeom>
          <a:solidFill>
            <a:srgbClr val="216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499941" y="2416892"/>
            <a:ext cx="9144000" cy="1017988"/>
          </a:xfrm>
        </p:spPr>
        <p:txBody>
          <a:bodyPr anchor="t" anchorCtr="0">
            <a:normAutofit/>
          </a:bodyPr>
          <a:lstStyle>
            <a:lvl1pPr algn="ctr">
              <a:defRPr sz="5400">
                <a:solidFill>
                  <a:srgbClr val="216D3F"/>
                </a:solidFill>
                <a:latin typeface="+mn-lt"/>
              </a:defRPr>
            </a:lvl1pPr>
          </a:lstStyle>
          <a:p>
            <a:r>
              <a:rPr lang="en-US"/>
              <a:t>Title</a:t>
            </a:r>
          </a:p>
        </p:txBody>
      </p:sp>
      <p:sp>
        <p:nvSpPr>
          <p:cNvPr id="24" name="Rectangle 23"/>
          <p:cNvSpPr/>
          <p:nvPr userDrawn="1"/>
        </p:nvSpPr>
        <p:spPr>
          <a:xfrm>
            <a:off x="-4788" y="0"/>
            <a:ext cx="12192000" cy="1326156"/>
          </a:xfrm>
          <a:prstGeom prst="rect">
            <a:avLst/>
          </a:prstGeom>
          <a:solidFill>
            <a:srgbClr val="299E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stretch>
            <a:fillRect/>
          </a:stretch>
        </p:blipFill>
        <p:spPr>
          <a:xfrm>
            <a:off x="2310738" y="267775"/>
            <a:ext cx="4288536" cy="822960"/>
          </a:xfrm>
          <a:prstGeom prst="rect">
            <a:avLst/>
          </a:prstGeom>
        </p:spPr>
      </p:pic>
      <p:pic>
        <p:nvPicPr>
          <p:cNvPr id="4" name="Picture 3"/>
          <p:cNvPicPr>
            <a:picLocks noChangeAspect="1"/>
          </p:cNvPicPr>
          <p:nvPr userDrawn="1"/>
        </p:nvPicPr>
        <p:blipFill>
          <a:blip r:embed="rId3"/>
          <a:stretch>
            <a:fillRect/>
          </a:stretch>
        </p:blipFill>
        <p:spPr>
          <a:xfrm>
            <a:off x="225877" y="247300"/>
            <a:ext cx="1973891" cy="897223"/>
          </a:xfrm>
          <a:prstGeom prst="rect">
            <a:avLst/>
          </a:prstGeom>
        </p:spPr>
      </p:pic>
      <p:sp>
        <p:nvSpPr>
          <p:cNvPr id="7" name="Text Placeholder 6"/>
          <p:cNvSpPr>
            <a:spLocks noGrp="1"/>
          </p:cNvSpPr>
          <p:nvPr>
            <p:ph type="body" sz="quarter" idx="10" hasCustomPrompt="1"/>
          </p:nvPr>
        </p:nvSpPr>
        <p:spPr>
          <a:xfrm>
            <a:off x="1499942" y="4585448"/>
            <a:ext cx="9144000" cy="447426"/>
          </a:xfrm>
        </p:spPr>
        <p:txBody>
          <a:bodyPr tIns="0">
            <a:noAutofit/>
          </a:bodyPr>
          <a:lstStyle>
            <a:lvl1pPr marL="0" indent="0" algn="ctr">
              <a:buNone/>
              <a:defRPr sz="2800">
                <a:solidFill>
                  <a:srgbClr val="299E4E"/>
                </a:solidFill>
              </a:defRPr>
            </a:lvl1pPr>
            <a:lvl2pPr marL="342892" indent="0" algn="ctr">
              <a:buNone/>
              <a:defRPr sz="2000"/>
            </a:lvl2pPr>
            <a:lvl3pPr marL="685783" indent="0" algn="ctr">
              <a:buNone/>
              <a:defRPr sz="2000"/>
            </a:lvl3pPr>
            <a:lvl4pPr marL="1028675" indent="0" algn="ctr">
              <a:buNone/>
              <a:defRPr sz="2000"/>
            </a:lvl4pPr>
            <a:lvl5pPr marL="1371566" indent="0" algn="ctr">
              <a:buNone/>
              <a:defRPr sz="2000"/>
            </a:lvl5pPr>
          </a:lstStyle>
          <a:p>
            <a:pPr lvl="0"/>
            <a:r>
              <a:rPr lang="en-US"/>
              <a:t>Author</a:t>
            </a:r>
          </a:p>
        </p:txBody>
      </p:sp>
      <p:sp>
        <p:nvSpPr>
          <p:cNvPr id="9" name="Text Placeholder 8"/>
          <p:cNvSpPr>
            <a:spLocks noGrp="1"/>
          </p:cNvSpPr>
          <p:nvPr>
            <p:ph type="body" sz="quarter" idx="11" hasCustomPrompt="1"/>
          </p:nvPr>
        </p:nvSpPr>
        <p:spPr>
          <a:xfrm>
            <a:off x="1500188" y="3307976"/>
            <a:ext cx="9144000" cy="833813"/>
          </a:xfrm>
        </p:spPr>
        <p:txBody>
          <a:bodyPr>
            <a:normAutofit/>
          </a:bodyPr>
          <a:lstStyle>
            <a:lvl1pPr marL="0" indent="0" algn="ctr">
              <a:buNone/>
              <a:defRPr sz="2400">
                <a:solidFill>
                  <a:srgbClr val="216D3F"/>
                </a:solidFill>
              </a:defRPr>
            </a:lvl1pPr>
          </a:lstStyle>
          <a:p>
            <a:pPr lvl="0"/>
            <a:r>
              <a:rPr lang="en-US"/>
              <a:t>Subtitle – If necessary</a:t>
            </a:r>
          </a:p>
        </p:txBody>
      </p:sp>
      <p:sp>
        <p:nvSpPr>
          <p:cNvPr id="14" name="Rectangle 13"/>
          <p:cNvSpPr/>
          <p:nvPr userDrawn="1"/>
        </p:nvSpPr>
        <p:spPr>
          <a:xfrm>
            <a:off x="648182" y="6371863"/>
            <a:ext cx="104172" cy="358815"/>
          </a:xfrm>
          <a:prstGeom prst="rect">
            <a:avLst/>
          </a:prstGeom>
          <a:solidFill>
            <a:srgbClr val="299E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6"/>
          <p:cNvSpPr>
            <a:spLocks noGrp="1"/>
          </p:cNvSpPr>
          <p:nvPr>
            <p:ph type="body" sz="quarter" idx="12" hasCustomPrompt="1"/>
          </p:nvPr>
        </p:nvSpPr>
        <p:spPr>
          <a:xfrm>
            <a:off x="1499942" y="5039773"/>
            <a:ext cx="9144000" cy="229803"/>
          </a:xfrm>
        </p:spPr>
        <p:txBody>
          <a:bodyPr tIns="0">
            <a:noAutofit/>
          </a:bodyPr>
          <a:lstStyle>
            <a:lvl1pPr marL="0" indent="0" algn="ctr">
              <a:buNone/>
              <a:defRPr sz="1800">
                <a:solidFill>
                  <a:srgbClr val="299E4E"/>
                </a:solidFill>
              </a:defRPr>
            </a:lvl1pPr>
            <a:lvl2pPr marL="342892" indent="0" algn="ctr">
              <a:buNone/>
              <a:defRPr sz="2000"/>
            </a:lvl2pPr>
            <a:lvl3pPr marL="685783" indent="0" algn="ctr">
              <a:buNone/>
              <a:defRPr sz="2000"/>
            </a:lvl3pPr>
            <a:lvl4pPr marL="1028675" indent="0" algn="ctr">
              <a:buNone/>
              <a:defRPr sz="2000"/>
            </a:lvl4pPr>
            <a:lvl5pPr marL="1371566" indent="0" algn="ctr">
              <a:buNone/>
              <a:defRPr sz="2000"/>
            </a:lvl5pPr>
          </a:lstStyle>
          <a:p>
            <a:pPr lvl="0"/>
            <a:r>
              <a:rPr lang="en-US"/>
              <a:t>Date of Presentation</a:t>
            </a:r>
          </a:p>
        </p:txBody>
      </p:sp>
      <p:cxnSp>
        <p:nvCxnSpPr>
          <p:cNvPr id="16" name="Straight Connector 15"/>
          <p:cNvCxnSpPr/>
          <p:nvPr userDrawn="1"/>
        </p:nvCxnSpPr>
        <p:spPr>
          <a:xfrm>
            <a:off x="2728913" y="4386263"/>
            <a:ext cx="6400800" cy="0"/>
          </a:xfrm>
          <a:prstGeom prst="line">
            <a:avLst/>
          </a:prstGeom>
          <a:ln>
            <a:solidFill>
              <a:srgbClr val="299E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908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6" name="Slide Number Placeholder 5"/>
          <p:cNvSpPr>
            <a:spLocks noGrp="1"/>
          </p:cNvSpPr>
          <p:nvPr>
            <p:ph type="sldNum" sz="quarter" idx="12"/>
          </p:nvPr>
        </p:nvSpPr>
        <p:spPr/>
        <p:txBody>
          <a:bodyPr/>
          <a:lstStyle/>
          <a:p>
            <a:pPr>
              <a:defRPr/>
            </a:pPr>
            <a:fld id="{10B2EA68-1E4C-AB47-B8C0-46450E6322A4}" type="slidenum">
              <a:rPr lang="en-US" smtClean="0"/>
              <a:pPr>
                <a:defRPr/>
              </a:pPr>
              <a:t>‹#›</a:t>
            </a:fld>
            <a:endParaRPr lang="en-US"/>
          </a:p>
        </p:txBody>
      </p:sp>
      <p:sp>
        <p:nvSpPr>
          <p:cNvPr id="14" name="Title 1"/>
          <p:cNvSpPr>
            <a:spLocks noGrp="1"/>
          </p:cNvSpPr>
          <p:nvPr>
            <p:ph type="title"/>
          </p:nvPr>
        </p:nvSpPr>
        <p:spPr>
          <a:xfrm>
            <a:off x="609600" y="274640"/>
            <a:ext cx="10972800" cy="457827"/>
          </a:xfrm>
        </p:spPr>
        <p:txBody>
          <a:bodyPr>
            <a:noAutofit/>
          </a:bodyPr>
          <a:lstStyle>
            <a:lvl1pPr algn="l">
              <a:defRPr sz="3600" b="0">
                <a:solidFill>
                  <a:srgbClr val="1B6736"/>
                </a:solidFill>
                <a:latin typeface="Calibri" charset="0"/>
                <a:ea typeface="Calibri" charset="0"/>
                <a:cs typeface="Calibri" charset="0"/>
              </a:defRPr>
            </a:lvl1pPr>
          </a:lstStyle>
          <a:p>
            <a:r>
              <a:rPr lang="en-US"/>
              <a:t>Click to edit Master title style</a:t>
            </a:r>
          </a:p>
        </p:txBody>
      </p:sp>
      <p:sp>
        <p:nvSpPr>
          <p:cNvPr id="15" name="Content Placeholder 2"/>
          <p:cNvSpPr>
            <a:spLocks noGrp="1"/>
          </p:cNvSpPr>
          <p:nvPr>
            <p:ph idx="1"/>
          </p:nvPr>
        </p:nvSpPr>
        <p:spPr>
          <a:xfrm>
            <a:off x="609600" y="1102659"/>
            <a:ext cx="10972800" cy="4894220"/>
          </a:xfrm>
        </p:spPr>
        <p:txBody>
          <a:bodyPr/>
          <a:lstStyle>
            <a:lvl1pPr>
              <a:defRPr sz="2800">
                <a:latin typeface=""/>
              </a:defRPr>
            </a:lvl1pPr>
            <a:lvl2pPr>
              <a:defRPr sz="2400">
                <a:latin typeface=""/>
              </a:defRPr>
            </a:lvl2pPr>
            <a:lvl3pPr>
              <a:defRPr sz="2000">
                <a:latin typeface=""/>
              </a:defRPr>
            </a:lvl3pPr>
            <a:lvl4pPr>
              <a:defRPr sz="1800">
                <a:latin typeface=""/>
              </a:defRPr>
            </a:lvl4pPr>
            <a:lvl5pPr>
              <a:defRPr sz="1800">
                <a:latin typefac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684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58DFD07-61D6-0B44-99F8-783EB113F45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738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cSld name="Picture right with text">
    <p:spTree>
      <p:nvGrpSpPr>
        <p:cNvPr id="1" name=""/>
        <p:cNvGrpSpPr/>
        <p:nvPr/>
      </p:nvGrpSpPr>
      <p:grpSpPr>
        <a:xfrm>
          <a:off x="0" y="0"/>
          <a:ext cx="0" cy="0"/>
          <a:chOff x="0" y="0"/>
          <a:chExt cx="0" cy="0"/>
        </a:xfrm>
      </p:grpSpPr>
      <p:sp>
        <p:nvSpPr>
          <p:cNvPr id="2" name="Title 1"/>
          <p:cNvSpPr>
            <a:spLocks noGrp="1"/>
          </p:cNvSpPr>
          <p:nvPr>
            <p:ph type="title"/>
          </p:nvPr>
        </p:nvSpPr>
        <p:spPr>
          <a:xfrm>
            <a:off x="1097280" y="304800"/>
            <a:ext cx="4852416" cy="1092200"/>
          </a:xfrm>
        </p:spPr>
        <p:txBody>
          <a:bodyPr anchor="b">
            <a:normAutofit/>
          </a:bodyPr>
          <a:lstStyle>
            <a:lvl1pPr>
              <a:defRPr sz="4400"/>
            </a:lvl1pPr>
          </a:lstStyle>
          <a:p>
            <a:r>
              <a:rPr lang="en-US"/>
              <a:t>Click to edit Master title style</a:t>
            </a:r>
          </a:p>
        </p:txBody>
      </p:sp>
      <p:sp>
        <p:nvSpPr>
          <p:cNvPr id="3" name="Picture Placeholder 2"/>
          <p:cNvSpPr>
            <a:spLocks noGrp="1" noChangeAspect="1"/>
          </p:cNvSpPr>
          <p:nvPr>
            <p:ph type="pic" idx="1"/>
          </p:nvPr>
        </p:nvSpPr>
        <p:spPr>
          <a:xfrm>
            <a:off x="6248400" y="0"/>
            <a:ext cx="5943600" cy="6337300"/>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1097280" y="1549399"/>
            <a:ext cx="4852416" cy="4632960"/>
          </a:xfrm>
        </p:spPr>
        <p:txBody>
          <a:bodyPr>
            <a:normAutofit/>
          </a:bodyPr>
          <a:lstStyle>
            <a:lvl1pPr marL="0" indent="0">
              <a:lnSpc>
                <a:spcPct val="140000"/>
              </a:lnSpc>
              <a:spcBef>
                <a:spcPts val="0"/>
              </a:spcBef>
              <a:spcAft>
                <a:spcPts val="800"/>
              </a:spcAft>
              <a:buNone/>
              <a:defRPr sz="2133"/>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Tree>
    <p:extLst>
      <p:ext uri="{BB962C8B-B14F-4D97-AF65-F5344CB8AC3E}">
        <p14:creationId xmlns:p14="http://schemas.microsoft.com/office/powerpoint/2010/main" val="311740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5" name="Rectangle 24"/>
          <p:cNvSpPr/>
          <p:nvPr userDrawn="1"/>
        </p:nvSpPr>
        <p:spPr>
          <a:xfrm>
            <a:off x="0" y="6248400"/>
            <a:ext cx="12192000" cy="609600"/>
          </a:xfrm>
          <a:prstGeom prst="rect">
            <a:avLst/>
          </a:prstGeom>
          <a:solidFill>
            <a:srgbClr val="299E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97565" y="365127"/>
            <a:ext cx="113968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97565" y="1825625"/>
            <a:ext cx="1139687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5447" y="6356352"/>
            <a:ext cx="1331259" cy="365125"/>
          </a:xfrm>
          <a:prstGeom prst="rect">
            <a:avLst/>
          </a:prstGeom>
        </p:spPr>
        <p:txBody>
          <a:bodyPr vert="horz" lIns="91440" tIns="45720" rIns="91440" bIns="45720" rtlCol="0" anchor="ctr"/>
          <a:lstStyle>
            <a:lvl1pPr algn="l">
              <a:defRPr sz="1200">
                <a:solidFill>
                  <a:schemeClr val="bg1"/>
                </a:solidFill>
              </a:defRPr>
            </a:lvl1pPr>
          </a:lstStyle>
          <a:p>
            <a:pPr>
              <a:defRPr/>
            </a:pPr>
            <a:fld id="{23DC2030-2B91-224C-9DF0-491E0EE75107}" type="datetime4">
              <a:rPr lang="en-US" smtClean="0"/>
              <a:pPr>
                <a:defRPr/>
              </a:pPr>
              <a:t>February 7, 2023</a:t>
            </a:fld>
            <a:endParaRPr lang="en-US"/>
          </a:p>
        </p:txBody>
      </p:sp>
      <p:sp>
        <p:nvSpPr>
          <p:cNvPr id="6" name="Slide Number Placeholder 5"/>
          <p:cNvSpPr>
            <a:spLocks noGrp="1"/>
          </p:cNvSpPr>
          <p:nvPr>
            <p:ph type="sldNum" sz="quarter" idx="4"/>
          </p:nvPr>
        </p:nvSpPr>
        <p:spPr>
          <a:xfrm>
            <a:off x="188259" y="6356352"/>
            <a:ext cx="439270" cy="365125"/>
          </a:xfrm>
          <a:prstGeom prst="rect">
            <a:avLst/>
          </a:prstGeom>
        </p:spPr>
        <p:txBody>
          <a:bodyPr vert="horz" lIns="91440" tIns="45720" rIns="91440" bIns="45720" rtlCol="0" anchor="ctr"/>
          <a:lstStyle>
            <a:lvl1pPr algn="r">
              <a:defRPr sz="1200">
                <a:solidFill>
                  <a:schemeClr val="bg1"/>
                </a:solidFill>
              </a:defRPr>
            </a:lvl1pPr>
          </a:lstStyle>
          <a:p>
            <a:pPr>
              <a:defRPr/>
            </a:pPr>
            <a:fld id="{428DAA21-A142-0A4B-99F2-8433CEE36E2A}" type="slidenum">
              <a:rPr lang="en-US" smtClean="0"/>
              <a:pPr>
                <a:defRPr/>
              </a:pPr>
              <a:t>‹#›</a:t>
            </a:fld>
            <a:endParaRPr lang="en-US"/>
          </a:p>
        </p:txBody>
      </p:sp>
      <p:cxnSp>
        <p:nvCxnSpPr>
          <p:cNvPr id="27" name="Straight Connector 26"/>
          <p:cNvCxnSpPr/>
          <p:nvPr userDrawn="1"/>
        </p:nvCxnSpPr>
        <p:spPr>
          <a:xfrm>
            <a:off x="697832" y="6402944"/>
            <a:ext cx="0" cy="265768"/>
          </a:xfrm>
          <a:prstGeom prst="line">
            <a:avLst/>
          </a:prstGeom>
          <a:ln>
            <a:solidFill>
              <a:srgbClr val="A8D59A"/>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9934057" y="6211669"/>
            <a:ext cx="2257943" cy="646331"/>
          </a:xfrm>
          <a:prstGeom prst="rect">
            <a:avLst/>
          </a:prstGeom>
          <a:noFill/>
        </p:spPr>
        <p:txBody>
          <a:bodyPr wrap="square" rtlCol="0">
            <a:spAutoFit/>
          </a:bodyPr>
          <a:lstStyle/>
          <a:p>
            <a:pPr algn="r"/>
            <a:r>
              <a:rPr lang="en-US" sz="2000">
                <a:solidFill>
                  <a:schemeClr val="bg1"/>
                </a:solidFill>
              </a:rPr>
              <a:t>pedbikeinfo.org</a:t>
            </a:r>
          </a:p>
          <a:p>
            <a:pPr algn="r"/>
            <a:r>
              <a:rPr lang="en-US" sz="1600">
                <a:solidFill>
                  <a:schemeClr val="bg1"/>
                </a:solidFill>
              </a:rPr>
              <a:t>@pedbikeinfo</a:t>
            </a: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921" y="6615544"/>
            <a:ext cx="161904" cy="161904"/>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74764" y="6615286"/>
            <a:ext cx="159910" cy="159910"/>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56613" y="6615286"/>
            <a:ext cx="159910" cy="159910"/>
          </a:xfrm>
          <a:prstGeom prst="rect">
            <a:avLst/>
          </a:prstGeom>
        </p:spPr>
      </p:pic>
    </p:spTree>
    <p:extLst>
      <p:ext uri="{BB962C8B-B14F-4D97-AF65-F5344CB8AC3E}">
        <p14:creationId xmlns:p14="http://schemas.microsoft.com/office/powerpoint/2010/main" val="3137397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5198/jtlu.2021.182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info@pedbikeinfo.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58.png"/><Relationship Id="rId4" Type="http://schemas.openxmlformats.org/officeDocument/2006/relationships/image" Target="../media/image6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73.jpe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notesSlide" Target="../notesSlides/notesSlide48.xml"/><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jpeg"/><Relationship Id="rId15" Type="http://schemas.openxmlformats.org/officeDocument/2006/relationships/image" Target="../media/image85.gif"/><Relationship Id="rId10" Type="http://schemas.openxmlformats.org/officeDocument/2006/relationships/image" Target="../media/image80.jpe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gif"/></Relationships>
</file>

<file path=ppt/slides/_rels/slide52.xml.rels><?xml version="1.0" encoding="UTF-8" standalone="yes"?>
<Relationships xmlns="http://schemas.openxmlformats.org/package/2006/relationships"><Relationship Id="rId8" Type="http://schemas.openxmlformats.org/officeDocument/2006/relationships/hyperlink" Target="https://safety.fhwa.dot.gov/ped_bike/tools_solve/fhwasa18041/" TargetMode="External"/><Relationship Id="rId3" Type="http://schemas.openxmlformats.org/officeDocument/2006/relationships/hyperlink" Target="https://www.transportation.gov/mission/health/equity" TargetMode="External"/><Relationship Id="rId7" Type="http://schemas.openxmlformats.org/officeDocument/2006/relationships/hyperlink" Target="http://www.trb.org/Main/Blurbs/180624.aspx"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safety.fhwa.dot.gov/ped_bike/step/resources/" TargetMode="External"/><Relationship Id="rId5" Type="http://schemas.openxmlformats.org/officeDocument/2006/relationships/hyperlink" Target="https://safety.fhwa.dot.gov/ped_bike/" TargetMode="External"/><Relationship Id="rId10" Type="http://schemas.openxmlformats.org/officeDocument/2006/relationships/image" Target="../media/image87.jpeg"/><Relationship Id="rId4" Type="http://schemas.openxmlformats.org/officeDocument/2006/relationships/hyperlink" Target="https://safety.fhwa.dot.gov/zerodeaths/" TargetMode="External"/><Relationship Id="rId9" Type="http://schemas.openxmlformats.org/officeDocument/2006/relationships/hyperlink" Target="https://highways.dot.gov/complete-street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420DCA-D6A1-9624-BB5F-8CAE7E1E4298}"/>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6AB92314-EC8F-D6E6-BA6F-5506FC32DE82}"/>
              </a:ext>
            </a:extLst>
          </p:cNvPr>
          <p:cNvSpPr>
            <a:spLocks noGrp="1"/>
          </p:cNvSpPr>
          <p:nvPr>
            <p:ph type="sldNum" sz="quarter" idx="12"/>
          </p:nvPr>
        </p:nvSpPr>
        <p:spPr/>
        <p:txBody>
          <a:bodyPr/>
          <a:lstStyle/>
          <a:p>
            <a:pPr>
              <a:defRPr/>
            </a:pPr>
            <a:fld id="{10B2EA68-1E4C-AB47-B8C0-46450E6322A4}" type="slidenum">
              <a:rPr lang="en-US" smtClean="0"/>
              <a:pPr>
                <a:defRPr/>
              </a:pPr>
              <a:t>1</a:t>
            </a:fld>
            <a:endParaRPr lang="en-US"/>
          </a:p>
        </p:txBody>
      </p:sp>
      <p:sp>
        <p:nvSpPr>
          <p:cNvPr id="4" name="Title 3">
            <a:extLst>
              <a:ext uri="{FF2B5EF4-FFF2-40B4-BE49-F238E27FC236}">
                <a16:creationId xmlns:a16="http://schemas.microsoft.com/office/drawing/2014/main" id="{F6830397-0E70-D15D-B768-2EBBAF5584FB}"/>
              </a:ext>
            </a:extLst>
          </p:cNvPr>
          <p:cNvSpPr>
            <a:spLocks noGrp="1"/>
          </p:cNvSpPr>
          <p:nvPr>
            <p:ph type="title"/>
          </p:nvPr>
        </p:nvSpPr>
        <p:spPr/>
        <p:txBody>
          <a:bodyPr/>
          <a:lstStyle/>
          <a:p>
            <a:r>
              <a:rPr lang="en-US">
                <a:latin typeface="Calibri"/>
                <a:cs typeface="Calibri"/>
              </a:rPr>
              <a:t>Disclaimer and Publication Details</a:t>
            </a:r>
          </a:p>
        </p:txBody>
      </p:sp>
      <p:sp>
        <p:nvSpPr>
          <p:cNvPr id="5" name="Content Placeholder 4">
            <a:extLst>
              <a:ext uri="{FF2B5EF4-FFF2-40B4-BE49-F238E27FC236}">
                <a16:creationId xmlns:a16="http://schemas.microsoft.com/office/drawing/2014/main" id="{FADFBFB6-FDA6-A41B-FEC6-D6DEF7F41CF8}"/>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a:t>PUBLISHED: August 2022</a:t>
            </a:r>
          </a:p>
          <a:p>
            <a:pPr marL="0" indent="0">
              <a:buNone/>
            </a:pPr>
            <a:endParaRPr lang="en-US"/>
          </a:p>
          <a:p>
            <a:pPr marL="0" indent="0">
              <a:buNone/>
            </a:pPr>
            <a:r>
              <a:rPr lang="en-US"/>
              <a:t>SUGGESTED CITATION: Goodman, D., Hillman, T., , </a:t>
            </a:r>
            <a:r>
              <a:rPr lang="en-US" err="1"/>
              <a:t>Ciabotti</a:t>
            </a:r>
            <a:r>
              <a:rPr lang="en-US"/>
              <a:t>, J., &amp; </a:t>
            </a:r>
            <a:r>
              <a:rPr lang="en-US" err="1"/>
              <a:t>Gelinne</a:t>
            </a:r>
            <a:r>
              <a:rPr lang="en-US"/>
              <a:t>, D. (2022). Arterial Roads and Pedestrian Safety. Pedestrian and Bicycle Information Center. </a:t>
            </a:r>
          </a:p>
          <a:p>
            <a:pPr marL="170815" indent="-170815"/>
            <a:endParaRPr lang="en-US"/>
          </a:p>
          <a:p>
            <a:pPr marL="0" indent="0">
              <a:buNone/>
            </a:pPr>
            <a:r>
              <a:rPr lang="en-US"/>
              <a:t>DISCLAIMER: This material is based upon work supported by the Federal Highway Administration and the National Highway Traffic Safety Administration under Cooperative Agreement No. DTFH61- 16-H00029. Any opinions, findings, and conclusions or recommendations expressed in this publication are those of the Author(s) and do not necessarily reflect the view of the Federal Highway Administration or the National Highway Traffic Safety Administration. </a:t>
            </a:r>
          </a:p>
        </p:txBody>
      </p:sp>
    </p:spTree>
    <p:extLst>
      <p:ext uri="{BB962C8B-B14F-4D97-AF65-F5344CB8AC3E}">
        <p14:creationId xmlns:p14="http://schemas.microsoft.com/office/powerpoint/2010/main" val="1024248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0E61AE-AF4B-4538-BD1E-49BB970BFDE7}"/>
              </a:ext>
            </a:extLst>
          </p:cNvPr>
          <p:cNvSpPr>
            <a:spLocks noGrp="1"/>
          </p:cNvSpPr>
          <p:nvPr>
            <p:ph type="title"/>
          </p:nvPr>
        </p:nvSpPr>
        <p:spPr/>
        <p:txBody>
          <a:bodyPr/>
          <a:lstStyle/>
          <a:p>
            <a:r>
              <a:rPr lang="en-US"/>
              <a:t>Historical Context: Changes in Land Use and Function</a:t>
            </a:r>
          </a:p>
        </p:txBody>
      </p:sp>
      <p:pic>
        <p:nvPicPr>
          <p:cNvPr id="1030" name="Picture 6" descr="Image result for lower hill redevelopment URA demolished">
            <a:extLst>
              <a:ext uri="{FF2B5EF4-FFF2-40B4-BE49-F238E27FC236}">
                <a16:creationId xmlns:a16="http://schemas.microsoft.com/office/drawing/2014/main" id="{E61DE8CA-EA3F-46FD-B1C8-1D25B8BF0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76" t="36511" r="5831" b="6733"/>
          <a:stretch/>
        </p:blipFill>
        <p:spPr bwMode="auto">
          <a:xfrm>
            <a:off x="10756" y="939536"/>
            <a:ext cx="6074485" cy="4886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te Street, south from Lake Street, Chicago, Ill, ca.1900-1910. Library of Congress, LC-D4-70158.">
            <a:extLst>
              <a:ext uri="{FF2B5EF4-FFF2-40B4-BE49-F238E27FC236}">
                <a16:creationId xmlns:a16="http://schemas.microsoft.com/office/drawing/2014/main" id="{E5552886-121D-4BDB-8681-6399C862B1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625" t="51149" r="27768" b="7588"/>
          <a:stretch/>
        </p:blipFill>
        <p:spPr bwMode="auto">
          <a:xfrm>
            <a:off x="10757" y="939569"/>
            <a:ext cx="6095999" cy="48867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0978B5A-9A27-4F81-B154-23521C0729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92" t="20002" r="50066" b="20002"/>
          <a:stretch/>
        </p:blipFill>
        <p:spPr bwMode="auto">
          <a:xfrm>
            <a:off x="0" y="931024"/>
            <a:ext cx="6106757" cy="489532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A537173-F60E-4E2F-B96A-4E6CCA31783B}"/>
              </a:ext>
            </a:extLst>
          </p:cNvPr>
          <p:cNvSpPr>
            <a:spLocks noGrp="1"/>
          </p:cNvSpPr>
          <p:nvPr>
            <p:ph type="dt" sz="half" idx="10"/>
          </p:nvPr>
        </p:nvSpPr>
        <p:spPr>
          <a:xfrm>
            <a:off x="775447" y="6356352"/>
            <a:ext cx="1618129"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2B920B6E-7CEE-4B1D-8804-A509164FA2C2}"/>
              </a:ext>
            </a:extLst>
          </p:cNvPr>
          <p:cNvSpPr>
            <a:spLocks noGrp="1"/>
          </p:cNvSpPr>
          <p:nvPr>
            <p:ph type="sldNum" sz="quarter" idx="12"/>
          </p:nvPr>
        </p:nvSpPr>
        <p:spPr/>
        <p:txBody>
          <a:bodyPr/>
          <a:lstStyle/>
          <a:p>
            <a:pPr>
              <a:defRPr/>
            </a:pPr>
            <a:fld id="{10B2EA68-1E4C-AB47-B8C0-46450E6322A4}" type="slidenum">
              <a:rPr lang="en-US" smtClean="0"/>
              <a:pPr>
                <a:defRPr/>
              </a:pPr>
              <a:t>10</a:t>
            </a:fld>
            <a:endParaRPr lang="en-US"/>
          </a:p>
        </p:txBody>
      </p:sp>
      <p:pic>
        <p:nvPicPr>
          <p:cNvPr id="9" name="Picture 1">
            <a:extLst>
              <a:ext uri="{FF2B5EF4-FFF2-40B4-BE49-F238E27FC236}">
                <a16:creationId xmlns:a16="http://schemas.microsoft.com/office/drawing/2014/main" id="{38E6ECE8-29F2-4826-84B6-743505221D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227" t="11649" r="23855" b="27031"/>
          <a:stretch/>
        </p:blipFill>
        <p:spPr bwMode="auto">
          <a:xfrm>
            <a:off x="6096001" y="935180"/>
            <a:ext cx="6095999" cy="489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6D16210F-E880-41A0-8FD8-938AEBA7C7AE}"/>
              </a:ext>
            </a:extLst>
          </p:cNvPr>
          <p:cNvSpPr/>
          <p:nvPr/>
        </p:nvSpPr>
        <p:spPr>
          <a:xfrm>
            <a:off x="9982760" y="5864699"/>
            <a:ext cx="2159938" cy="23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926C4EF-BC64-4806-9BD8-4AB1C59BFB83}"/>
              </a:ext>
            </a:extLst>
          </p:cNvPr>
          <p:cNvSpPr/>
          <p:nvPr/>
        </p:nvSpPr>
        <p:spPr>
          <a:xfrm>
            <a:off x="3552825" y="5864700"/>
            <a:ext cx="2440781" cy="231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21" name="TextBox 20">
            <a:extLst>
              <a:ext uri="{FF2B5EF4-FFF2-40B4-BE49-F238E27FC236}">
                <a16:creationId xmlns:a16="http://schemas.microsoft.com/office/drawing/2014/main" id="{87D5F689-B9DB-4C6B-BE8A-14BAF829FEAD}"/>
              </a:ext>
            </a:extLst>
          </p:cNvPr>
          <p:cNvSpPr txBox="1"/>
          <p:nvPr/>
        </p:nvSpPr>
        <p:spPr>
          <a:xfrm>
            <a:off x="2481458" y="5822162"/>
            <a:ext cx="3789828" cy="323165"/>
          </a:xfrm>
          <a:prstGeom prst="rect">
            <a:avLst/>
          </a:prstGeom>
          <a:noFill/>
          <a:ln>
            <a:noFill/>
          </a:ln>
        </p:spPr>
        <p:txBody>
          <a:bodyPr wrap="square" rtlCol="0">
            <a:spAutoFit/>
          </a:bodyPr>
          <a:lstStyle/>
          <a:p>
            <a:pPr lvl="0">
              <a:defRPr/>
            </a:pPr>
            <a:r>
              <a:rPr lang="en-US" sz="1500">
                <a:solidFill>
                  <a:prstClr val="black"/>
                </a:solidFill>
              </a:rPr>
              <a:t>Photo source: Getty Open Content Program</a:t>
            </a:r>
          </a:p>
        </p:txBody>
      </p:sp>
      <p:sp>
        <p:nvSpPr>
          <p:cNvPr id="22" name="TextBox 21">
            <a:extLst>
              <a:ext uri="{FF2B5EF4-FFF2-40B4-BE49-F238E27FC236}">
                <a16:creationId xmlns:a16="http://schemas.microsoft.com/office/drawing/2014/main" id="{2E5C5767-EE8D-4D7C-9536-B26386AB1744}"/>
              </a:ext>
            </a:extLst>
          </p:cNvPr>
          <p:cNvSpPr txBox="1"/>
          <p:nvPr/>
        </p:nvSpPr>
        <p:spPr>
          <a:xfrm>
            <a:off x="9368714" y="5815813"/>
            <a:ext cx="3124559" cy="323165"/>
          </a:xfrm>
          <a:prstGeom prst="rect">
            <a:avLst/>
          </a:prstGeom>
          <a:noFill/>
          <a:ln>
            <a:noFill/>
          </a:ln>
        </p:spPr>
        <p:txBody>
          <a:bodyPr wrap="square" rtlCol="0">
            <a:spAutoFit/>
          </a:bodyPr>
          <a:lstStyle/>
          <a:p>
            <a:pPr lvl="0">
              <a:defRPr/>
            </a:pPr>
            <a:r>
              <a:rPr lang="en-US" sz="1500">
                <a:solidFill>
                  <a:prstClr val="black"/>
                </a:solidFill>
              </a:rPr>
              <a:t>Photo source: Toole Design Group</a:t>
            </a:r>
          </a:p>
        </p:txBody>
      </p:sp>
      <p:cxnSp>
        <p:nvCxnSpPr>
          <p:cNvPr id="11" name="Straight Connector 10">
            <a:extLst>
              <a:ext uri="{FF2B5EF4-FFF2-40B4-BE49-F238E27FC236}">
                <a16:creationId xmlns:a16="http://schemas.microsoft.com/office/drawing/2014/main" id="{B3DD1C2B-114E-482C-A855-14908CC6509E}"/>
              </a:ext>
            </a:extLst>
          </p:cNvPr>
          <p:cNvCxnSpPr>
            <a:cxnSpLocks/>
          </p:cNvCxnSpPr>
          <p:nvPr/>
        </p:nvCxnSpPr>
        <p:spPr>
          <a:xfrm flipH="1">
            <a:off x="6096000" y="926869"/>
            <a:ext cx="10757" cy="5169606"/>
          </a:xfrm>
          <a:prstGeom prst="line">
            <a:avLst/>
          </a:prstGeom>
          <a:ln w="38100">
            <a:solidFill>
              <a:srgbClr val="216D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48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7552187-27FF-4330-9576-E59DB01E4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420" t="976" r="16874" b="1383"/>
          <a:stretch/>
        </p:blipFill>
        <p:spPr bwMode="auto">
          <a:xfrm>
            <a:off x="6360820" y="1620313"/>
            <a:ext cx="1752381" cy="26774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A23079B-C21D-49C7-B533-8D73692CC2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12" t="8701" r="13937"/>
          <a:stretch/>
        </p:blipFill>
        <p:spPr bwMode="auto">
          <a:xfrm>
            <a:off x="710374" y="1620316"/>
            <a:ext cx="3650360" cy="267742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02510908-E06A-4512-BBDD-B35BA5A8FB81}"/>
              </a:ext>
            </a:extLst>
          </p:cNvPr>
          <p:cNvSpPr>
            <a:spLocks noGrp="1"/>
          </p:cNvSpPr>
          <p:nvPr>
            <p:ph type="dt" sz="half" idx="10"/>
          </p:nvPr>
        </p:nvSpPr>
        <p:spPr>
          <a:xfrm>
            <a:off x="775447" y="6356352"/>
            <a:ext cx="1443318"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574E7BCF-39B0-4345-8030-74BAFBD27650}"/>
              </a:ext>
            </a:extLst>
          </p:cNvPr>
          <p:cNvSpPr>
            <a:spLocks noGrp="1"/>
          </p:cNvSpPr>
          <p:nvPr>
            <p:ph type="sldNum" sz="quarter" idx="12"/>
          </p:nvPr>
        </p:nvSpPr>
        <p:spPr/>
        <p:txBody>
          <a:bodyPr/>
          <a:lstStyle/>
          <a:p>
            <a:pPr>
              <a:defRPr/>
            </a:pPr>
            <a:fld id="{10B2EA68-1E4C-AB47-B8C0-46450E6322A4}" type="slidenum">
              <a:rPr lang="en-US" smtClean="0"/>
              <a:pPr>
                <a:defRPr/>
              </a:pPr>
              <a:t>11</a:t>
            </a:fld>
            <a:endParaRPr lang="en-US"/>
          </a:p>
        </p:txBody>
      </p:sp>
      <p:sp>
        <p:nvSpPr>
          <p:cNvPr id="4" name="Title 3">
            <a:extLst>
              <a:ext uri="{FF2B5EF4-FFF2-40B4-BE49-F238E27FC236}">
                <a16:creationId xmlns:a16="http://schemas.microsoft.com/office/drawing/2014/main" id="{3DA7890E-3F11-4990-BD22-9F1B2F284E79}"/>
              </a:ext>
            </a:extLst>
          </p:cNvPr>
          <p:cNvSpPr>
            <a:spLocks noGrp="1"/>
          </p:cNvSpPr>
          <p:nvPr>
            <p:ph type="title"/>
          </p:nvPr>
        </p:nvSpPr>
        <p:spPr>
          <a:xfrm>
            <a:off x="609600" y="465140"/>
            <a:ext cx="10972800" cy="457827"/>
          </a:xfrm>
        </p:spPr>
        <p:txBody>
          <a:bodyPr/>
          <a:lstStyle/>
          <a:p>
            <a:r>
              <a:rPr lang="en-US"/>
              <a:t>Urban Renewal Context: </a:t>
            </a:r>
            <a:br>
              <a:rPr lang="en-US"/>
            </a:br>
            <a:r>
              <a:rPr lang="en-US"/>
              <a:t>Part of a Larger History of Injustice</a:t>
            </a:r>
          </a:p>
        </p:txBody>
      </p:sp>
      <p:sp>
        <p:nvSpPr>
          <p:cNvPr id="12" name="TextBox 11">
            <a:extLst>
              <a:ext uri="{FF2B5EF4-FFF2-40B4-BE49-F238E27FC236}">
                <a16:creationId xmlns:a16="http://schemas.microsoft.com/office/drawing/2014/main" id="{5D23F73B-AF2E-4E3B-8A46-D7DE7C1FA1C7}"/>
              </a:ext>
            </a:extLst>
          </p:cNvPr>
          <p:cNvSpPr txBox="1"/>
          <p:nvPr/>
        </p:nvSpPr>
        <p:spPr>
          <a:xfrm>
            <a:off x="510742" y="5899557"/>
            <a:ext cx="12011457" cy="323165"/>
          </a:xfrm>
          <a:prstGeom prst="rect">
            <a:avLst/>
          </a:prstGeom>
          <a:noFill/>
        </p:spPr>
        <p:txBody>
          <a:bodyPr wrap="square" rtlCol="0">
            <a:spAutoFit/>
          </a:bodyPr>
          <a:lstStyle/>
          <a:p>
            <a:pPr lvl="0">
              <a:defRPr/>
            </a:pPr>
            <a:r>
              <a:rPr lang="en-US" sz="1500">
                <a:solidFill>
                  <a:prstClr val="black"/>
                </a:solidFill>
              </a:rPr>
              <a:t>Photo sources: Top - Pittsburgh City Photographer Collection; bottom (L-R) - Pittsburgh Post-Gazette, Dr. Pop, Pennsylvania Aerial Imagery Navigator.  </a:t>
            </a:r>
            <a:endParaRPr kumimoji="0" lang="en-US" sz="1500" b="0" i="0" u="none" strike="noStrike" kern="1200" cap="none" spc="0" normalizeH="0" baseline="0" noProof="0">
              <a:ln>
                <a:noFill/>
              </a:ln>
              <a:solidFill>
                <a:prstClr val="black"/>
              </a:solidFill>
              <a:effectLst/>
              <a:uLnTx/>
              <a:uFillTx/>
              <a:ea typeface="+mn-ea"/>
              <a:cs typeface="+mn-cs"/>
            </a:endParaRPr>
          </a:p>
        </p:txBody>
      </p:sp>
      <p:pic>
        <p:nvPicPr>
          <p:cNvPr id="2054" name="Picture 6">
            <a:extLst>
              <a:ext uri="{FF2B5EF4-FFF2-40B4-BE49-F238E27FC236}">
                <a16:creationId xmlns:a16="http://schemas.microsoft.com/office/drawing/2014/main" id="{DAB54177-4D64-47F8-B2B2-33C52F1541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95" t="1651" r="16595" b="6615"/>
          <a:stretch/>
        </p:blipFill>
        <p:spPr bwMode="auto">
          <a:xfrm>
            <a:off x="8342242" y="1620312"/>
            <a:ext cx="3697062" cy="26774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azing of the Lower Hill District">
            <a:extLst>
              <a:ext uri="{FF2B5EF4-FFF2-40B4-BE49-F238E27FC236}">
                <a16:creationId xmlns:a16="http://schemas.microsoft.com/office/drawing/2014/main" id="{A90E0971-FB1A-485D-8162-94F9CF1840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14" r="35097"/>
          <a:stretch/>
        </p:blipFill>
        <p:spPr bwMode="auto">
          <a:xfrm>
            <a:off x="4549359" y="1620313"/>
            <a:ext cx="1752381" cy="26774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6FF4C80-61F0-4054-BE73-E6990692D807}"/>
              </a:ext>
            </a:extLst>
          </p:cNvPr>
          <p:cNvPicPr>
            <a:picLocks noChangeAspect="1"/>
          </p:cNvPicPr>
          <p:nvPr/>
        </p:nvPicPr>
        <p:blipFill rotWithShape="1">
          <a:blip r:embed="rId7"/>
          <a:srcRect l="29295" t="20871" r="50719" b="21065"/>
          <a:stretch/>
        </p:blipFill>
        <p:spPr>
          <a:xfrm rot="5400000">
            <a:off x="9421324" y="3919227"/>
            <a:ext cx="1538897" cy="2421756"/>
          </a:xfrm>
          <a:prstGeom prst="rect">
            <a:avLst/>
          </a:prstGeom>
        </p:spPr>
      </p:pic>
      <p:sp>
        <p:nvSpPr>
          <p:cNvPr id="24" name="TextBox 23">
            <a:extLst>
              <a:ext uri="{FF2B5EF4-FFF2-40B4-BE49-F238E27FC236}">
                <a16:creationId xmlns:a16="http://schemas.microsoft.com/office/drawing/2014/main" id="{C39FAC0D-57CD-42E9-AE22-5C9151BE6356}"/>
              </a:ext>
            </a:extLst>
          </p:cNvPr>
          <p:cNvSpPr txBox="1"/>
          <p:nvPr/>
        </p:nvSpPr>
        <p:spPr>
          <a:xfrm>
            <a:off x="692444" y="1305773"/>
            <a:ext cx="3697062" cy="323165"/>
          </a:xfrm>
          <a:prstGeom prst="rect">
            <a:avLst/>
          </a:prstGeom>
          <a:noFill/>
        </p:spPr>
        <p:txBody>
          <a:bodyPr wrap="square" lIns="0" rtlCol="0">
            <a:spAutoFit/>
          </a:bodyPr>
          <a:lstStyle/>
          <a:p>
            <a:pPr lvl="0">
              <a:defRPr/>
            </a:pPr>
            <a:r>
              <a:rPr lang="en-US" sz="1500" b="1">
                <a:solidFill>
                  <a:prstClr val="black"/>
                </a:solidFill>
              </a:rPr>
              <a:t>Lower Hill Neighborhood, 1952</a:t>
            </a:r>
            <a:endParaRPr kumimoji="0" lang="en-US" sz="1500" b="1" i="0" u="none" strike="noStrike" kern="1200" cap="none" spc="0" normalizeH="0" baseline="0" noProof="0">
              <a:ln>
                <a:noFill/>
              </a:ln>
              <a:solidFill>
                <a:prstClr val="black"/>
              </a:solidFill>
              <a:effectLst/>
              <a:uLnTx/>
              <a:uFillTx/>
              <a:ea typeface="+mn-ea"/>
              <a:cs typeface="+mn-cs"/>
            </a:endParaRPr>
          </a:p>
        </p:txBody>
      </p:sp>
      <p:sp>
        <p:nvSpPr>
          <p:cNvPr id="25" name="TextBox 24">
            <a:extLst>
              <a:ext uri="{FF2B5EF4-FFF2-40B4-BE49-F238E27FC236}">
                <a16:creationId xmlns:a16="http://schemas.microsoft.com/office/drawing/2014/main" id="{84FC1880-059E-4582-8E42-A8BF5DA0EC49}"/>
              </a:ext>
            </a:extLst>
          </p:cNvPr>
          <p:cNvSpPr txBox="1"/>
          <p:nvPr/>
        </p:nvSpPr>
        <p:spPr>
          <a:xfrm>
            <a:off x="4549359" y="1341249"/>
            <a:ext cx="3632745" cy="323165"/>
          </a:xfrm>
          <a:prstGeom prst="rect">
            <a:avLst/>
          </a:prstGeom>
          <a:noFill/>
        </p:spPr>
        <p:txBody>
          <a:bodyPr wrap="square" lIns="0" rtlCol="0">
            <a:spAutoFit/>
          </a:bodyPr>
          <a:lstStyle/>
          <a:p>
            <a:pPr lvl="0">
              <a:defRPr/>
            </a:pPr>
            <a:r>
              <a:rPr lang="en-US" sz="1500" b="1">
                <a:solidFill>
                  <a:prstClr val="black"/>
                </a:solidFill>
              </a:rPr>
              <a:t>Lower Hill Neighborhood Demolished, 1957</a:t>
            </a:r>
            <a:endParaRPr kumimoji="0" lang="en-US" sz="1500" b="1" i="0" u="none" strike="noStrike" kern="1200" cap="none" spc="0" normalizeH="0" baseline="0" noProof="0">
              <a:ln>
                <a:noFill/>
              </a:ln>
              <a:solidFill>
                <a:prstClr val="black"/>
              </a:solidFill>
              <a:effectLst/>
              <a:uLnTx/>
              <a:uFillTx/>
              <a:ea typeface="+mn-ea"/>
              <a:cs typeface="+mn-cs"/>
            </a:endParaRPr>
          </a:p>
        </p:txBody>
      </p:sp>
      <p:sp>
        <p:nvSpPr>
          <p:cNvPr id="26" name="TextBox 25">
            <a:extLst>
              <a:ext uri="{FF2B5EF4-FFF2-40B4-BE49-F238E27FC236}">
                <a16:creationId xmlns:a16="http://schemas.microsoft.com/office/drawing/2014/main" id="{D2D5C94E-971C-4646-91F9-4BCC320A41FF}"/>
              </a:ext>
            </a:extLst>
          </p:cNvPr>
          <p:cNvSpPr txBox="1"/>
          <p:nvPr/>
        </p:nvSpPr>
        <p:spPr>
          <a:xfrm>
            <a:off x="8342242" y="1135745"/>
            <a:ext cx="3697062" cy="553998"/>
          </a:xfrm>
          <a:prstGeom prst="rect">
            <a:avLst/>
          </a:prstGeom>
          <a:noFill/>
        </p:spPr>
        <p:txBody>
          <a:bodyPr wrap="square" lIns="0" rtlCol="0">
            <a:spAutoFit/>
          </a:bodyPr>
          <a:lstStyle/>
          <a:p>
            <a:pPr lvl="0">
              <a:defRPr/>
            </a:pPr>
            <a:r>
              <a:rPr lang="en-US" sz="1500" b="1">
                <a:solidFill>
                  <a:prstClr val="black"/>
                </a:solidFill>
              </a:rPr>
              <a:t>Arterial Roads connecting to suburbs, and new Civic Center, 1964</a:t>
            </a:r>
            <a:endParaRPr kumimoji="0" lang="en-US" sz="1500" b="1" i="0" u="none" strike="noStrike" kern="1200" cap="none" spc="0" normalizeH="0" baseline="0" noProof="0">
              <a:ln>
                <a:noFill/>
              </a:ln>
              <a:solidFill>
                <a:prstClr val="black"/>
              </a:solidFill>
              <a:effectLst/>
              <a:uLnTx/>
              <a:uFillTx/>
              <a:ea typeface="+mn-ea"/>
              <a:cs typeface="+mn-cs"/>
            </a:endParaRPr>
          </a:p>
        </p:txBody>
      </p:sp>
      <p:pic>
        <p:nvPicPr>
          <p:cNvPr id="20" name="Picture 19">
            <a:extLst>
              <a:ext uri="{FF2B5EF4-FFF2-40B4-BE49-F238E27FC236}">
                <a16:creationId xmlns:a16="http://schemas.microsoft.com/office/drawing/2014/main" id="{FF656308-0E86-4E05-97BF-F3DB9F15BBE4}"/>
              </a:ext>
            </a:extLst>
          </p:cNvPr>
          <p:cNvPicPr>
            <a:picLocks noChangeAspect="1"/>
          </p:cNvPicPr>
          <p:nvPr/>
        </p:nvPicPr>
        <p:blipFill rotWithShape="1">
          <a:blip r:embed="rId8"/>
          <a:srcRect l="22339" t="25057" r="38309" b="28253"/>
          <a:stretch/>
        </p:blipFill>
        <p:spPr>
          <a:xfrm>
            <a:off x="5036732" y="4363701"/>
            <a:ext cx="2431828" cy="1562841"/>
          </a:xfrm>
          <a:prstGeom prst="rect">
            <a:avLst/>
          </a:prstGeom>
        </p:spPr>
      </p:pic>
      <p:pic>
        <p:nvPicPr>
          <p:cNvPr id="2062" name="Picture 14" descr="Image result for lower hill redevelopment URA demolished">
            <a:extLst>
              <a:ext uri="{FF2B5EF4-FFF2-40B4-BE49-F238E27FC236}">
                <a16:creationId xmlns:a16="http://schemas.microsoft.com/office/drawing/2014/main" id="{D3D161D7-1D24-492F-A4AA-EF36B809A96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469" t="32587" r="15118" b="8078"/>
          <a:stretch/>
        </p:blipFill>
        <p:spPr bwMode="auto">
          <a:xfrm>
            <a:off x="1340925" y="4363700"/>
            <a:ext cx="2452575" cy="1562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16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7F4BE-C4CA-4EE8-8F62-B024C0B05D6D}"/>
              </a:ext>
            </a:extLst>
          </p:cNvPr>
          <p:cNvSpPr>
            <a:spLocks noGrp="1"/>
          </p:cNvSpPr>
          <p:nvPr>
            <p:ph type="dt" sz="half" idx="10"/>
          </p:nvPr>
        </p:nvSpPr>
        <p:spPr>
          <a:xfrm>
            <a:off x="775447" y="6356352"/>
            <a:ext cx="1429871"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03EFDD94-812C-4969-A668-217C46F7FFDF}"/>
              </a:ext>
            </a:extLst>
          </p:cNvPr>
          <p:cNvSpPr>
            <a:spLocks noGrp="1"/>
          </p:cNvSpPr>
          <p:nvPr>
            <p:ph type="sldNum" sz="quarter" idx="12"/>
          </p:nvPr>
        </p:nvSpPr>
        <p:spPr/>
        <p:txBody>
          <a:bodyPr/>
          <a:lstStyle/>
          <a:p>
            <a:pPr>
              <a:defRPr/>
            </a:pPr>
            <a:fld id="{10B2EA68-1E4C-AB47-B8C0-46450E6322A4}" type="slidenum">
              <a:rPr lang="en-US" smtClean="0"/>
              <a:pPr>
                <a:defRPr/>
              </a:pPr>
              <a:t>12</a:t>
            </a:fld>
            <a:endParaRPr lang="en-US"/>
          </a:p>
        </p:txBody>
      </p:sp>
      <p:sp>
        <p:nvSpPr>
          <p:cNvPr id="4" name="Title 3">
            <a:extLst>
              <a:ext uri="{FF2B5EF4-FFF2-40B4-BE49-F238E27FC236}">
                <a16:creationId xmlns:a16="http://schemas.microsoft.com/office/drawing/2014/main" id="{54BFFA5F-FB86-47DC-B155-CD8EBF1918CC}"/>
              </a:ext>
            </a:extLst>
          </p:cNvPr>
          <p:cNvSpPr>
            <a:spLocks noGrp="1"/>
          </p:cNvSpPr>
          <p:nvPr>
            <p:ph type="title"/>
          </p:nvPr>
        </p:nvSpPr>
        <p:spPr/>
        <p:txBody>
          <a:bodyPr/>
          <a:lstStyle/>
          <a:p>
            <a:r>
              <a:rPr lang="en-US"/>
              <a:t>Conventional Concept of the Role of Arterials</a:t>
            </a:r>
          </a:p>
        </p:txBody>
      </p:sp>
      <p:sp>
        <p:nvSpPr>
          <p:cNvPr id="5" name="Content Placeholder 4">
            <a:extLst>
              <a:ext uri="{FF2B5EF4-FFF2-40B4-BE49-F238E27FC236}">
                <a16:creationId xmlns:a16="http://schemas.microsoft.com/office/drawing/2014/main" id="{3603CA57-3F6F-492C-AF0B-9233F6D27168}"/>
              </a:ext>
            </a:extLst>
          </p:cNvPr>
          <p:cNvSpPr>
            <a:spLocks noGrp="1"/>
          </p:cNvSpPr>
          <p:nvPr>
            <p:ph idx="1"/>
          </p:nvPr>
        </p:nvSpPr>
        <p:spPr>
          <a:xfrm>
            <a:off x="609600" y="1102659"/>
            <a:ext cx="5904333" cy="4894220"/>
          </a:xfrm>
        </p:spPr>
        <p:txBody>
          <a:bodyPr>
            <a:normAutofit/>
          </a:bodyPr>
          <a:lstStyle/>
          <a:p>
            <a:pPr>
              <a:lnSpc>
                <a:spcPct val="100000"/>
              </a:lnSpc>
              <a:spcBef>
                <a:spcPts val="0"/>
              </a:spcBef>
              <a:spcAft>
                <a:spcPts val="1200"/>
              </a:spcAft>
            </a:pPr>
            <a:r>
              <a:rPr lang="en-US">
                <a:latin typeface="+mn-lt"/>
                <a:cs typeface="Arial" panose="020B0604020202020204" pitchFamily="34" charset="0"/>
              </a:rPr>
              <a:t>The hierarchy of functional systems consists of principal arterials, minor arterials, collectors, and local roads and streets</a:t>
            </a:r>
          </a:p>
          <a:p>
            <a:pPr>
              <a:lnSpc>
                <a:spcPct val="100000"/>
              </a:lnSpc>
              <a:spcBef>
                <a:spcPts val="0"/>
              </a:spcBef>
              <a:spcAft>
                <a:spcPts val="1200"/>
              </a:spcAft>
            </a:pPr>
            <a:r>
              <a:rPr lang="en-US">
                <a:latin typeface="+mn-lt"/>
                <a:cs typeface="Arial" panose="020B0604020202020204" pitchFamily="34" charset="0"/>
              </a:rPr>
              <a:t>Roads making up the functional system differ for urban and rural areas</a:t>
            </a:r>
          </a:p>
        </p:txBody>
      </p:sp>
      <p:pic>
        <p:nvPicPr>
          <p:cNvPr id="9" name="Picture 3">
            <a:extLst>
              <a:ext uri="{FF2B5EF4-FFF2-40B4-BE49-F238E27FC236}">
                <a16:creationId xmlns:a16="http://schemas.microsoft.com/office/drawing/2014/main" id="{BA1FAA63-E5A7-4BF3-BEDB-B256459C44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6900" y="1625038"/>
            <a:ext cx="4546982" cy="27198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4">
            <a:extLst>
              <a:ext uri="{FF2B5EF4-FFF2-40B4-BE49-F238E27FC236}">
                <a16:creationId xmlns:a16="http://schemas.microsoft.com/office/drawing/2014/main" id="{40DC767A-5FC8-4189-9E93-134C43A5EB38}"/>
              </a:ext>
            </a:extLst>
          </p:cNvPr>
          <p:cNvSpPr txBox="1">
            <a:spLocks noChangeArrowheads="1"/>
          </p:cNvSpPr>
          <p:nvPr/>
        </p:nvSpPr>
        <p:spPr bwMode="auto">
          <a:xfrm>
            <a:off x="7234714" y="2806577"/>
            <a:ext cx="1452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9488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Access</a:t>
            </a:r>
          </a:p>
        </p:txBody>
      </p:sp>
      <p:sp>
        <p:nvSpPr>
          <p:cNvPr id="11" name="TextBox 5">
            <a:extLst>
              <a:ext uri="{FF2B5EF4-FFF2-40B4-BE49-F238E27FC236}">
                <a16:creationId xmlns:a16="http://schemas.microsoft.com/office/drawing/2014/main" id="{2E1FCE17-01DA-4BC9-B5F0-C71DDA9308E2}"/>
              </a:ext>
            </a:extLst>
          </p:cNvPr>
          <p:cNvSpPr txBox="1">
            <a:spLocks noChangeArrowheads="1"/>
          </p:cNvSpPr>
          <p:nvPr/>
        </p:nvSpPr>
        <p:spPr bwMode="auto">
          <a:xfrm>
            <a:off x="9456868" y="2806579"/>
            <a:ext cx="19187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9488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Throughput</a:t>
            </a:r>
          </a:p>
        </p:txBody>
      </p:sp>
      <p:sp>
        <p:nvSpPr>
          <p:cNvPr id="12" name="TextBox 6">
            <a:extLst>
              <a:ext uri="{FF2B5EF4-FFF2-40B4-BE49-F238E27FC236}">
                <a16:creationId xmlns:a16="http://schemas.microsoft.com/office/drawing/2014/main" id="{DE9A5C43-CB48-4ECB-85A8-C69CA7AC7F20}"/>
              </a:ext>
            </a:extLst>
          </p:cNvPr>
          <p:cNvSpPr txBox="1">
            <a:spLocks noChangeArrowheads="1"/>
          </p:cNvSpPr>
          <p:nvPr/>
        </p:nvSpPr>
        <p:spPr bwMode="auto">
          <a:xfrm>
            <a:off x="10407960" y="4299448"/>
            <a:ext cx="1452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9488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effectLst/>
                <a:uLnTx/>
                <a:uFillTx/>
                <a:latin typeface="Calibri" panose="020F0502020204030204" pitchFamily="34" charset="0"/>
                <a:ea typeface="+mn-ea"/>
                <a:cs typeface="+mn-cs"/>
              </a:rPr>
              <a:t>Arterial</a:t>
            </a:r>
          </a:p>
        </p:txBody>
      </p:sp>
      <p:sp>
        <p:nvSpPr>
          <p:cNvPr id="13" name="TextBox 7">
            <a:extLst>
              <a:ext uri="{FF2B5EF4-FFF2-40B4-BE49-F238E27FC236}">
                <a16:creationId xmlns:a16="http://schemas.microsoft.com/office/drawing/2014/main" id="{13AA9C88-38C9-450C-B9E7-B77522A47F1B}"/>
              </a:ext>
            </a:extLst>
          </p:cNvPr>
          <p:cNvSpPr txBox="1">
            <a:spLocks noChangeArrowheads="1"/>
          </p:cNvSpPr>
          <p:nvPr/>
        </p:nvSpPr>
        <p:spPr bwMode="auto">
          <a:xfrm>
            <a:off x="6439054" y="4299448"/>
            <a:ext cx="14528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9488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effectLst/>
                <a:uLnTx/>
                <a:uFillTx/>
                <a:latin typeface="Calibri" panose="020F0502020204030204" pitchFamily="34" charset="0"/>
                <a:ea typeface="+mn-ea"/>
                <a:cs typeface="+mn-cs"/>
              </a:rPr>
              <a:t>Local</a:t>
            </a:r>
          </a:p>
        </p:txBody>
      </p:sp>
      <p:sp>
        <p:nvSpPr>
          <p:cNvPr id="14" name="TextBox 8">
            <a:extLst>
              <a:ext uri="{FF2B5EF4-FFF2-40B4-BE49-F238E27FC236}">
                <a16:creationId xmlns:a16="http://schemas.microsoft.com/office/drawing/2014/main" id="{6A7FEEA5-1213-48FA-8D75-8D704BC931EA}"/>
              </a:ext>
            </a:extLst>
          </p:cNvPr>
          <p:cNvSpPr txBox="1">
            <a:spLocks noChangeArrowheads="1"/>
          </p:cNvSpPr>
          <p:nvPr/>
        </p:nvSpPr>
        <p:spPr bwMode="auto">
          <a:xfrm>
            <a:off x="8612717" y="4299448"/>
            <a:ext cx="16883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794883"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1" i="0" u="none" strike="noStrike" kern="1200" cap="none" spc="0" normalizeH="0" baseline="0" noProof="0">
                <a:ln>
                  <a:noFill/>
                </a:ln>
                <a:effectLst/>
                <a:uLnTx/>
                <a:uFillTx/>
                <a:latin typeface="Calibri" panose="020F0502020204030204" pitchFamily="34" charset="0"/>
                <a:ea typeface="+mn-ea"/>
                <a:cs typeface="+mn-cs"/>
              </a:rPr>
              <a:t>Collector</a:t>
            </a:r>
          </a:p>
        </p:txBody>
      </p:sp>
      <p:sp>
        <p:nvSpPr>
          <p:cNvPr id="15" name="TextBox 14">
            <a:extLst>
              <a:ext uri="{FF2B5EF4-FFF2-40B4-BE49-F238E27FC236}">
                <a16:creationId xmlns:a16="http://schemas.microsoft.com/office/drawing/2014/main" id="{3DB1BF14-1D1A-430D-BAD4-E8AEB28FE8A2}"/>
              </a:ext>
            </a:extLst>
          </p:cNvPr>
          <p:cNvSpPr txBox="1"/>
          <p:nvPr/>
        </p:nvSpPr>
        <p:spPr>
          <a:xfrm>
            <a:off x="9702800" y="4711308"/>
            <a:ext cx="2761711"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solidFill>
                  <a:prstClr val="black"/>
                </a:solidFill>
              </a:rPr>
              <a:t>Graphic source</a:t>
            </a:r>
            <a:r>
              <a:rPr kumimoji="0" lang="en-US" sz="1500" b="0" i="0" u="none" strike="noStrike" kern="1200" cap="none" spc="0" normalizeH="0" baseline="0" noProof="0">
                <a:ln>
                  <a:noFill/>
                </a:ln>
                <a:solidFill>
                  <a:prstClr val="black"/>
                </a:solidFill>
                <a:effectLst/>
                <a:uLnTx/>
                <a:uFillTx/>
                <a:ea typeface="+mn-ea"/>
                <a:cs typeface="+mn-cs"/>
              </a:rPr>
              <a:t>: FHWA</a:t>
            </a:r>
          </a:p>
        </p:txBody>
      </p:sp>
    </p:spTree>
    <p:extLst>
      <p:ext uri="{BB962C8B-B14F-4D97-AF65-F5344CB8AC3E}">
        <p14:creationId xmlns:p14="http://schemas.microsoft.com/office/powerpoint/2010/main" val="157840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2B559-7D95-4207-9B02-929CCA0B451E}"/>
              </a:ext>
            </a:extLst>
          </p:cNvPr>
          <p:cNvPicPr>
            <a:picLocks noChangeAspect="1"/>
          </p:cNvPicPr>
          <p:nvPr/>
        </p:nvPicPr>
        <p:blipFill rotWithShape="1">
          <a:blip r:embed="rId3">
            <a:extLst>
              <a:ext uri="{28A0092B-C50C-407E-A947-70E740481C1C}">
                <a14:useLocalDpi xmlns:a14="http://schemas.microsoft.com/office/drawing/2010/main" val="0"/>
              </a:ext>
            </a:extLst>
          </a:blip>
          <a:srcRect l="20239" t="-1" r="25715" b="28554"/>
          <a:stretch/>
        </p:blipFill>
        <p:spPr>
          <a:xfrm>
            <a:off x="-1" y="-22636"/>
            <a:ext cx="7086691" cy="6275518"/>
          </a:xfrm>
          <a:prstGeom prst="rect">
            <a:avLst/>
          </a:prstGeom>
        </p:spPr>
      </p:pic>
      <p:sp>
        <p:nvSpPr>
          <p:cNvPr id="3" name="TextBox 2">
            <a:extLst>
              <a:ext uri="{FF2B5EF4-FFF2-40B4-BE49-F238E27FC236}">
                <a16:creationId xmlns:a16="http://schemas.microsoft.com/office/drawing/2014/main" id="{4974418A-F9E4-4947-B971-63A392C5DF6B}"/>
              </a:ext>
            </a:extLst>
          </p:cNvPr>
          <p:cNvSpPr txBox="1">
            <a:spLocks noChangeArrowheads="1"/>
          </p:cNvSpPr>
          <p:nvPr/>
        </p:nvSpPr>
        <p:spPr bwMode="auto">
          <a:xfrm>
            <a:off x="-481" y="186432"/>
            <a:ext cx="13646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36795"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Buffalo, NY</a:t>
            </a:r>
            <a:endParaRPr kumimoji="0" lang="en-US" altLang="en-US" sz="1565"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
        <p:nvSpPr>
          <p:cNvPr id="5" name="Date Placeholder 1">
            <a:extLst>
              <a:ext uri="{FF2B5EF4-FFF2-40B4-BE49-F238E27FC236}">
                <a16:creationId xmlns:a16="http://schemas.microsoft.com/office/drawing/2014/main" id="{44FF5A77-CF88-4606-8CF0-D13E15D0569E}"/>
              </a:ext>
            </a:extLst>
          </p:cNvPr>
          <p:cNvSpPr txBox="1">
            <a:spLocks/>
          </p:cNvSpPr>
          <p:nvPr/>
        </p:nvSpPr>
        <p:spPr>
          <a:xfrm>
            <a:off x="775447" y="6356352"/>
            <a:ext cx="151055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6" name="Slide Number Placeholder 2">
            <a:extLst>
              <a:ext uri="{FF2B5EF4-FFF2-40B4-BE49-F238E27FC236}">
                <a16:creationId xmlns:a16="http://schemas.microsoft.com/office/drawing/2014/main" id="{8258FAD8-D31E-4F90-A7F9-32E3103EE04B}"/>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13</a:t>
            </a:fld>
            <a:endParaRPr lang="en-US" sz="1200">
              <a:solidFill>
                <a:schemeClr val="bg1"/>
              </a:solidFill>
            </a:endParaRPr>
          </a:p>
        </p:txBody>
      </p:sp>
      <p:pic>
        <p:nvPicPr>
          <p:cNvPr id="7" name="Picture 1">
            <a:extLst>
              <a:ext uri="{FF2B5EF4-FFF2-40B4-BE49-F238E27FC236}">
                <a16:creationId xmlns:a16="http://schemas.microsoft.com/office/drawing/2014/main" id="{4F6F88F2-A631-4FAA-B527-A1898DE04BAE}"/>
              </a:ext>
            </a:extLst>
          </p:cNvPr>
          <p:cNvPicPr>
            <a:picLocks noChangeAspect="1"/>
          </p:cNvPicPr>
          <p:nvPr/>
        </p:nvPicPr>
        <p:blipFill rotWithShape="1">
          <a:blip r:embed="rId4">
            <a:extLst>
              <a:ext uri="{28A0092B-C50C-407E-A947-70E740481C1C}">
                <a14:useLocalDpi xmlns:a14="http://schemas.microsoft.com/office/drawing/2010/main" val="0"/>
              </a:ext>
            </a:extLst>
          </a:blip>
          <a:srcRect l="1" r="29353" b="17982"/>
          <a:stretch/>
        </p:blipFill>
        <p:spPr bwMode="auto">
          <a:xfrm>
            <a:off x="3705234" y="-22636"/>
            <a:ext cx="8486766" cy="627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0D60BEB-18D1-44AF-807C-7E65E025A41E}"/>
              </a:ext>
            </a:extLst>
          </p:cNvPr>
          <p:cNvSpPr txBox="1">
            <a:spLocks noChangeArrowheads="1"/>
          </p:cNvSpPr>
          <p:nvPr/>
        </p:nvSpPr>
        <p:spPr bwMode="auto">
          <a:xfrm>
            <a:off x="3543344" y="165621"/>
            <a:ext cx="15862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36795"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Detroit, MI</a:t>
            </a:r>
            <a:endParaRPr kumimoji="0" lang="en-US" altLang="en-US" sz="1565"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579D9EAF-3DC9-477A-8142-B2A674A82A38}"/>
              </a:ext>
            </a:extLst>
          </p:cNvPr>
          <p:cNvPicPr>
            <a:picLocks noChangeAspect="1"/>
          </p:cNvPicPr>
          <p:nvPr/>
        </p:nvPicPr>
        <p:blipFill rotWithShape="1">
          <a:blip r:embed="rId5">
            <a:extLst>
              <a:ext uri="{28A0092B-C50C-407E-A947-70E740481C1C}">
                <a14:useLocalDpi xmlns:a14="http://schemas.microsoft.com/office/drawing/2010/main" val="0"/>
              </a:ext>
            </a:extLst>
          </a:blip>
          <a:srcRect l="7195" t="-362" r="43731" b="-1"/>
          <a:stretch/>
        </p:blipFill>
        <p:spPr>
          <a:xfrm>
            <a:off x="7815589" y="-22637"/>
            <a:ext cx="4376411" cy="6275519"/>
          </a:xfrm>
          <a:prstGeom prst="rect">
            <a:avLst/>
          </a:prstGeom>
        </p:spPr>
      </p:pic>
      <p:sp>
        <p:nvSpPr>
          <p:cNvPr id="10" name="TextBox 9">
            <a:extLst>
              <a:ext uri="{FF2B5EF4-FFF2-40B4-BE49-F238E27FC236}">
                <a16:creationId xmlns:a16="http://schemas.microsoft.com/office/drawing/2014/main" id="{475F7890-5898-445A-A087-778C88D2EE87}"/>
              </a:ext>
            </a:extLst>
          </p:cNvPr>
          <p:cNvSpPr txBox="1">
            <a:spLocks noChangeArrowheads="1"/>
          </p:cNvSpPr>
          <p:nvPr/>
        </p:nvSpPr>
        <p:spPr bwMode="auto">
          <a:xfrm>
            <a:off x="7897962" y="165621"/>
            <a:ext cx="13832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36795"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a:ln>
                  <a:noFill/>
                </a:ln>
                <a:solidFill>
                  <a:srgbClr val="FFFF00"/>
                </a:solidFill>
                <a:effectLst/>
                <a:uLnTx/>
                <a:uFillTx/>
                <a:latin typeface="Arial" panose="020B0604020202020204" pitchFamily="34" charset="0"/>
                <a:ea typeface="+mn-ea"/>
                <a:cs typeface="+mn-cs"/>
              </a:rPr>
              <a:t>Hartford, CT</a:t>
            </a:r>
            <a:endParaRPr kumimoji="0" lang="en-US" altLang="en-US" sz="1565"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cxnSp>
        <p:nvCxnSpPr>
          <p:cNvPr id="14" name="Straight Connector 13">
            <a:extLst>
              <a:ext uri="{FF2B5EF4-FFF2-40B4-BE49-F238E27FC236}">
                <a16:creationId xmlns:a16="http://schemas.microsoft.com/office/drawing/2014/main" id="{1CFF6A0E-D6D6-4E61-BFF0-0E2D67566F9E}"/>
              </a:ext>
            </a:extLst>
          </p:cNvPr>
          <p:cNvCxnSpPr/>
          <p:nvPr/>
        </p:nvCxnSpPr>
        <p:spPr>
          <a:xfrm>
            <a:off x="3705233" y="0"/>
            <a:ext cx="0" cy="627551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FC7997-E365-46C4-9AFB-4FCAA3F454A6}"/>
              </a:ext>
            </a:extLst>
          </p:cNvPr>
          <p:cNvCxnSpPr/>
          <p:nvPr/>
        </p:nvCxnSpPr>
        <p:spPr>
          <a:xfrm>
            <a:off x="7856776" y="-22638"/>
            <a:ext cx="0" cy="627551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145E1A-26A5-4660-ADE4-648CBD9731BC}"/>
              </a:ext>
            </a:extLst>
          </p:cNvPr>
          <p:cNvCxnSpPr/>
          <p:nvPr/>
        </p:nvCxnSpPr>
        <p:spPr>
          <a:xfrm>
            <a:off x="1930400" y="-22638"/>
            <a:ext cx="159657" cy="627551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2506C5-89D7-40AD-A247-DDE8E233A2C2}"/>
              </a:ext>
            </a:extLst>
          </p:cNvPr>
          <p:cNvCxnSpPr>
            <a:cxnSpLocks/>
          </p:cNvCxnSpPr>
          <p:nvPr/>
        </p:nvCxnSpPr>
        <p:spPr>
          <a:xfrm>
            <a:off x="2780314" y="-45273"/>
            <a:ext cx="579842" cy="6298154"/>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E892C5F-BFCB-4685-A9FF-B0BACEA4D7F6}"/>
              </a:ext>
            </a:extLst>
          </p:cNvPr>
          <p:cNvCxnSpPr/>
          <p:nvPr/>
        </p:nvCxnSpPr>
        <p:spPr>
          <a:xfrm>
            <a:off x="5682170" y="-45273"/>
            <a:ext cx="159657" cy="627551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1BEC51-65AD-4AE4-8CCA-89D7887F2ECF}"/>
              </a:ext>
            </a:extLst>
          </p:cNvPr>
          <p:cNvCxnSpPr>
            <a:cxnSpLocks/>
          </p:cNvCxnSpPr>
          <p:nvPr/>
        </p:nvCxnSpPr>
        <p:spPr>
          <a:xfrm>
            <a:off x="4615461" y="0"/>
            <a:ext cx="3200128" cy="1741714"/>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56DE80-A53E-433C-963B-8F630C640A22}"/>
              </a:ext>
            </a:extLst>
          </p:cNvPr>
          <p:cNvCxnSpPr>
            <a:cxnSpLocks/>
          </p:cNvCxnSpPr>
          <p:nvPr/>
        </p:nvCxnSpPr>
        <p:spPr>
          <a:xfrm flipV="1">
            <a:off x="3705233" y="1233714"/>
            <a:ext cx="4110356" cy="10160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A6A9532-39BE-4ABF-B748-25D55C4DCCF8}"/>
              </a:ext>
            </a:extLst>
          </p:cNvPr>
          <p:cNvCxnSpPr>
            <a:cxnSpLocks/>
          </p:cNvCxnSpPr>
          <p:nvPr/>
        </p:nvCxnSpPr>
        <p:spPr>
          <a:xfrm flipV="1">
            <a:off x="3725827" y="2775138"/>
            <a:ext cx="4110356" cy="10160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6B7F076-D220-4F19-BFB0-95185CF78558}"/>
              </a:ext>
            </a:extLst>
          </p:cNvPr>
          <p:cNvCxnSpPr>
            <a:cxnSpLocks/>
          </p:cNvCxnSpPr>
          <p:nvPr/>
        </p:nvCxnSpPr>
        <p:spPr>
          <a:xfrm flipV="1">
            <a:off x="3679615" y="4265762"/>
            <a:ext cx="4110356" cy="10160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4583AC0-AC83-41BF-9B2C-23BA4E93032B}"/>
              </a:ext>
            </a:extLst>
          </p:cNvPr>
          <p:cNvCxnSpPr>
            <a:cxnSpLocks/>
          </p:cNvCxnSpPr>
          <p:nvPr/>
        </p:nvCxnSpPr>
        <p:spPr>
          <a:xfrm flipV="1">
            <a:off x="3692424" y="5807186"/>
            <a:ext cx="4110356" cy="10160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F324ED-04FE-4D44-95E4-79D452345E4A}"/>
              </a:ext>
            </a:extLst>
          </p:cNvPr>
          <p:cNvCxnSpPr>
            <a:cxnSpLocks/>
            <a:stCxn id="9" idx="2"/>
          </p:cNvCxnSpPr>
          <p:nvPr/>
        </p:nvCxnSpPr>
        <p:spPr>
          <a:xfrm flipV="1">
            <a:off x="10003795" y="186432"/>
            <a:ext cx="2188205" cy="606645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F2E5F49-6BF7-4F95-87EF-C3FA99834C2E}"/>
              </a:ext>
            </a:extLst>
          </p:cNvPr>
          <p:cNvCxnSpPr>
            <a:cxnSpLocks/>
          </p:cNvCxnSpPr>
          <p:nvPr/>
        </p:nvCxnSpPr>
        <p:spPr>
          <a:xfrm flipH="1">
            <a:off x="323777" y="-45273"/>
            <a:ext cx="846872" cy="595405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F9E2A3-AB72-40D6-A35F-B9BF945CCEE1}"/>
              </a:ext>
            </a:extLst>
          </p:cNvPr>
          <p:cNvCxnSpPr>
            <a:cxnSpLocks/>
          </p:cNvCxnSpPr>
          <p:nvPr/>
        </p:nvCxnSpPr>
        <p:spPr>
          <a:xfrm flipH="1">
            <a:off x="-13290" y="-67910"/>
            <a:ext cx="844620" cy="477053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B6C9B9F-575A-480E-A7B3-9222B517774E}"/>
              </a:ext>
            </a:extLst>
          </p:cNvPr>
          <p:cNvCxnSpPr>
            <a:cxnSpLocks/>
          </p:cNvCxnSpPr>
          <p:nvPr/>
        </p:nvCxnSpPr>
        <p:spPr>
          <a:xfrm flipV="1">
            <a:off x="7869586" y="-101469"/>
            <a:ext cx="3150465" cy="4468831"/>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AC0787-E210-4960-BC2A-455B7F63142D}"/>
              </a:ext>
            </a:extLst>
          </p:cNvPr>
          <p:cNvCxnSpPr>
            <a:cxnSpLocks/>
          </p:cNvCxnSpPr>
          <p:nvPr/>
        </p:nvCxnSpPr>
        <p:spPr>
          <a:xfrm flipV="1">
            <a:off x="9554282" y="3686629"/>
            <a:ext cx="1237642" cy="10160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4461AB4-D2EE-4FF9-AEEC-B6AD077892AF}"/>
              </a:ext>
            </a:extLst>
          </p:cNvPr>
          <p:cNvCxnSpPr>
            <a:cxnSpLocks/>
          </p:cNvCxnSpPr>
          <p:nvPr/>
        </p:nvCxnSpPr>
        <p:spPr>
          <a:xfrm>
            <a:off x="8788994" y="3219657"/>
            <a:ext cx="765288" cy="568572"/>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5EFAA2B-40AC-4F3A-A915-61E62E445ADE}"/>
              </a:ext>
            </a:extLst>
          </p:cNvPr>
          <p:cNvCxnSpPr>
            <a:cxnSpLocks/>
          </p:cNvCxnSpPr>
          <p:nvPr/>
        </p:nvCxnSpPr>
        <p:spPr>
          <a:xfrm flipV="1">
            <a:off x="0" y="4167332"/>
            <a:ext cx="3702879" cy="98430"/>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1D9845D-DC75-47EA-9B8D-75F23015C723}"/>
              </a:ext>
            </a:extLst>
          </p:cNvPr>
          <p:cNvCxnSpPr>
            <a:cxnSpLocks/>
          </p:cNvCxnSpPr>
          <p:nvPr/>
        </p:nvCxnSpPr>
        <p:spPr>
          <a:xfrm flipH="1">
            <a:off x="8267700" y="3233423"/>
            <a:ext cx="443380" cy="2996823"/>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827A0A86-6C03-452E-86D3-486C5FBB592C}"/>
              </a:ext>
            </a:extLst>
          </p:cNvPr>
          <p:cNvCxnSpPr>
            <a:cxnSpLocks/>
          </p:cNvCxnSpPr>
          <p:nvPr/>
        </p:nvCxnSpPr>
        <p:spPr>
          <a:xfrm flipH="1">
            <a:off x="8030866" y="2726201"/>
            <a:ext cx="122533" cy="217452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403B105-53D7-4E60-A9EA-B3F8A5E1AB3F}"/>
              </a:ext>
            </a:extLst>
          </p:cNvPr>
          <p:cNvCxnSpPr>
            <a:cxnSpLocks/>
          </p:cNvCxnSpPr>
          <p:nvPr/>
        </p:nvCxnSpPr>
        <p:spPr>
          <a:xfrm flipH="1">
            <a:off x="7892588" y="1335314"/>
            <a:ext cx="686819" cy="1390887"/>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5301A75-3BD8-4640-9A05-21089322AF69}"/>
              </a:ext>
            </a:extLst>
          </p:cNvPr>
          <p:cNvCxnSpPr>
            <a:cxnSpLocks/>
          </p:cNvCxnSpPr>
          <p:nvPr/>
        </p:nvCxnSpPr>
        <p:spPr>
          <a:xfrm flipH="1">
            <a:off x="8579407" y="419959"/>
            <a:ext cx="974876" cy="1009919"/>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22FA383-A536-460A-AEC4-69632B2EFB37}"/>
              </a:ext>
            </a:extLst>
          </p:cNvPr>
          <p:cNvCxnSpPr>
            <a:cxnSpLocks/>
          </p:cNvCxnSpPr>
          <p:nvPr/>
        </p:nvCxnSpPr>
        <p:spPr>
          <a:xfrm flipH="1">
            <a:off x="9484376" y="351071"/>
            <a:ext cx="1573097" cy="46251"/>
          </a:xfrm>
          <a:prstGeom prst="line">
            <a:avLst/>
          </a:prstGeom>
          <a:ln w="279400">
            <a:solidFill>
              <a:srgbClr val="FF000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59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44F6BA-6AE2-43C1-94A9-BEC66D9331CF}"/>
              </a:ext>
            </a:extLst>
          </p:cNvPr>
          <p:cNvSpPr>
            <a:spLocks noGrp="1"/>
          </p:cNvSpPr>
          <p:nvPr>
            <p:ph type="dt" sz="half" idx="10"/>
          </p:nvPr>
        </p:nvSpPr>
        <p:spPr>
          <a:xfrm>
            <a:off x="775447" y="6356352"/>
            <a:ext cx="1470212"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661BDEE5-9293-40F8-8A04-6B72A584B49D}"/>
              </a:ext>
            </a:extLst>
          </p:cNvPr>
          <p:cNvSpPr>
            <a:spLocks noGrp="1"/>
          </p:cNvSpPr>
          <p:nvPr>
            <p:ph type="sldNum" sz="quarter" idx="12"/>
          </p:nvPr>
        </p:nvSpPr>
        <p:spPr/>
        <p:txBody>
          <a:bodyPr/>
          <a:lstStyle/>
          <a:p>
            <a:pPr>
              <a:defRPr/>
            </a:pPr>
            <a:fld id="{10B2EA68-1E4C-AB47-B8C0-46450E6322A4}" type="slidenum">
              <a:rPr lang="en-US" smtClean="0"/>
              <a:pPr>
                <a:defRPr/>
              </a:pPr>
              <a:t>14</a:t>
            </a:fld>
            <a:endParaRPr lang="en-US"/>
          </a:p>
        </p:txBody>
      </p:sp>
      <p:sp>
        <p:nvSpPr>
          <p:cNvPr id="4" name="Title 3">
            <a:extLst>
              <a:ext uri="{FF2B5EF4-FFF2-40B4-BE49-F238E27FC236}">
                <a16:creationId xmlns:a16="http://schemas.microsoft.com/office/drawing/2014/main" id="{7DBD5D90-28DD-4938-B7C3-52415D48565E}"/>
              </a:ext>
            </a:extLst>
          </p:cNvPr>
          <p:cNvSpPr>
            <a:spLocks noGrp="1"/>
          </p:cNvSpPr>
          <p:nvPr>
            <p:ph type="title"/>
          </p:nvPr>
        </p:nvSpPr>
        <p:spPr/>
        <p:txBody>
          <a:bodyPr/>
          <a:lstStyle/>
          <a:p>
            <a:r>
              <a:rPr lang="en-US"/>
              <a:t>Land Use and Pedestrian Safety</a:t>
            </a:r>
          </a:p>
        </p:txBody>
      </p:sp>
      <p:sp>
        <p:nvSpPr>
          <p:cNvPr id="5" name="Content Placeholder 4">
            <a:extLst>
              <a:ext uri="{FF2B5EF4-FFF2-40B4-BE49-F238E27FC236}">
                <a16:creationId xmlns:a16="http://schemas.microsoft.com/office/drawing/2014/main" id="{EFE35473-F9CC-499C-AEEC-09E098105B51}"/>
              </a:ext>
            </a:extLst>
          </p:cNvPr>
          <p:cNvSpPr>
            <a:spLocks noGrp="1"/>
          </p:cNvSpPr>
          <p:nvPr>
            <p:ph idx="1"/>
          </p:nvPr>
        </p:nvSpPr>
        <p:spPr>
          <a:xfrm>
            <a:off x="609600" y="1102659"/>
            <a:ext cx="9702800" cy="4894220"/>
          </a:xfrm>
        </p:spPr>
        <p:txBody>
          <a:bodyPr>
            <a:normAutofit/>
          </a:bodyPr>
          <a:lstStyle/>
          <a:p>
            <a:pPr>
              <a:lnSpc>
                <a:spcPct val="100000"/>
              </a:lnSpc>
              <a:spcBef>
                <a:spcPts val="0"/>
              </a:spcBef>
              <a:spcAft>
                <a:spcPts val="1200"/>
              </a:spcAft>
            </a:pPr>
            <a:r>
              <a:rPr lang="en-US"/>
              <a:t>Land use planning and roadway design are often siloed from each other</a:t>
            </a:r>
          </a:p>
          <a:p>
            <a:pPr>
              <a:lnSpc>
                <a:spcPct val="100000"/>
              </a:lnSpc>
              <a:spcBef>
                <a:spcPts val="0"/>
              </a:spcBef>
              <a:spcAft>
                <a:spcPts val="1200"/>
              </a:spcAft>
            </a:pPr>
            <a:r>
              <a:rPr lang="en-US"/>
              <a:t>Land use can complicate arterial safety</a:t>
            </a:r>
          </a:p>
          <a:p>
            <a:pPr>
              <a:lnSpc>
                <a:spcPct val="100000"/>
              </a:lnSpc>
              <a:spcBef>
                <a:spcPts val="0"/>
              </a:spcBef>
              <a:spcAft>
                <a:spcPts val="1200"/>
              </a:spcAft>
            </a:pPr>
            <a:r>
              <a:rPr lang="en-US"/>
              <a:t>Enhanced coordination between transportation and land use decision-making can improve outcomes</a:t>
            </a:r>
          </a:p>
          <a:p>
            <a:pPr>
              <a:lnSpc>
                <a:spcPct val="100000"/>
              </a:lnSpc>
              <a:spcBef>
                <a:spcPts val="0"/>
              </a:spcBef>
              <a:spcAft>
                <a:spcPts val="1200"/>
              </a:spcAft>
            </a:pPr>
            <a:r>
              <a:rPr lang="en-US"/>
              <a:t>Safer road systems for pedestrians include safe designs in all land use contexts</a:t>
            </a:r>
          </a:p>
        </p:txBody>
      </p:sp>
    </p:spTree>
    <p:extLst>
      <p:ext uri="{BB962C8B-B14F-4D97-AF65-F5344CB8AC3E}">
        <p14:creationId xmlns:p14="http://schemas.microsoft.com/office/powerpoint/2010/main" val="116503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31EE61-82FC-4D93-8AAE-6A120BE4DAB5}"/>
              </a:ext>
            </a:extLst>
          </p:cNvPr>
          <p:cNvPicPr>
            <a:picLocks noChangeAspect="1"/>
          </p:cNvPicPr>
          <p:nvPr/>
        </p:nvPicPr>
        <p:blipFill>
          <a:blip r:embed="rId3"/>
          <a:stretch>
            <a:fillRect/>
          </a:stretch>
        </p:blipFill>
        <p:spPr>
          <a:xfrm>
            <a:off x="0" y="1331094"/>
            <a:ext cx="12192000" cy="3082699"/>
          </a:xfrm>
          <a:prstGeom prst="rect">
            <a:avLst/>
          </a:prstGeom>
        </p:spPr>
      </p:pic>
      <p:sp>
        <p:nvSpPr>
          <p:cNvPr id="2" name="Date Placeholder 1">
            <a:extLst>
              <a:ext uri="{FF2B5EF4-FFF2-40B4-BE49-F238E27FC236}">
                <a16:creationId xmlns:a16="http://schemas.microsoft.com/office/drawing/2014/main" id="{8297F4BE-C4CA-4EE8-8F62-B024C0B05D6D}"/>
              </a:ext>
            </a:extLst>
          </p:cNvPr>
          <p:cNvSpPr>
            <a:spLocks noGrp="1"/>
          </p:cNvSpPr>
          <p:nvPr>
            <p:ph type="dt" sz="half" idx="10"/>
          </p:nvPr>
        </p:nvSpPr>
        <p:spPr>
          <a:xfrm>
            <a:off x="775447" y="6356352"/>
            <a:ext cx="1470212"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03EFDD94-812C-4969-A668-217C46F7FFDF}"/>
              </a:ext>
            </a:extLst>
          </p:cNvPr>
          <p:cNvSpPr>
            <a:spLocks noGrp="1"/>
          </p:cNvSpPr>
          <p:nvPr>
            <p:ph type="sldNum" sz="quarter" idx="12"/>
          </p:nvPr>
        </p:nvSpPr>
        <p:spPr/>
        <p:txBody>
          <a:bodyPr/>
          <a:lstStyle/>
          <a:p>
            <a:pPr>
              <a:defRPr/>
            </a:pPr>
            <a:fld id="{10B2EA68-1E4C-AB47-B8C0-46450E6322A4}" type="slidenum">
              <a:rPr lang="en-US" smtClean="0"/>
              <a:pPr>
                <a:defRPr/>
              </a:pPr>
              <a:t>15</a:t>
            </a:fld>
            <a:endParaRPr lang="en-US"/>
          </a:p>
        </p:txBody>
      </p:sp>
      <p:sp>
        <p:nvSpPr>
          <p:cNvPr id="4" name="Title 3">
            <a:extLst>
              <a:ext uri="{FF2B5EF4-FFF2-40B4-BE49-F238E27FC236}">
                <a16:creationId xmlns:a16="http://schemas.microsoft.com/office/drawing/2014/main" id="{54BFFA5F-FB86-47DC-B155-CD8EBF1918CC}"/>
              </a:ext>
            </a:extLst>
          </p:cNvPr>
          <p:cNvSpPr>
            <a:spLocks noGrp="1"/>
          </p:cNvSpPr>
          <p:nvPr>
            <p:ph type="title"/>
          </p:nvPr>
        </p:nvSpPr>
        <p:spPr/>
        <p:txBody>
          <a:bodyPr/>
          <a:lstStyle/>
          <a:p>
            <a:r>
              <a:rPr lang="en-US"/>
              <a:t>Context Sensitive Solutions</a:t>
            </a:r>
          </a:p>
        </p:txBody>
      </p:sp>
      <p:sp>
        <p:nvSpPr>
          <p:cNvPr id="24" name="TextBox 23">
            <a:extLst>
              <a:ext uri="{FF2B5EF4-FFF2-40B4-BE49-F238E27FC236}">
                <a16:creationId xmlns:a16="http://schemas.microsoft.com/office/drawing/2014/main" id="{EF0D8196-5E97-48B7-8609-29088F5754EF}"/>
              </a:ext>
            </a:extLst>
          </p:cNvPr>
          <p:cNvSpPr txBox="1"/>
          <p:nvPr/>
        </p:nvSpPr>
        <p:spPr>
          <a:xfrm>
            <a:off x="1003103" y="4261585"/>
            <a:ext cx="9984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Rural</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E3316B6-46D8-422D-8A9C-2B5392E78163}"/>
              </a:ext>
            </a:extLst>
          </p:cNvPr>
          <p:cNvSpPr txBox="1"/>
          <p:nvPr/>
        </p:nvSpPr>
        <p:spPr>
          <a:xfrm>
            <a:off x="3058947" y="4281173"/>
            <a:ext cx="9984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Rural Town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2CE6945-4663-454F-861D-B06B033D01EE}"/>
              </a:ext>
            </a:extLst>
          </p:cNvPr>
          <p:cNvSpPr txBox="1"/>
          <p:nvPr/>
        </p:nvSpPr>
        <p:spPr>
          <a:xfrm>
            <a:off x="6385102" y="5203741"/>
            <a:ext cx="5602764"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Graphic adapted from FDOT Context Classification Guide</a:t>
            </a:r>
          </a:p>
        </p:txBody>
      </p:sp>
      <p:sp>
        <p:nvSpPr>
          <p:cNvPr id="18" name="TextBox 17">
            <a:extLst>
              <a:ext uri="{FF2B5EF4-FFF2-40B4-BE49-F238E27FC236}">
                <a16:creationId xmlns:a16="http://schemas.microsoft.com/office/drawing/2014/main" id="{9B4E10AC-E9DF-49CD-B481-664573F26974}"/>
              </a:ext>
            </a:extLst>
          </p:cNvPr>
          <p:cNvSpPr txBox="1"/>
          <p:nvPr/>
        </p:nvSpPr>
        <p:spPr>
          <a:xfrm>
            <a:off x="5107114" y="4281173"/>
            <a:ext cx="13481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Suburban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27EBCE5-6E8C-439B-B3C3-71083A444691}"/>
              </a:ext>
            </a:extLst>
          </p:cNvPr>
          <p:cNvSpPr txBox="1"/>
          <p:nvPr/>
        </p:nvSpPr>
        <p:spPr>
          <a:xfrm>
            <a:off x="7975480" y="4281173"/>
            <a:ext cx="13481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Urban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3B21829-016B-44FD-A614-CDC2722CDA41}"/>
              </a:ext>
            </a:extLst>
          </p:cNvPr>
          <p:cNvSpPr txBox="1"/>
          <p:nvPr/>
        </p:nvSpPr>
        <p:spPr>
          <a:xfrm>
            <a:off x="10092618" y="4281173"/>
            <a:ext cx="13481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Urban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Calibri" panose="020F0502020204030204"/>
              </a:rPr>
              <a:t>Core</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13880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4A74FDEB-0536-4BA4-A952-44CA325A8E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092" b="15235"/>
          <a:stretch/>
        </p:blipFill>
        <p:spPr bwMode="auto">
          <a:xfrm>
            <a:off x="0" y="860080"/>
            <a:ext cx="12192000" cy="5012761"/>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a:xfrm>
            <a:off x="775447" y="6356352"/>
            <a:ext cx="1483659"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16</a:t>
            </a:fld>
            <a:endParaRPr lang="en-US"/>
          </a:p>
        </p:txBody>
      </p:sp>
      <p:sp>
        <p:nvSpPr>
          <p:cNvPr id="8" name="TextBox 7">
            <a:extLst>
              <a:ext uri="{FF2B5EF4-FFF2-40B4-BE49-F238E27FC236}">
                <a16:creationId xmlns:a16="http://schemas.microsoft.com/office/drawing/2014/main" id="{1989F4F3-C311-4ED6-B1AE-5676723AE651}"/>
              </a:ext>
            </a:extLst>
          </p:cNvPr>
          <p:cNvSpPr txBox="1"/>
          <p:nvPr/>
        </p:nvSpPr>
        <p:spPr>
          <a:xfrm>
            <a:off x="9436100" y="5883618"/>
            <a:ext cx="3250971" cy="323165"/>
          </a:xfrm>
          <a:prstGeom prst="rect">
            <a:avLst/>
          </a:prstGeom>
          <a:noFill/>
        </p:spPr>
        <p:txBody>
          <a:bodyPr wrap="square" rtlCol="0">
            <a:spAutoFit/>
          </a:bodyPr>
          <a:lstStyle/>
          <a:p>
            <a:r>
              <a:rPr lang="en-US" sz="1500"/>
              <a:t>Photo source: Toole Design Group</a:t>
            </a:r>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3. Pedestrian Safety and Arterial Roadways</a:t>
            </a:r>
          </a:p>
        </p:txBody>
      </p:sp>
    </p:spTree>
    <p:extLst>
      <p:ext uri="{BB962C8B-B14F-4D97-AF65-F5344CB8AC3E}">
        <p14:creationId xmlns:p14="http://schemas.microsoft.com/office/powerpoint/2010/main" val="1867164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DA117-FD3E-41B6-BC3D-0AE4CF2026E9}"/>
              </a:ext>
            </a:extLst>
          </p:cNvPr>
          <p:cNvSpPr>
            <a:spLocks noGrp="1"/>
          </p:cNvSpPr>
          <p:nvPr>
            <p:ph type="dt" sz="half" idx="10"/>
          </p:nvPr>
        </p:nvSpPr>
        <p:spPr>
          <a:xfrm>
            <a:off x="775447" y="6356352"/>
            <a:ext cx="1429871"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A0C5D884-8E35-4DB7-B304-81A1736F97BA}"/>
              </a:ext>
            </a:extLst>
          </p:cNvPr>
          <p:cNvSpPr>
            <a:spLocks noGrp="1"/>
          </p:cNvSpPr>
          <p:nvPr>
            <p:ph type="sldNum" sz="quarter" idx="12"/>
          </p:nvPr>
        </p:nvSpPr>
        <p:spPr/>
        <p:txBody>
          <a:bodyPr/>
          <a:lstStyle/>
          <a:p>
            <a:pPr>
              <a:defRPr/>
            </a:pPr>
            <a:fld id="{10B2EA68-1E4C-AB47-B8C0-46450E6322A4}" type="slidenum">
              <a:rPr lang="en-US" smtClean="0"/>
              <a:pPr>
                <a:defRPr/>
              </a:pPr>
              <a:t>17</a:t>
            </a:fld>
            <a:endParaRPr lang="en-US"/>
          </a:p>
        </p:txBody>
      </p:sp>
      <p:sp>
        <p:nvSpPr>
          <p:cNvPr id="4" name="Title 3">
            <a:extLst>
              <a:ext uri="{FF2B5EF4-FFF2-40B4-BE49-F238E27FC236}">
                <a16:creationId xmlns:a16="http://schemas.microsoft.com/office/drawing/2014/main" id="{83313FA7-4138-49C6-B524-EDEAD7C877A8}"/>
              </a:ext>
            </a:extLst>
          </p:cNvPr>
          <p:cNvSpPr>
            <a:spLocks noGrp="1"/>
          </p:cNvSpPr>
          <p:nvPr>
            <p:ph type="title"/>
          </p:nvPr>
        </p:nvSpPr>
        <p:spPr/>
        <p:txBody>
          <a:bodyPr/>
          <a:lstStyle/>
          <a:p>
            <a:r>
              <a:rPr lang="en-US"/>
              <a:t>Pedestrian Safety is an Urgent Problem in the US</a:t>
            </a:r>
          </a:p>
        </p:txBody>
      </p:sp>
      <p:sp>
        <p:nvSpPr>
          <p:cNvPr id="10" name="TextBox 9">
            <a:extLst>
              <a:ext uri="{FF2B5EF4-FFF2-40B4-BE49-F238E27FC236}">
                <a16:creationId xmlns:a16="http://schemas.microsoft.com/office/drawing/2014/main" id="{040920F8-8BFD-496A-8C34-2CCAE3E4D3A7}"/>
              </a:ext>
            </a:extLst>
          </p:cNvPr>
          <p:cNvSpPr txBox="1"/>
          <p:nvPr/>
        </p:nvSpPr>
        <p:spPr>
          <a:xfrm>
            <a:off x="959957" y="5964123"/>
            <a:ext cx="4940300" cy="323165"/>
          </a:xfrm>
          <a:prstGeom prst="rect">
            <a:avLst/>
          </a:prstGeom>
          <a:noFill/>
        </p:spPr>
        <p:txBody>
          <a:bodyPr wrap="square" rtlCol="0">
            <a:spAutoFit/>
          </a:bodyPr>
          <a:lstStyle/>
          <a:p>
            <a:r>
              <a:rPr lang="en-US" sz="1500"/>
              <a:t>Source: National Highway Traffic Safety Administration, 2019</a:t>
            </a:r>
          </a:p>
        </p:txBody>
      </p:sp>
      <p:sp>
        <p:nvSpPr>
          <p:cNvPr id="5" name="TextBox 4">
            <a:extLst>
              <a:ext uri="{FF2B5EF4-FFF2-40B4-BE49-F238E27FC236}">
                <a16:creationId xmlns:a16="http://schemas.microsoft.com/office/drawing/2014/main" id="{4E0D5198-4712-48FE-BC27-9E35F1241F5E}"/>
              </a:ext>
            </a:extLst>
          </p:cNvPr>
          <p:cNvSpPr txBox="1"/>
          <p:nvPr/>
        </p:nvSpPr>
        <p:spPr>
          <a:xfrm>
            <a:off x="5581102" y="1350197"/>
            <a:ext cx="6148054" cy="1938992"/>
          </a:xfrm>
          <a:prstGeom prst="rect">
            <a:avLst/>
          </a:prstGeom>
          <a:noFill/>
        </p:spPr>
        <p:txBody>
          <a:bodyPr wrap="square" rtlCol="0">
            <a:spAutoFit/>
          </a:bodyPr>
          <a:lstStyle/>
          <a:p>
            <a:r>
              <a:rPr lang="en-US" sz="4000"/>
              <a:t>US pedestrian deaths have </a:t>
            </a:r>
          </a:p>
          <a:p>
            <a:r>
              <a:rPr lang="en-US" sz="4000" b="1">
                <a:solidFill>
                  <a:srgbClr val="C00000"/>
                </a:solidFill>
              </a:rPr>
              <a:t>increased by 53%</a:t>
            </a:r>
            <a:r>
              <a:rPr lang="en-US" sz="4000">
                <a:solidFill>
                  <a:srgbClr val="C00000"/>
                </a:solidFill>
              </a:rPr>
              <a:t> </a:t>
            </a:r>
          </a:p>
          <a:p>
            <a:r>
              <a:rPr lang="en-US" sz="4000"/>
              <a:t>in the past decade</a:t>
            </a:r>
          </a:p>
        </p:txBody>
      </p:sp>
      <p:graphicFrame>
        <p:nvGraphicFramePr>
          <p:cNvPr id="8" name="Chart 7">
            <a:extLst>
              <a:ext uri="{FF2B5EF4-FFF2-40B4-BE49-F238E27FC236}">
                <a16:creationId xmlns:a16="http://schemas.microsoft.com/office/drawing/2014/main" id="{31816EFF-A601-4781-B0E2-449683600CFF}"/>
              </a:ext>
            </a:extLst>
          </p:cNvPr>
          <p:cNvGraphicFramePr/>
          <p:nvPr>
            <p:extLst>
              <p:ext uri="{D42A27DB-BD31-4B8C-83A1-F6EECF244321}">
                <p14:modId xmlns:p14="http://schemas.microsoft.com/office/powerpoint/2010/main" val="391546330"/>
              </p:ext>
            </p:extLst>
          </p:nvPr>
        </p:nvGraphicFramePr>
        <p:xfrm>
          <a:off x="1054100" y="963114"/>
          <a:ext cx="3784600" cy="493194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F520F56-5A39-4435-A993-8174FF111D4B}"/>
              </a:ext>
            </a:extLst>
          </p:cNvPr>
          <p:cNvSpPr/>
          <p:nvPr/>
        </p:nvSpPr>
        <p:spPr>
          <a:xfrm>
            <a:off x="5581102" y="3691921"/>
            <a:ext cx="6096000" cy="1815882"/>
          </a:xfrm>
          <a:prstGeom prst="rect">
            <a:avLst/>
          </a:prstGeom>
        </p:spPr>
        <p:txBody>
          <a:bodyPr>
            <a:spAutoFit/>
          </a:bodyPr>
          <a:lstStyle/>
          <a:p>
            <a:r>
              <a:rPr lang="en-US" sz="2800"/>
              <a:t>From 2009 to 2018, pedestrian fatalities </a:t>
            </a:r>
            <a:r>
              <a:rPr lang="en-US" sz="2800">
                <a:solidFill>
                  <a:srgbClr val="C00000"/>
                </a:solidFill>
              </a:rPr>
              <a:t>increased</a:t>
            </a:r>
          </a:p>
          <a:p>
            <a:pPr marL="914400" lvl="1" indent="-457200">
              <a:buFont typeface="Arial" panose="020B0604020202020204" pitchFamily="34" charset="0"/>
              <a:buChar char="•"/>
            </a:pPr>
            <a:r>
              <a:rPr lang="en-US" sz="2800">
                <a:solidFill>
                  <a:srgbClr val="C00000"/>
                </a:solidFill>
              </a:rPr>
              <a:t>70 percent </a:t>
            </a:r>
            <a:r>
              <a:rPr lang="en-US" sz="2800"/>
              <a:t>on principal arterials</a:t>
            </a:r>
          </a:p>
          <a:p>
            <a:pPr marL="914400" lvl="1" indent="-457200">
              <a:buFont typeface="Arial" panose="020B0604020202020204" pitchFamily="34" charset="0"/>
              <a:buChar char="•"/>
            </a:pPr>
            <a:r>
              <a:rPr lang="en-US" sz="2800">
                <a:solidFill>
                  <a:srgbClr val="C00000"/>
                </a:solidFill>
              </a:rPr>
              <a:t>76 percent </a:t>
            </a:r>
            <a:r>
              <a:rPr lang="en-US" sz="2800"/>
              <a:t>on minor arterials</a:t>
            </a:r>
          </a:p>
        </p:txBody>
      </p:sp>
    </p:spTree>
    <p:extLst>
      <p:ext uri="{BB962C8B-B14F-4D97-AF65-F5344CB8AC3E}">
        <p14:creationId xmlns:p14="http://schemas.microsoft.com/office/powerpoint/2010/main" val="304499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BD7D3-0E37-4165-B862-2D8E14E4897B}"/>
              </a:ext>
            </a:extLst>
          </p:cNvPr>
          <p:cNvSpPr>
            <a:spLocks noGrp="1"/>
          </p:cNvSpPr>
          <p:nvPr>
            <p:ph type="dt" sz="half" idx="10"/>
          </p:nvPr>
        </p:nvSpPr>
        <p:spPr>
          <a:xfrm>
            <a:off x="775447" y="6356352"/>
            <a:ext cx="1470212"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3864FF2B-51E7-487B-9B81-E8B4BA00B40B}"/>
              </a:ext>
            </a:extLst>
          </p:cNvPr>
          <p:cNvSpPr>
            <a:spLocks noGrp="1"/>
          </p:cNvSpPr>
          <p:nvPr>
            <p:ph type="sldNum" sz="quarter" idx="12"/>
          </p:nvPr>
        </p:nvSpPr>
        <p:spPr/>
        <p:txBody>
          <a:bodyPr/>
          <a:lstStyle/>
          <a:p>
            <a:pPr>
              <a:defRPr/>
            </a:pPr>
            <a:fld id="{10B2EA68-1E4C-AB47-B8C0-46450E6322A4}" type="slidenum">
              <a:rPr lang="en-US" smtClean="0"/>
              <a:pPr>
                <a:defRPr/>
              </a:pPr>
              <a:t>18</a:t>
            </a:fld>
            <a:endParaRPr lang="en-US"/>
          </a:p>
        </p:txBody>
      </p:sp>
      <p:sp>
        <p:nvSpPr>
          <p:cNvPr id="4" name="Title 3">
            <a:extLst>
              <a:ext uri="{FF2B5EF4-FFF2-40B4-BE49-F238E27FC236}">
                <a16:creationId xmlns:a16="http://schemas.microsoft.com/office/drawing/2014/main" id="{39917634-F23A-4395-AF30-830BC366A46C}"/>
              </a:ext>
            </a:extLst>
          </p:cNvPr>
          <p:cNvSpPr>
            <a:spLocks noGrp="1"/>
          </p:cNvSpPr>
          <p:nvPr>
            <p:ph type="title"/>
          </p:nvPr>
        </p:nvSpPr>
        <p:spPr>
          <a:xfrm>
            <a:off x="609600" y="274640"/>
            <a:ext cx="11315700" cy="457827"/>
          </a:xfrm>
        </p:spPr>
        <p:txBody>
          <a:bodyPr/>
          <a:lstStyle/>
          <a:p>
            <a:r>
              <a:rPr lang="en-US"/>
              <a:t>Arterials are Disproportionately Dangerous for Pedestrians</a:t>
            </a:r>
          </a:p>
        </p:txBody>
      </p:sp>
      <p:sp>
        <p:nvSpPr>
          <p:cNvPr id="8" name="Rectangle 7">
            <a:extLst>
              <a:ext uri="{FF2B5EF4-FFF2-40B4-BE49-F238E27FC236}">
                <a16:creationId xmlns:a16="http://schemas.microsoft.com/office/drawing/2014/main" id="{7CCF110C-0084-4024-868F-C2AB899599F9}"/>
              </a:ext>
            </a:extLst>
          </p:cNvPr>
          <p:cNvSpPr/>
          <p:nvPr/>
        </p:nvSpPr>
        <p:spPr>
          <a:xfrm>
            <a:off x="3048000" y="1720840"/>
            <a:ext cx="6096000" cy="369332"/>
          </a:xfrm>
          <a:prstGeom prst="rect">
            <a:avLst/>
          </a:prstGeom>
        </p:spPr>
        <p:txBody>
          <a:bodyPr>
            <a:spAutoFit/>
          </a:bodyPr>
          <a:lstStyle/>
          <a:p>
            <a:endParaRPr lang="en-US"/>
          </a:p>
        </p:txBody>
      </p:sp>
      <p:graphicFrame>
        <p:nvGraphicFramePr>
          <p:cNvPr id="11" name="Chart 10">
            <a:extLst>
              <a:ext uri="{FF2B5EF4-FFF2-40B4-BE49-F238E27FC236}">
                <a16:creationId xmlns:a16="http://schemas.microsoft.com/office/drawing/2014/main" id="{B304E071-FE2A-4CDA-9939-E2879B8FC48B}"/>
              </a:ext>
            </a:extLst>
          </p:cNvPr>
          <p:cNvGraphicFramePr/>
          <p:nvPr>
            <p:extLst>
              <p:ext uri="{D42A27DB-BD31-4B8C-83A1-F6EECF244321}">
                <p14:modId xmlns:p14="http://schemas.microsoft.com/office/powerpoint/2010/main" val="37202905"/>
              </p:ext>
            </p:extLst>
          </p:nvPr>
        </p:nvGraphicFramePr>
        <p:xfrm>
          <a:off x="520513" y="975659"/>
          <a:ext cx="5695950" cy="48942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EC4A3C94-F03B-4538-826F-293E522584CB}"/>
              </a:ext>
            </a:extLst>
          </p:cNvPr>
          <p:cNvGraphicFramePr/>
          <p:nvPr>
            <p:extLst>
              <p:ext uri="{D42A27DB-BD31-4B8C-83A1-F6EECF244321}">
                <p14:modId xmlns:p14="http://schemas.microsoft.com/office/powerpoint/2010/main" val="1627895452"/>
              </p:ext>
            </p:extLst>
          </p:nvPr>
        </p:nvGraphicFramePr>
        <p:xfrm>
          <a:off x="5722844" y="988460"/>
          <a:ext cx="5695950" cy="4894221"/>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95F9C581-A3AA-4433-8CD8-B1C815500F27}"/>
              </a:ext>
            </a:extLst>
          </p:cNvPr>
          <p:cNvSpPr/>
          <p:nvPr/>
        </p:nvSpPr>
        <p:spPr>
          <a:xfrm>
            <a:off x="1976344" y="5971984"/>
            <a:ext cx="7493000" cy="323165"/>
          </a:xfrm>
          <a:prstGeom prst="rect">
            <a:avLst/>
          </a:prstGeom>
        </p:spPr>
        <p:txBody>
          <a:bodyPr wrap="square">
            <a:spAutoFit/>
          </a:bodyPr>
          <a:lstStyle/>
          <a:p>
            <a:r>
              <a:rPr lang="en-US" sz="1500"/>
              <a:t>Source: Bureau of Transportation Statistics, 2019 </a:t>
            </a:r>
          </a:p>
        </p:txBody>
      </p:sp>
      <p:sp>
        <p:nvSpPr>
          <p:cNvPr id="15" name="Rectangle 14">
            <a:extLst>
              <a:ext uri="{FF2B5EF4-FFF2-40B4-BE49-F238E27FC236}">
                <a16:creationId xmlns:a16="http://schemas.microsoft.com/office/drawing/2014/main" id="{FB685B55-D6F4-46C0-B456-BC28D6E545F8}"/>
              </a:ext>
            </a:extLst>
          </p:cNvPr>
          <p:cNvSpPr/>
          <p:nvPr/>
        </p:nvSpPr>
        <p:spPr>
          <a:xfrm>
            <a:off x="7518400" y="5971984"/>
            <a:ext cx="4673600" cy="323165"/>
          </a:xfrm>
          <a:prstGeom prst="rect">
            <a:avLst/>
          </a:prstGeom>
        </p:spPr>
        <p:txBody>
          <a:bodyPr wrap="square">
            <a:spAutoFit/>
          </a:bodyPr>
          <a:lstStyle/>
          <a:p>
            <a:r>
              <a:rPr lang="en-US" sz="1500"/>
              <a:t>Source: Governor’s Highway Safety Administration, 2019</a:t>
            </a:r>
          </a:p>
        </p:txBody>
      </p:sp>
    </p:spTree>
    <p:extLst>
      <p:ext uri="{BB962C8B-B14F-4D97-AF65-F5344CB8AC3E}">
        <p14:creationId xmlns:p14="http://schemas.microsoft.com/office/powerpoint/2010/main" val="99865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4BBE36-3E09-4941-8CB7-D343DAD87A4E}"/>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8D169C1-8169-4935-9AB0-D37AD88D36F6}"/>
              </a:ext>
            </a:extLst>
          </p:cNvPr>
          <p:cNvSpPr>
            <a:spLocks noGrp="1"/>
          </p:cNvSpPr>
          <p:nvPr>
            <p:ph type="sldNum" sz="quarter" idx="12"/>
          </p:nvPr>
        </p:nvSpPr>
        <p:spPr/>
        <p:txBody>
          <a:bodyPr/>
          <a:lstStyle/>
          <a:p>
            <a:pPr>
              <a:defRPr/>
            </a:pPr>
            <a:fld id="{10B2EA68-1E4C-AB47-B8C0-46450E6322A4}" type="slidenum">
              <a:rPr lang="en-US" smtClean="0"/>
              <a:pPr>
                <a:defRPr/>
              </a:pPr>
              <a:t>19</a:t>
            </a:fld>
            <a:endParaRPr lang="en-US"/>
          </a:p>
        </p:txBody>
      </p:sp>
      <p:graphicFrame>
        <p:nvGraphicFramePr>
          <p:cNvPr id="11" name="Table 10">
            <a:extLst>
              <a:ext uri="{FF2B5EF4-FFF2-40B4-BE49-F238E27FC236}">
                <a16:creationId xmlns:a16="http://schemas.microsoft.com/office/drawing/2014/main" id="{F71C12D9-A230-4DFD-83DD-152B2C3EDAEC}"/>
              </a:ext>
            </a:extLst>
          </p:cNvPr>
          <p:cNvGraphicFramePr>
            <a:graphicFrameLocks noGrp="1"/>
          </p:cNvGraphicFramePr>
          <p:nvPr>
            <p:extLst>
              <p:ext uri="{D42A27DB-BD31-4B8C-83A1-F6EECF244321}">
                <p14:modId xmlns:p14="http://schemas.microsoft.com/office/powerpoint/2010/main" val="3510159016"/>
              </p:ext>
            </p:extLst>
          </p:nvPr>
        </p:nvGraphicFramePr>
        <p:xfrm>
          <a:off x="500937" y="1147241"/>
          <a:ext cx="11190126" cy="2819400"/>
        </p:xfrm>
        <a:graphic>
          <a:graphicData uri="http://schemas.openxmlformats.org/drawingml/2006/table">
            <a:tbl>
              <a:tblPr/>
              <a:tblGrid>
                <a:gridCol w="1645363">
                  <a:extLst>
                    <a:ext uri="{9D8B030D-6E8A-4147-A177-3AD203B41FA5}">
                      <a16:colId xmlns:a16="http://schemas.microsoft.com/office/drawing/2014/main" val="1169806145"/>
                    </a:ext>
                  </a:extLst>
                </a:gridCol>
                <a:gridCol w="1282700">
                  <a:extLst>
                    <a:ext uri="{9D8B030D-6E8A-4147-A177-3AD203B41FA5}">
                      <a16:colId xmlns:a16="http://schemas.microsoft.com/office/drawing/2014/main" val="2489255489"/>
                    </a:ext>
                  </a:extLst>
                </a:gridCol>
                <a:gridCol w="1138158">
                  <a:extLst>
                    <a:ext uri="{9D8B030D-6E8A-4147-A177-3AD203B41FA5}">
                      <a16:colId xmlns:a16="http://schemas.microsoft.com/office/drawing/2014/main" val="1068563181"/>
                    </a:ext>
                  </a:extLst>
                </a:gridCol>
                <a:gridCol w="1424781">
                  <a:extLst>
                    <a:ext uri="{9D8B030D-6E8A-4147-A177-3AD203B41FA5}">
                      <a16:colId xmlns:a16="http://schemas.microsoft.com/office/drawing/2014/main" val="225428258"/>
                    </a:ext>
                  </a:extLst>
                </a:gridCol>
                <a:gridCol w="1424781">
                  <a:extLst>
                    <a:ext uri="{9D8B030D-6E8A-4147-A177-3AD203B41FA5}">
                      <a16:colId xmlns:a16="http://schemas.microsoft.com/office/drawing/2014/main" val="504095660"/>
                    </a:ext>
                  </a:extLst>
                </a:gridCol>
                <a:gridCol w="1424781">
                  <a:extLst>
                    <a:ext uri="{9D8B030D-6E8A-4147-A177-3AD203B41FA5}">
                      <a16:colId xmlns:a16="http://schemas.microsoft.com/office/drawing/2014/main" val="3816371163"/>
                    </a:ext>
                  </a:extLst>
                </a:gridCol>
                <a:gridCol w="1424781">
                  <a:extLst>
                    <a:ext uri="{9D8B030D-6E8A-4147-A177-3AD203B41FA5}">
                      <a16:colId xmlns:a16="http://schemas.microsoft.com/office/drawing/2014/main" val="80320210"/>
                    </a:ext>
                  </a:extLst>
                </a:gridCol>
                <a:gridCol w="1424781">
                  <a:extLst>
                    <a:ext uri="{9D8B030D-6E8A-4147-A177-3AD203B41FA5}">
                      <a16:colId xmlns:a16="http://schemas.microsoft.com/office/drawing/2014/main" val="59170264"/>
                    </a:ext>
                  </a:extLst>
                </a:gridCol>
              </a:tblGrid>
              <a:tr h="0">
                <a:tc>
                  <a:txBody>
                    <a:bodyPr/>
                    <a:lstStyle/>
                    <a:p>
                      <a:pPr algn="l" fontAlgn="t"/>
                      <a:r>
                        <a:rPr lang="en-US" sz="2000" b="1">
                          <a:solidFill>
                            <a:srgbClr val="000000"/>
                          </a:solidFill>
                          <a:effectLst/>
                        </a:rPr>
                        <a:t>Functional Classification</a:t>
                      </a:r>
                      <a:endParaRPr lang="en-US" sz="2000">
                        <a:solidFill>
                          <a:srgbClr val="0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000000"/>
                          </a:solidFill>
                          <a:effectLst/>
                        </a:rPr>
                        <a:t>Distance Served (and Length of Route)</a:t>
                      </a:r>
                      <a:endParaRPr lang="en-US" sz="2000">
                        <a:solidFill>
                          <a:srgbClr val="0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000000"/>
                          </a:solidFill>
                          <a:effectLst/>
                        </a:rPr>
                        <a:t>Access Points</a:t>
                      </a:r>
                      <a:endParaRPr lang="en-US" sz="2000">
                        <a:solidFill>
                          <a:srgbClr val="0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C00000"/>
                          </a:solidFill>
                          <a:effectLst/>
                        </a:rPr>
                        <a:t>Speed Limit</a:t>
                      </a:r>
                      <a:endParaRPr lang="en-US" sz="2000">
                        <a:solidFill>
                          <a:srgbClr val="C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000000"/>
                          </a:solidFill>
                          <a:effectLst/>
                        </a:rPr>
                        <a:t>Distance between Routes</a:t>
                      </a:r>
                      <a:endParaRPr lang="en-US" sz="2000">
                        <a:solidFill>
                          <a:srgbClr val="0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C00000"/>
                          </a:solidFill>
                          <a:effectLst/>
                        </a:rPr>
                        <a:t>Usage (AADT and DVMT)</a:t>
                      </a:r>
                      <a:endParaRPr lang="en-US" sz="2000">
                        <a:solidFill>
                          <a:srgbClr val="C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000000"/>
                          </a:solidFill>
                          <a:effectLst/>
                        </a:rPr>
                        <a:t>Significance</a:t>
                      </a:r>
                      <a:endParaRPr lang="en-US" sz="2000">
                        <a:solidFill>
                          <a:srgbClr val="0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b="1">
                          <a:solidFill>
                            <a:srgbClr val="C00000"/>
                          </a:solidFill>
                          <a:effectLst/>
                        </a:rPr>
                        <a:t>Number of Travel Lanes</a:t>
                      </a:r>
                      <a:endParaRPr lang="en-US" sz="2000">
                        <a:solidFill>
                          <a:srgbClr val="C00000"/>
                        </a:solidFill>
                        <a:effectLst/>
                      </a:endParaRP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extLst>
                  <a:ext uri="{0D108BD9-81ED-4DB2-BD59-A6C34878D82A}">
                    <a16:rowId xmlns:a16="http://schemas.microsoft.com/office/drawing/2014/main" val="1125588967"/>
                  </a:ext>
                </a:extLst>
              </a:tr>
              <a:tr h="0">
                <a:tc>
                  <a:txBody>
                    <a:bodyPr/>
                    <a:lstStyle/>
                    <a:p>
                      <a:pPr algn="l" fontAlgn="t"/>
                      <a:r>
                        <a:rPr lang="en-US" sz="2000">
                          <a:solidFill>
                            <a:srgbClr val="000000"/>
                          </a:solidFill>
                          <a:effectLst/>
                        </a:rPr>
                        <a:t>Arterial</a:t>
                      </a: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effectLst/>
                        </a:rPr>
                        <a:t>Longest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effectLst/>
                        </a:rPr>
                        <a:t>Few</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solidFill>
                            <a:srgbClr val="C00000"/>
                          </a:solidFill>
                          <a:effectLst/>
                        </a:rPr>
                        <a:t>Highest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effectLst/>
                        </a:rPr>
                        <a:t>Longest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solidFill>
                            <a:srgbClr val="C00000"/>
                          </a:solidFill>
                          <a:effectLst/>
                        </a:rPr>
                        <a:t>Highest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effectLst/>
                        </a:rPr>
                        <a:t>Statewide</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tc>
                  <a:txBody>
                    <a:bodyPr/>
                    <a:lstStyle/>
                    <a:p>
                      <a:pPr algn="l" fontAlgn="t"/>
                      <a:r>
                        <a:rPr lang="en-US" sz="2000">
                          <a:solidFill>
                            <a:srgbClr val="C00000"/>
                          </a:solidFill>
                          <a:effectLst/>
                        </a:rPr>
                        <a:t>More</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00"/>
                    </a:solidFill>
                  </a:tcPr>
                </a:tc>
                <a:extLst>
                  <a:ext uri="{0D108BD9-81ED-4DB2-BD59-A6C34878D82A}">
                    <a16:rowId xmlns:a16="http://schemas.microsoft.com/office/drawing/2014/main" val="1798196663"/>
                  </a:ext>
                </a:extLst>
              </a:tr>
              <a:tr h="0">
                <a:tc>
                  <a:txBody>
                    <a:bodyPr/>
                    <a:lstStyle/>
                    <a:p>
                      <a:pPr algn="l" fontAlgn="t"/>
                      <a:r>
                        <a:rPr lang="en-US" sz="2000">
                          <a:solidFill>
                            <a:srgbClr val="000000"/>
                          </a:solidFill>
                          <a:effectLst/>
                        </a:rPr>
                        <a:t>Collector</a:t>
                      </a: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Medium</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2494503491"/>
                  </a:ext>
                </a:extLst>
              </a:tr>
              <a:tr h="0">
                <a:tc>
                  <a:txBody>
                    <a:bodyPr/>
                    <a:lstStyle/>
                    <a:p>
                      <a:pPr algn="l" fontAlgn="t"/>
                      <a:r>
                        <a:rPr lang="en-US" sz="2000">
                          <a:solidFill>
                            <a:srgbClr val="000000"/>
                          </a:solidFill>
                          <a:effectLst/>
                        </a:rPr>
                        <a:t>Local</a:t>
                      </a:r>
                    </a:p>
                  </a:txBody>
                  <a:tcPr marL="76200" marR="76200"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CEB"/>
                    </a:solidFill>
                  </a:tcPr>
                </a:tc>
                <a:tc>
                  <a:txBody>
                    <a:bodyPr/>
                    <a:lstStyle/>
                    <a:p>
                      <a:pPr algn="l" fontAlgn="t"/>
                      <a:r>
                        <a:rPr lang="en-US" sz="2000">
                          <a:effectLst/>
                        </a:rPr>
                        <a:t>Shortest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Many</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Lowest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Shortest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Lowest</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Local</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tc>
                  <a:txBody>
                    <a:bodyPr/>
                    <a:lstStyle/>
                    <a:p>
                      <a:pPr algn="l" fontAlgn="t"/>
                      <a:r>
                        <a:rPr lang="en-US" sz="2000">
                          <a:effectLst/>
                        </a:rPr>
                        <a:t>Fewer</a:t>
                      </a:r>
                    </a:p>
                  </a:txBody>
                  <a:tcPr marL="47625" marR="47625" marT="47625" marB="47625">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FFFFFF"/>
                    </a:solidFill>
                  </a:tcPr>
                </a:tc>
                <a:extLst>
                  <a:ext uri="{0D108BD9-81ED-4DB2-BD59-A6C34878D82A}">
                    <a16:rowId xmlns:a16="http://schemas.microsoft.com/office/drawing/2014/main" val="4093763310"/>
                  </a:ext>
                </a:extLst>
              </a:tr>
            </a:tbl>
          </a:graphicData>
        </a:graphic>
      </p:graphicFrame>
      <p:sp>
        <p:nvSpPr>
          <p:cNvPr id="6" name="Content Placeholder 4">
            <a:extLst>
              <a:ext uri="{FF2B5EF4-FFF2-40B4-BE49-F238E27FC236}">
                <a16:creationId xmlns:a16="http://schemas.microsoft.com/office/drawing/2014/main" id="{09694DC7-39DE-48E3-9E20-390E65F8ABD6}"/>
              </a:ext>
            </a:extLst>
          </p:cNvPr>
          <p:cNvSpPr>
            <a:spLocks noGrp="1"/>
          </p:cNvSpPr>
          <p:nvPr>
            <p:ph idx="1"/>
          </p:nvPr>
        </p:nvSpPr>
        <p:spPr>
          <a:xfrm>
            <a:off x="500936" y="4381415"/>
            <a:ext cx="11190125" cy="1328010"/>
          </a:xfrm>
        </p:spPr>
        <p:txBody>
          <a:bodyPr>
            <a:normAutofit fontScale="92500" lnSpcReduction="20000"/>
          </a:bodyPr>
          <a:lstStyle/>
          <a:p>
            <a:pPr>
              <a:lnSpc>
                <a:spcPct val="110000"/>
              </a:lnSpc>
              <a:spcBef>
                <a:spcPts val="0"/>
              </a:spcBef>
              <a:spcAft>
                <a:spcPts val="1200"/>
              </a:spcAft>
            </a:pPr>
            <a:r>
              <a:rPr lang="en-US"/>
              <a:t>Assumption is moving many cars quickly</a:t>
            </a:r>
          </a:p>
          <a:p>
            <a:pPr>
              <a:lnSpc>
                <a:spcPct val="110000"/>
              </a:lnSpc>
              <a:spcBef>
                <a:spcPts val="0"/>
              </a:spcBef>
              <a:spcAft>
                <a:spcPts val="1200"/>
              </a:spcAft>
            </a:pPr>
            <a:r>
              <a:rPr lang="en-US"/>
              <a:t>Creates pedestrian safety problems, especially in areas with many destinations and jobs</a:t>
            </a:r>
          </a:p>
        </p:txBody>
      </p:sp>
      <p:sp>
        <p:nvSpPr>
          <p:cNvPr id="7" name="Title 3">
            <a:extLst>
              <a:ext uri="{FF2B5EF4-FFF2-40B4-BE49-F238E27FC236}">
                <a16:creationId xmlns:a16="http://schemas.microsoft.com/office/drawing/2014/main" id="{EC20C993-A123-422C-8B2F-17C9C1C4D24F}"/>
              </a:ext>
            </a:extLst>
          </p:cNvPr>
          <p:cNvSpPr txBox="1">
            <a:spLocks/>
          </p:cNvSpPr>
          <p:nvPr/>
        </p:nvSpPr>
        <p:spPr>
          <a:xfrm>
            <a:off x="609600" y="274640"/>
            <a:ext cx="10972800" cy="457827"/>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r>
              <a:rPr lang="en-US"/>
              <a:t>Highway Functional Classifications</a:t>
            </a:r>
          </a:p>
        </p:txBody>
      </p:sp>
    </p:spTree>
    <p:extLst>
      <p:ext uri="{BB962C8B-B14F-4D97-AF65-F5344CB8AC3E}">
        <p14:creationId xmlns:p14="http://schemas.microsoft.com/office/powerpoint/2010/main" val="2612991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4BB2A-7977-3B47-D92C-034286C097CC}"/>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AF74EC91-9969-41BD-63BE-AF8DCA3F3AFF}"/>
              </a:ext>
            </a:extLst>
          </p:cNvPr>
          <p:cNvSpPr>
            <a:spLocks noGrp="1"/>
          </p:cNvSpPr>
          <p:nvPr>
            <p:ph type="sldNum" sz="quarter" idx="12"/>
          </p:nvPr>
        </p:nvSpPr>
        <p:spPr/>
        <p:txBody>
          <a:bodyPr/>
          <a:lstStyle/>
          <a:p>
            <a:pPr>
              <a:defRPr/>
            </a:pPr>
            <a:fld id="{10B2EA68-1E4C-AB47-B8C0-46450E6322A4}" type="slidenum">
              <a:rPr lang="en-US" smtClean="0"/>
              <a:pPr>
                <a:defRPr/>
              </a:pPr>
              <a:t>2</a:t>
            </a:fld>
            <a:endParaRPr lang="en-US"/>
          </a:p>
        </p:txBody>
      </p:sp>
      <p:sp>
        <p:nvSpPr>
          <p:cNvPr id="4" name="Title 3">
            <a:extLst>
              <a:ext uri="{FF2B5EF4-FFF2-40B4-BE49-F238E27FC236}">
                <a16:creationId xmlns:a16="http://schemas.microsoft.com/office/drawing/2014/main" id="{9E27A522-6279-EF4F-A7C2-210B54AB37D4}"/>
              </a:ext>
            </a:extLst>
          </p:cNvPr>
          <p:cNvSpPr>
            <a:spLocks noGrp="1"/>
          </p:cNvSpPr>
          <p:nvPr>
            <p:ph type="title"/>
          </p:nvPr>
        </p:nvSpPr>
        <p:spPr/>
        <p:txBody>
          <a:bodyPr/>
          <a:lstStyle/>
          <a:p>
            <a:r>
              <a:rPr lang="en-US"/>
              <a:t>Disclaimer and Publication Details</a:t>
            </a:r>
          </a:p>
        </p:txBody>
      </p:sp>
      <p:sp>
        <p:nvSpPr>
          <p:cNvPr id="5" name="Content Placeholder 4">
            <a:extLst>
              <a:ext uri="{FF2B5EF4-FFF2-40B4-BE49-F238E27FC236}">
                <a16:creationId xmlns:a16="http://schemas.microsoft.com/office/drawing/2014/main" id="{DBE7FD50-F9EE-0A3D-1710-DED52BF003F0}"/>
              </a:ext>
            </a:extLst>
          </p:cNvPr>
          <p:cNvSpPr>
            <a:spLocks noGrp="1"/>
          </p:cNvSpPr>
          <p:nvPr>
            <p:ph idx="1"/>
          </p:nvPr>
        </p:nvSpPr>
        <p:spPr/>
        <p:txBody>
          <a:bodyPr/>
          <a:lstStyle/>
          <a:p>
            <a:pPr marL="0" indent="0">
              <a:buNone/>
            </a:pPr>
            <a:r>
              <a:rPr lang="en-US">
                <a:effectLst/>
                <a:latin typeface="Arial" panose="020B0604020202020204" pitchFamily="34" charset="0"/>
              </a:rPr>
              <a:t>Since its inception in 1999, the Pedestrian and Bicycle Information Center’s mission has been to improve the quality of life in communities through the increase of safe walking and bicycling as a</a:t>
            </a:r>
            <a:br>
              <a:rPr lang="en-US"/>
            </a:br>
            <a:r>
              <a:rPr lang="en-US">
                <a:effectLst/>
                <a:latin typeface="Arial" panose="020B0604020202020204" pitchFamily="34" charset="0"/>
              </a:rPr>
              <a:t>viable means of transportation and physical activity. The Pedestrian and Bicycle Information Center is maintained by the University of North Carolina Highway Safety Research Center with funding from the U.S. Department of Transportation Federal Highway Administration.</a:t>
            </a:r>
            <a:endParaRPr lang="en-US"/>
          </a:p>
        </p:txBody>
      </p:sp>
    </p:spTree>
    <p:extLst>
      <p:ext uri="{BB962C8B-B14F-4D97-AF65-F5344CB8AC3E}">
        <p14:creationId xmlns:p14="http://schemas.microsoft.com/office/powerpoint/2010/main" val="1050854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8D1B4E-D26D-46D0-A756-AF6A40BF383D}"/>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BA1E20B3-2B7C-4DED-A196-05EBE0C61A9D}"/>
              </a:ext>
            </a:extLst>
          </p:cNvPr>
          <p:cNvSpPr>
            <a:spLocks noGrp="1"/>
          </p:cNvSpPr>
          <p:nvPr>
            <p:ph type="sldNum" sz="quarter" idx="12"/>
          </p:nvPr>
        </p:nvSpPr>
        <p:spPr/>
        <p:txBody>
          <a:bodyPr/>
          <a:lstStyle/>
          <a:p>
            <a:pPr>
              <a:defRPr/>
            </a:pPr>
            <a:fld id="{10B2EA68-1E4C-AB47-B8C0-46450E6322A4}" type="slidenum">
              <a:rPr lang="en-US" smtClean="0"/>
              <a:pPr>
                <a:defRPr/>
              </a:pPr>
              <a:t>20</a:t>
            </a:fld>
            <a:endParaRPr lang="en-US"/>
          </a:p>
        </p:txBody>
      </p:sp>
      <p:sp>
        <p:nvSpPr>
          <p:cNvPr id="4" name="Title 3">
            <a:extLst>
              <a:ext uri="{FF2B5EF4-FFF2-40B4-BE49-F238E27FC236}">
                <a16:creationId xmlns:a16="http://schemas.microsoft.com/office/drawing/2014/main" id="{C827C92F-322C-4245-945F-AF5E6EB3BF6C}"/>
              </a:ext>
            </a:extLst>
          </p:cNvPr>
          <p:cNvSpPr>
            <a:spLocks noGrp="1"/>
          </p:cNvSpPr>
          <p:nvPr>
            <p:ph type="title"/>
          </p:nvPr>
        </p:nvSpPr>
        <p:spPr>
          <a:xfrm>
            <a:off x="609600" y="274640"/>
            <a:ext cx="11226800" cy="457827"/>
          </a:xfrm>
        </p:spPr>
        <p:txBody>
          <a:bodyPr/>
          <a:lstStyle/>
          <a:p>
            <a:r>
              <a:rPr lang="en-US"/>
              <a:t>Research Shows Arterial Safety Issues for Pedestrians</a:t>
            </a:r>
          </a:p>
        </p:txBody>
      </p:sp>
      <p:sp>
        <p:nvSpPr>
          <p:cNvPr id="5" name="Content Placeholder 4">
            <a:extLst>
              <a:ext uri="{FF2B5EF4-FFF2-40B4-BE49-F238E27FC236}">
                <a16:creationId xmlns:a16="http://schemas.microsoft.com/office/drawing/2014/main" id="{BEBA583A-D1C4-43C3-9B92-8E190DFBE6BD}"/>
              </a:ext>
            </a:extLst>
          </p:cNvPr>
          <p:cNvSpPr>
            <a:spLocks noGrp="1"/>
          </p:cNvSpPr>
          <p:nvPr>
            <p:ph idx="1"/>
          </p:nvPr>
        </p:nvSpPr>
        <p:spPr>
          <a:xfrm>
            <a:off x="609600" y="1102659"/>
            <a:ext cx="9652000" cy="4894220"/>
          </a:xfrm>
        </p:spPr>
        <p:txBody>
          <a:bodyPr>
            <a:normAutofit/>
          </a:bodyPr>
          <a:lstStyle/>
          <a:p>
            <a:pPr marL="0" indent="0">
              <a:lnSpc>
                <a:spcPct val="100000"/>
              </a:lnSpc>
              <a:spcBef>
                <a:spcPts val="0"/>
              </a:spcBef>
              <a:spcAft>
                <a:spcPts val="1200"/>
              </a:spcAft>
              <a:buNone/>
            </a:pPr>
            <a:r>
              <a:rPr lang="en-US">
                <a:latin typeface="+mn-lt"/>
              </a:rPr>
              <a:t>In a recent study of the top 34 pedestrian fatality hot spot corridors in the US:</a:t>
            </a:r>
          </a:p>
          <a:p>
            <a:pPr marL="400058" indent="-285750">
              <a:lnSpc>
                <a:spcPct val="100000"/>
              </a:lnSpc>
              <a:spcBef>
                <a:spcPts val="0"/>
              </a:spcBef>
              <a:spcAft>
                <a:spcPts val="1200"/>
              </a:spcAft>
            </a:pPr>
            <a:r>
              <a:rPr lang="en-US" b="1">
                <a:latin typeface="+mn-lt"/>
              </a:rPr>
              <a:t>Almost all</a:t>
            </a:r>
            <a:r>
              <a:rPr lang="en-US">
                <a:latin typeface="+mn-lt"/>
              </a:rPr>
              <a:t> (97%) are </a:t>
            </a:r>
            <a:r>
              <a:rPr lang="en-US" b="1">
                <a:solidFill>
                  <a:srgbClr val="C00000"/>
                </a:solidFill>
                <a:latin typeface="+mn-lt"/>
              </a:rPr>
              <a:t>multilane roadways</a:t>
            </a:r>
          </a:p>
          <a:p>
            <a:pPr marL="400058" indent="-285750">
              <a:lnSpc>
                <a:spcPct val="100000"/>
              </a:lnSpc>
              <a:spcBef>
                <a:spcPts val="0"/>
              </a:spcBef>
              <a:spcAft>
                <a:spcPts val="1200"/>
              </a:spcAft>
            </a:pPr>
            <a:r>
              <a:rPr lang="en-US" b="1">
                <a:latin typeface="+mn-lt"/>
              </a:rPr>
              <a:t>70%</a:t>
            </a:r>
            <a:r>
              <a:rPr lang="en-US">
                <a:latin typeface="+mn-lt"/>
              </a:rPr>
              <a:t> require pedestrians to cross </a:t>
            </a:r>
            <a:r>
              <a:rPr lang="en-US" b="1">
                <a:solidFill>
                  <a:srgbClr val="C00000"/>
                </a:solidFill>
                <a:latin typeface="+mn-lt"/>
              </a:rPr>
              <a:t>five or more lanes</a:t>
            </a:r>
          </a:p>
          <a:p>
            <a:pPr marL="400058" indent="-285750">
              <a:lnSpc>
                <a:spcPct val="100000"/>
              </a:lnSpc>
              <a:spcBef>
                <a:spcPts val="0"/>
              </a:spcBef>
              <a:spcAft>
                <a:spcPts val="1200"/>
              </a:spcAft>
            </a:pPr>
            <a:r>
              <a:rPr lang="en-US">
                <a:latin typeface="+mn-lt"/>
              </a:rPr>
              <a:t>Over </a:t>
            </a:r>
            <a:r>
              <a:rPr lang="en-US" b="1">
                <a:latin typeface="+mn-lt"/>
              </a:rPr>
              <a:t>three quarters</a:t>
            </a:r>
            <a:r>
              <a:rPr lang="en-US">
                <a:latin typeface="+mn-lt"/>
              </a:rPr>
              <a:t> have speed limits of </a:t>
            </a:r>
            <a:r>
              <a:rPr lang="en-US" b="1">
                <a:solidFill>
                  <a:srgbClr val="C00000"/>
                </a:solidFill>
                <a:latin typeface="+mn-lt"/>
              </a:rPr>
              <a:t>30 mph or higher</a:t>
            </a:r>
          </a:p>
          <a:p>
            <a:pPr marL="400058" indent="-285750">
              <a:lnSpc>
                <a:spcPct val="100000"/>
              </a:lnSpc>
              <a:spcBef>
                <a:spcPts val="0"/>
              </a:spcBef>
              <a:spcAft>
                <a:spcPts val="1200"/>
              </a:spcAft>
            </a:pPr>
            <a:r>
              <a:rPr lang="en-US" b="1">
                <a:latin typeface="+mn-lt"/>
              </a:rPr>
              <a:t>62% </a:t>
            </a:r>
            <a:r>
              <a:rPr lang="en-US">
                <a:latin typeface="+mn-lt"/>
              </a:rPr>
              <a:t>have traffic volumes over </a:t>
            </a:r>
            <a:r>
              <a:rPr lang="en-US" b="1">
                <a:solidFill>
                  <a:srgbClr val="C00000"/>
                </a:solidFill>
                <a:latin typeface="+mn-lt"/>
              </a:rPr>
              <a:t>25,000 vehicles per day</a:t>
            </a:r>
          </a:p>
          <a:p>
            <a:pPr marL="400058" indent="-285750">
              <a:lnSpc>
                <a:spcPct val="100000"/>
              </a:lnSpc>
              <a:spcBef>
                <a:spcPts val="0"/>
              </a:spcBef>
              <a:spcAft>
                <a:spcPts val="1200"/>
              </a:spcAft>
            </a:pPr>
            <a:r>
              <a:rPr lang="en-US" b="1">
                <a:latin typeface="+mn-lt"/>
              </a:rPr>
              <a:t>Nearly all </a:t>
            </a:r>
            <a:r>
              <a:rPr lang="en-US">
                <a:latin typeface="+mn-lt"/>
              </a:rPr>
              <a:t>had adjacent </a:t>
            </a:r>
            <a:r>
              <a:rPr lang="en-US" b="1">
                <a:solidFill>
                  <a:srgbClr val="C00000"/>
                </a:solidFill>
                <a:latin typeface="+mn-lt"/>
              </a:rPr>
              <a:t>commercial land uses</a:t>
            </a:r>
          </a:p>
          <a:p>
            <a:pPr marL="400058" indent="-285750">
              <a:lnSpc>
                <a:spcPct val="100000"/>
              </a:lnSpc>
              <a:spcBef>
                <a:spcPts val="0"/>
              </a:spcBef>
              <a:spcAft>
                <a:spcPts val="1200"/>
              </a:spcAft>
            </a:pPr>
            <a:r>
              <a:rPr lang="en-US" b="1">
                <a:latin typeface="+mn-lt"/>
              </a:rPr>
              <a:t>Three quarters </a:t>
            </a:r>
            <a:r>
              <a:rPr lang="en-US">
                <a:latin typeface="+mn-lt"/>
              </a:rPr>
              <a:t>were bordered by </a:t>
            </a:r>
            <a:r>
              <a:rPr lang="en-US" b="1">
                <a:solidFill>
                  <a:srgbClr val="C00000"/>
                </a:solidFill>
                <a:latin typeface="+mn-lt"/>
              </a:rPr>
              <a:t>low-income neighborhoods</a:t>
            </a:r>
          </a:p>
          <a:p>
            <a:pPr marL="0" indent="0">
              <a:buNone/>
            </a:pPr>
            <a:endParaRPr lang="en-US"/>
          </a:p>
          <a:p>
            <a:endParaRPr lang="en-US"/>
          </a:p>
          <a:p>
            <a:endParaRPr lang="en-US"/>
          </a:p>
        </p:txBody>
      </p:sp>
      <p:sp>
        <p:nvSpPr>
          <p:cNvPr id="6" name="Content Placeholder 2">
            <a:extLst>
              <a:ext uri="{FF2B5EF4-FFF2-40B4-BE49-F238E27FC236}">
                <a16:creationId xmlns:a16="http://schemas.microsoft.com/office/drawing/2014/main" id="{EBB1F9B4-E4F7-49CF-90F8-8E69456E55C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endParaRPr lang="en-US"/>
          </a:p>
        </p:txBody>
      </p:sp>
      <p:sp>
        <p:nvSpPr>
          <p:cNvPr id="7" name="TextBox 6">
            <a:extLst>
              <a:ext uri="{FF2B5EF4-FFF2-40B4-BE49-F238E27FC236}">
                <a16:creationId xmlns:a16="http://schemas.microsoft.com/office/drawing/2014/main" id="{FF325064-0C21-4F02-AA8E-E508C32B9C71}"/>
              </a:ext>
            </a:extLst>
          </p:cNvPr>
          <p:cNvSpPr txBox="1"/>
          <p:nvPr/>
        </p:nvSpPr>
        <p:spPr>
          <a:xfrm>
            <a:off x="626723" y="5678770"/>
            <a:ext cx="11428430" cy="784830"/>
          </a:xfrm>
          <a:prstGeom prst="rect">
            <a:avLst/>
          </a:prstGeom>
          <a:noFill/>
        </p:spPr>
        <p:txBody>
          <a:bodyPr wrap="square" lIns="91440" tIns="45720" rIns="91440" bIns="45720" rtlCol="0" anchor="t">
            <a:spAutoFit/>
          </a:bodyPr>
          <a:lstStyle/>
          <a:p>
            <a:r>
              <a:rPr lang="en-US" sz="1500"/>
              <a:t>Source: </a:t>
            </a:r>
            <a:r>
              <a:rPr lang="en-US" sz="1500">
                <a:ea typeface="+mn-lt"/>
                <a:cs typeface="+mn-lt"/>
              </a:rPr>
              <a:t>Schneider, R.J., R.L. Sanders, F.R. Proulx, and H. </a:t>
            </a:r>
            <a:r>
              <a:rPr lang="en-US" sz="1500" err="1">
                <a:ea typeface="+mn-lt"/>
                <a:cs typeface="+mn-lt"/>
              </a:rPr>
              <a:t>Moayyed</a:t>
            </a:r>
            <a:r>
              <a:rPr lang="en-US" sz="1500">
                <a:ea typeface="+mn-lt"/>
                <a:cs typeface="+mn-lt"/>
              </a:rPr>
              <a:t>. “United States Fatal Pedestrian Crash Hot Spot Locations and Characteristics,” Journal of Transport and Land Use, Volume 14, Number 1, pp. 1-23. DOI: </a:t>
            </a:r>
            <a:r>
              <a:rPr lang="en-US" sz="1500">
                <a:ea typeface="+mn-lt"/>
                <a:cs typeface="+mn-lt"/>
                <a:hlinkClick r:id="rId3"/>
              </a:rPr>
              <a:t>https://doi.org/10.5198/jtlu.2021.1825</a:t>
            </a:r>
            <a:r>
              <a:rPr lang="en-US" sz="1500">
                <a:ea typeface="+mn-lt"/>
                <a:cs typeface="+mn-lt"/>
              </a:rPr>
              <a:t>, 2021. </a:t>
            </a:r>
            <a:endParaRPr lang="en-US" sz="1500"/>
          </a:p>
          <a:p>
            <a:endParaRPr lang="en-US" sz="1500"/>
          </a:p>
        </p:txBody>
      </p:sp>
    </p:spTree>
    <p:extLst>
      <p:ext uri="{BB962C8B-B14F-4D97-AF65-F5344CB8AC3E}">
        <p14:creationId xmlns:p14="http://schemas.microsoft.com/office/powerpoint/2010/main" val="449399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C495F9-35FC-418A-8630-C7D6DD7389DD}"/>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E88A8682-C675-40C4-8715-9D6D05FE9885}"/>
              </a:ext>
            </a:extLst>
          </p:cNvPr>
          <p:cNvSpPr>
            <a:spLocks noGrp="1"/>
          </p:cNvSpPr>
          <p:nvPr>
            <p:ph type="sldNum" sz="quarter" idx="12"/>
          </p:nvPr>
        </p:nvSpPr>
        <p:spPr/>
        <p:txBody>
          <a:bodyPr/>
          <a:lstStyle/>
          <a:p>
            <a:pPr>
              <a:defRPr/>
            </a:pPr>
            <a:fld id="{10B2EA68-1E4C-AB47-B8C0-46450E6322A4}" type="slidenum">
              <a:rPr lang="en-US" smtClean="0"/>
              <a:pPr>
                <a:defRPr/>
              </a:pPr>
              <a:t>21</a:t>
            </a:fld>
            <a:endParaRPr lang="en-US"/>
          </a:p>
        </p:txBody>
      </p:sp>
      <p:sp>
        <p:nvSpPr>
          <p:cNvPr id="4" name="Title 3">
            <a:extLst>
              <a:ext uri="{FF2B5EF4-FFF2-40B4-BE49-F238E27FC236}">
                <a16:creationId xmlns:a16="http://schemas.microsoft.com/office/drawing/2014/main" id="{8AA53969-B6CD-4EA5-85CF-91FE6348D163}"/>
              </a:ext>
            </a:extLst>
          </p:cNvPr>
          <p:cNvSpPr>
            <a:spLocks noGrp="1"/>
          </p:cNvSpPr>
          <p:nvPr>
            <p:ph type="title"/>
          </p:nvPr>
        </p:nvSpPr>
        <p:spPr/>
        <p:txBody>
          <a:bodyPr/>
          <a:lstStyle/>
          <a:p>
            <a:r>
              <a:rPr lang="en-US"/>
              <a:t>Pedestrian Experience on Arterials: Urban Context</a:t>
            </a:r>
          </a:p>
        </p:txBody>
      </p:sp>
      <p:pic>
        <p:nvPicPr>
          <p:cNvPr id="5122" name="Picture 2">
            <a:extLst>
              <a:ext uri="{FF2B5EF4-FFF2-40B4-BE49-F238E27FC236}">
                <a16:creationId xmlns:a16="http://schemas.microsoft.com/office/drawing/2014/main" id="{ECF8053C-88C9-4A5D-A6D4-925D7CD641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453" b="17970"/>
          <a:stretch/>
        </p:blipFill>
        <p:spPr bwMode="auto">
          <a:xfrm>
            <a:off x="781564" y="1383711"/>
            <a:ext cx="5060436" cy="389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us on a city street&#10;&#10;Description automatically generated">
            <a:extLst>
              <a:ext uri="{FF2B5EF4-FFF2-40B4-BE49-F238E27FC236}">
                <a16:creationId xmlns:a16="http://schemas.microsoft.com/office/drawing/2014/main" id="{6E3D7ECC-E012-4477-B5B7-555C3D362B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83" r="22223"/>
          <a:stretch/>
        </p:blipFill>
        <p:spPr>
          <a:xfrm>
            <a:off x="6197600" y="1383713"/>
            <a:ext cx="5066553" cy="3890124"/>
          </a:xfrm>
          <a:prstGeom prst="rect">
            <a:avLst/>
          </a:prstGeom>
        </p:spPr>
      </p:pic>
      <p:sp>
        <p:nvSpPr>
          <p:cNvPr id="8" name="TextBox 7">
            <a:extLst>
              <a:ext uri="{FF2B5EF4-FFF2-40B4-BE49-F238E27FC236}">
                <a16:creationId xmlns:a16="http://schemas.microsoft.com/office/drawing/2014/main" id="{4764E44B-3300-48FF-9B10-4ECFE8D2ECB5}"/>
              </a:ext>
            </a:extLst>
          </p:cNvPr>
          <p:cNvSpPr txBox="1"/>
          <p:nvPr/>
        </p:nvSpPr>
        <p:spPr>
          <a:xfrm>
            <a:off x="8465079" y="5273837"/>
            <a:ext cx="2977866" cy="323165"/>
          </a:xfrm>
          <a:prstGeom prst="rect">
            <a:avLst/>
          </a:prstGeom>
          <a:noFill/>
        </p:spPr>
        <p:txBody>
          <a:bodyPr wrap="none" rtlCol="0">
            <a:spAutoFit/>
          </a:bodyPr>
          <a:lstStyle/>
          <a:p>
            <a:r>
              <a:rPr lang="en-US" sz="1500"/>
              <a:t>Photos source: Toole Design Group</a:t>
            </a:r>
          </a:p>
        </p:txBody>
      </p:sp>
    </p:spTree>
    <p:extLst>
      <p:ext uri="{BB962C8B-B14F-4D97-AF65-F5344CB8AC3E}">
        <p14:creationId xmlns:p14="http://schemas.microsoft.com/office/powerpoint/2010/main" val="2303825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71470-28E4-4672-B7AD-1ED6C11839E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A31147-7B83-4D39-ABF8-25470084E16E}"/>
              </a:ext>
            </a:extLst>
          </p:cNvPr>
          <p:cNvSpPr>
            <a:spLocks noGrp="1"/>
          </p:cNvSpPr>
          <p:nvPr>
            <p:ph type="sldNum" sz="quarter" idx="12"/>
          </p:nvPr>
        </p:nvSpPr>
        <p:spPr/>
        <p:txBody>
          <a:bodyPr/>
          <a:lstStyle/>
          <a:p>
            <a:pPr>
              <a:defRPr/>
            </a:pPr>
            <a:fld id="{10B2EA68-1E4C-AB47-B8C0-46450E6322A4}" type="slidenum">
              <a:rPr lang="en-US" smtClean="0"/>
              <a:pPr>
                <a:defRPr/>
              </a:pPr>
              <a:t>22</a:t>
            </a:fld>
            <a:endParaRPr lang="en-US"/>
          </a:p>
        </p:txBody>
      </p:sp>
      <p:sp>
        <p:nvSpPr>
          <p:cNvPr id="4" name="Title 3">
            <a:extLst>
              <a:ext uri="{FF2B5EF4-FFF2-40B4-BE49-F238E27FC236}">
                <a16:creationId xmlns:a16="http://schemas.microsoft.com/office/drawing/2014/main" id="{AF61FCDE-43A1-43BF-AF71-EFC3A4B5E1A7}"/>
              </a:ext>
            </a:extLst>
          </p:cNvPr>
          <p:cNvSpPr>
            <a:spLocks noGrp="1"/>
          </p:cNvSpPr>
          <p:nvPr>
            <p:ph type="title"/>
          </p:nvPr>
        </p:nvSpPr>
        <p:spPr/>
        <p:txBody>
          <a:bodyPr/>
          <a:lstStyle/>
          <a:p>
            <a:r>
              <a:rPr lang="en-US"/>
              <a:t>Pedestrian Experience on Arterials: Suburban Context</a:t>
            </a:r>
          </a:p>
        </p:txBody>
      </p:sp>
      <p:pic>
        <p:nvPicPr>
          <p:cNvPr id="1026" name="Picture 2">
            <a:extLst>
              <a:ext uri="{FF2B5EF4-FFF2-40B4-BE49-F238E27FC236}">
                <a16:creationId xmlns:a16="http://schemas.microsoft.com/office/drawing/2014/main" id="{4BE337EF-931A-43C0-9923-EE4CB1499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715" y="1091940"/>
            <a:ext cx="8698570" cy="48942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B3CDF5-14A2-4C40-9A46-A524E60FC848}"/>
              </a:ext>
            </a:extLst>
          </p:cNvPr>
          <p:cNvSpPr txBox="1"/>
          <p:nvPr/>
        </p:nvSpPr>
        <p:spPr>
          <a:xfrm>
            <a:off x="7710277" y="5960760"/>
            <a:ext cx="2875274" cy="323165"/>
          </a:xfrm>
          <a:prstGeom prst="rect">
            <a:avLst/>
          </a:prstGeom>
          <a:noFill/>
        </p:spPr>
        <p:txBody>
          <a:bodyPr wrap="none" rtlCol="0">
            <a:spAutoFit/>
          </a:bodyPr>
          <a:lstStyle/>
          <a:p>
            <a:r>
              <a:rPr lang="en-US" sz="1500"/>
              <a:t>Photo source: Toole Design Group</a:t>
            </a:r>
          </a:p>
        </p:txBody>
      </p:sp>
    </p:spTree>
    <p:extLst>
      <p:ext uri="{BB962C8B-B14F-4D97-AF65-F5344CB8AC3E}">
        <p14:creationId xmlns:p14="http://schemas.microsoft.com/office/powerpoint/2010/main" val="3456443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7473A2C2-E6FE-474F-B7FD-E192600C88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3" b="12142"/>
          <a:stretch/>
        </p:blipFill>
        <p:spPr bwMode="auto">
          <a:xfrm>
            <a:off x="4177771" y="3714408"/>
            <a:ext cx="3408669" cy="203639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F2EE634-790C-4CB2-8166-32688FABB2BD}"/>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0B8495B-ED77-4FB5-8FC5-1FDC3D0DEA73}"/>
              </a:ext>
            </a:extLst>
          </p:cNvPr>
          <p:cNvSpPr>
            <a:spLocks noGrp="1"/>
          </p:cNvSpPr>
          <p:nvPr>
            <p:ph type="sldNum" sz="quarter" idx="12"/>
          </p:nvPr>
        </p:nvSpPr>
        <p:spPr/>
        <p:txBody>
          <a:bodyPr/>
          <a:lstStyle/>
          <a:p>
            <a:pPr>
              <a:defRPr/>
            </a:pPr>
            <a:fld id="{10B2EA68-1E4C-AB47-B8C0-46450E6322A4}" type="slidenum">
              <a:rPr lang="en-US" smtClean="0"/>
              <a:pPr>
                <a:defRPr/>
              </a:pPr>
              <a:t>23</a:t>
            </a:fld>
            <a:endParaRPr lang="en-US"/>
          </a:p>
        </p:txBody>
      </p:sp>
      <p:sp>
        <p:nvSpPr>
          <p:cNvPr id="4" name="Title 3">
            <a:extLst>
              <a:ext uri="{FF2B5EF4-FFF2-40B4-BE49-F238E27FC236}">
                <a16:creationId xmlns:a16="http://schemas.microsoft.com/office/drawing/2014/main" id="{10DB3708-D6B7-4A74-B524-B048FCDF9473}"/>
              </a:ext>
            </a:extLst>
          </p:cNvPr>
          <p:cNvSpPr>
            <a:spLocks noGrp="1"/>
          </p:cNvSpPr>
          <p:nvPr>
            <p:ph type="title"/>
          </p:nvPr>
        </p:nvSpPr>
        <p:spPr/>
        <p:txBody>
          <a:bodyPr/>
          <a:lstStyle/>
          <a:p>
            <a:r>
              <a:rPr lang="en-US"/>
              <a:t>Common Unsafe Conditions on Arterials</a:t>
            </a:r>
          </a:p>
        </p:txBody>
      </p:sp>
      <p:sp>
        <p:nvSpPr>
          <p:cNvPr id="5" name="Content Placeholder 4">
            <a:extLst>
              <a:ext uri="{FF2B5EF4-FFF2-40B4-BE49-F238E27FC236}">
                <a16:creationId xmlns:a16="http://schemas.microsoft.com/office/drawing/2014/main" id="{DA3C995F-FE9C-4515-BC9F-A1CA75B5A1A8}"/>
              </a:ext>
            </a:extLst>
          </p:cNvPr>
          <p:cNvSpPr>
            <a:spLocks noGrp="1"/>
          </p:cNvSpPr>
          <p:nvPr>
            <p:ph idx="1"/>
          </p:nvPr>
        </p:nvSpPr>
        <p:spPr>
          <a:xfrm>
            <a:off x="609600" y="1102659"/>
            <a:ext cx="3420253" cy="4894220"/>
          </a:xfrm>
        </p:spPr>
        <p:txBody>
          <a:bodyPr>
            <a:normAutofit lnSpcReduction="10000"/>
          </a:bodyPr>
          <a:lstStyle/>
          <a:p>
            <a:pPr>
              <a:lnSpc>
                <a:spcPct val="100000"/>
              </a:lnSpc>
              <a:spcBef>
                <a:spcPts val="0"/>
              </a:spcBef>
              <a:spcAft>
                <a:spcPts val="1200"/>
              </a:spcAft>
            </a:pPr>
            <a:r>
              <a:rPr lang="en-US" sz="2400">
                <a:latin typeface="+mn-lt"/>
                <a:cs typeface="Arial" panose="020B0604020202020204" pitchFamily="34" charset="0"/>
              </a:rPr>
              <a:t>Lack of sidewalks</a:t>
            </a:r>
          </a:p>
          <a:p>
            <a:pPr>
              <a:lnSpc>
                <a:spcPct val="100000"/>
              </a:lnSpc>
              <a:spcBef>
                <a:spcPts val="0"/>
              </a:spcBef>
              <a:spcAft>
                <a:spcPts val="1200"/>
              </a:spcAft>
            </a:pPr>
            <a:r>
              <a:rPr lang="en-US" sz="2400">
                <a:latin typeface="+mn-lt"/>
                <a:cs typeface="Arial" panose="020B0604020202020204" pitchFamily="34" charset="0"/>
              </a:rPr>
              <a:t>Lack of pedestrian signals and marked crossings</a:t>
            </a:r>
          </a:p>
          <a:p>
            <a:pPr>
              <a:lnSpc>
                <a:spcPct val="100000"/>
              </a:lnSpc>
              <a:spcBef>
                <a:spcPts val="0"/>
              </a:spcBef>
              <a:spcAft>
                <a:spcPts val="1200"/>
              </a:spcAft>
            </a:pPr>
            <a:r>
              <a:rPr lang="en-US" sz="2400">
                <a:latin typeface="+mn-lt"/>
                <a:cs typeface="Arial" panose="020B0604020202020204" pitchFamily="34" charset="0"/>
              </a:rPr>
              <a:t>Intersections with fewer than all crosswalks marked </a:t>
            </a:r>
          </a:p>
          <a:p>
            <a:pPr>
              <a:lnSpc>
                <a:spcPct val="100000"/>
              </a:lnSpc>
              <a:spcBef>
                <a:spcPts val="0"/>
              </a:spcBef>
              <a:spcAft>
                <a:spcPts val="1200"/>
              </a:spcAft>
            </a:pPr>
            <a:r>
              <a:rPr lang="en-US" sz="2400">
                <a:latin typeface="+mn-lt"/>
                <a:cs typeface="Arial" panose="020B0604020202020204" pitchFamily="34" charset="0"/>
              </a:rPr>
              <a:t>Bus stops without sidewalks or marked crossings</a:t>
            </a:r>
          </a:p>
          <a:p>
            <a:pPr>
              <a:lnSpc>
                <a:spcPct val="100000"/>
              </a:lnSpc>
              <a:spcBef>
                <a:spcPts val="0"/>
              </a:spcBef>
              <a:spcAft>
                <a:spcPts val="1200"/>
              </a:spcAft>
            </a:pPr>
            <a:r>
              <a:rPr lang="en-US" sz="2400">
                <a:latin typeface="+mn-lt"/>
                <a:cs typeface="Arial" panose="020B0604020202020204" pitchFamily="34" charset="0"/>
              </a:rPr>
              <a:t>Schools on high-speed arterials</a:t>
            </a:r>
            <a:endParaRPr lang="en-US">
              <a:latin typeface="+mn-lt"/>
            </a:endParaRPr>
          </a:p>
        </p:txBody>
      </p:sp>
      <p:sp>
        <p:nvSpPr>
          <p:cNvPr id="12" name="TextBox 11">
            <a:extLst>
              <a:ext uri="{FF2B5EF4-FFF2-40B4-BE49-F238E27FC236}">
                <a16:creationId xmlns:a16="http://schemas.microsoft.com/office/drawing/2014/main" id="{689BEFEF-4974-4D48-9031-0201523A65F7}"/>
              </a:ext>
            </a:extLst>
          </p:cNvPr>
          <p:cNvSpPr txBox="1"/>
          <p:nvPr/>
        </p:nvSpPr>
        <p:spPr>
          <a:xfrm>
            <a:off x="8028279" y="989556"/>
            <a:ext cx="3638428" cy="327262"/>
          </a:xfrm>
          <a:prstGeom prst="rect">
            <a:avLst/>
          </a:prstGeom>
          <a:noFill/>
        </p:spPr>
        <p:txBody>
          <a:bodyPr wrap="square" rtlCol="0">
            <a:spAutoFit/>
          </a:bodyPr>
          <a:lstStyle/>
          <a:p>
            <a:r>
              <a:rPr lang="en-US" sz="1500" b="1"/>
              <a:t>No sidewalk near bus stop</a:t>
            </a:r>
          </a:p>
        </p:txBody>
      </p:sp>
      <p:sp>
        <p:nvSpPr>
          <p:cNvPr id="13" name="TextBox 12">
            <a:extLst>
              <a:ext uri="{FF2B5EF4-FFF2-40B4-BE49-F238E27FC236}">
                <a16:creationId xmlns:a16="http://schemas.microsoft.com/office/drawing/2014/main" id="{2B9467E7-DF4E-45F7-B33E-10AABA6985AC}"/>
              </a:ext>
            </a:extLst>
          </p:cNvPr>
          <p:cNvSpPr txBox="1"/>
          <p:nvPr/>
        </p:nvSpPr>
        <p:spPr>
          <a:xfrm>
            <a:off x="8653588" y="5794723"/>
            <a:ext cx="2928812" cy="323165"/>
          </a:xfrm>
          <a:prstGeom prst="rect">
            <a:avLst/>
          </a:prstGeom>
          <a:noFill/>
        </p:spPr>
        <p:txBody>
          <a:bodyPr wrap="square" rtlCol="0">
            <a:spAutoFit/>
          </a:bodyPr>
          <a:lstStyle/>
          <a:p>
            <a:r>
              <a:rPr lang="en-US" sz="1500"/>
              <a:t>Photos source : Toole Design Group</a:t>
            </a:r>
          </a:p>
        </p:txBody>
      </p:sp>
      <p:pic>
        <p:nvPicPr>
          <p:cNvPr id="1030" name="Picture 6">
            <a:extLst>
              <a:ext uri="{FF2B5EF4-FFF2-40B4-BE49-F238E27FC236}">
                <a16:creationId xmlns:a16="http://schemas.microsoft.com/office/drawing/2014/main" id="{084AC902-BC29-48AA-B4C3-159C4AFB5E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064" b="23779"/>
          <a:stretch/>
        </p:blipFill>
        <p:spPr bwMode="auto">
          <a:xfrm>
            <a:off x="8030467" y="1312721"/>
            <a:ext cx="3463611" cy="1992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7BC6029-A6BA-46D7-84CF-3D8C13995EC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 t="5537" r="-497" b="16526"/>
          <a:stretch/>
        </p:blipFill>
        <p:spPr bwMode="auto">
          <a:xfrm>
            <a:off x="4177772" y="1312722"/>
            <a:ext cx="3408668" cy="19924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0716874-A100-4E59-8673-974160DA922F}"/>
              </a:ext>
            </a:extLst>
          </p:cNvPr>
          <p:cNvSpPr txBox="1"/>
          <p:nvPr/>
        </p:nvSpPr>
        <p:spPr>
          <a:xfrm>
            <a:off x="4177771" y="971398"/>
            <a:ext cx="3019687" cy="323165"/>
          </a:xfrm>
          <a:prstGeom prst="rect">
            <a:avLst/>
          </a:prstGeom>
          <a:noFill/>
        </p:spPr>
        <p:txBody>
          <a:bodyPr wrap="square" rtlCol="0">
            <a:spAutoFit/>
          </a:bodyPr>
          <a:lstStyle/>
          <a:p>
            <a:r>
              <a:rPr lang="en-US" sz="1500" b="1"/>
              <a:t>No marked crossing opportunity</a:t>
            </a:r>
          </a:p>
        </p:txBody>
      </p:sp>
      <p:sp>
        <p:nvSpPr>
          <p:cNvPr id="19" name="TextBox 18">
            <a:extLst>
              <a:ext uri="{FF2B5EF4-FFF2-40B4-BE49-F238E27FC236}">
                <a16:creationId xmlns:a16="http://schemas.microsoft.com/office/drawing/2014/main" id="{6509E892-3F1D-48C6-BB3D-D7A43F23F517}"/>
              </a:ext>
            </a:extLst>
          </p:cNvPr>
          <p:cNvSpPr txBox="1"/>
          <p:nvPr/>
        </p:nvSpPr>
        <p:spPr>
          <a:xfrm>
            <a:off x="8031155" y="3391242"/>
            <a:ext cx="3408669" cy="323165"/>
          </a:xfrm>
          <a:prstGeom prst="rect">
            <a:avLst/>
          </a:prstGeom>
          <a:noFill/>
        </p:spPr>
        <p:txBody>
          <a:bodyPr wrap="square" rtlCol="0">
            <a:spAutoFit/>
          </a:bodyPr>
          <a:lstStyle/>
          <a:p>
            <a:r>
              <a:rPr lang="en-US" sz="1500" b="1"/>
              <a:t>No pedestrian facilities near school</a:t>
            </a:r>
          </a:p>
        </p:txBody>
      </p:sp>
      <p:sp>
        <p:nvSpPr>
          <p:cNvPr id="22" name="TextBox 21">
            <a:extLst>
              <a:ext uri="{FF2B5EF4-FFF2-40B4-BE49-F238E27FC236}">
                <a16:creationId xmlns:a16="http://schemas.microsoft.com/office/drawing/2014/main" id="{C7A1C793-5A5E-492F-A41E-8AB2FE6D0CF4}"/>
              </a:ext>
            </a:extLst>
          </p:cNvPr>
          <p:cNvSpPr txBox="1"/>
          <p:nvPr/>
        </p:nvSpPr>
        <p:spPr>
          <a:xfrm>
            <a:off x="4182641" y="3391243"/>
            <a:ext cx="3019687" cy="323165"/>
          </a:xfrm>
          <a:prstGeom prst="rect">
            <a:avLst/>
          </a:prstGeom>
          <a:noFill/>
        </p:spPr>
        <p:txBody>
          <a:bodyPr wrap="square" rtlCol="0">
            <a:spAutoFit/>
          </a:bodyPr>
          <a:lstStyle/>
          <a:p>
            <a:r>
              <a:rPr lang="en-US" sz="1500" b="1"/>
              <a:t>No crosswalk near bus stop</a:t>
            </a:r>
          </a:p>
        </p:txBody>
      </p:sp>
      <p:pic>
        <p:nvPicPr>
          <p:cNvPr id="1038" name="Picture 14">
            <a:extLst>
              <a:ext uri="{FF2B5EF4-FFF2-40B4-BE49-F238E27FC236}">
                <a16:creationId xmlns:a16="http://schemas.microsoft.com/office/drawing/2014/main" id="{EEEA0A2A-27B2-4642-A4AA-39F9243253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266" b="14343"/>
          <a:stretch/>
        </p:blipFill>
        <p:spPr bwMode="auto">
          <a:xfrm>
            <a:off x="8030467" y="3737191"/>
            <a:ext cx="3463611" cy="203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50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EE634-790C-4CB2-8166-32688FABB2BD}"/>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0B8495B-ED77-4FB5-8FC5-1FDC3D0DEA73}"/>
              </a:ext>
            </a:extLst>
          </p:cNvPr>
          <p:cNvSpPr>
            <a:spLocks noGrp="1"/>
          </p:cNvSpPr>
          <p:nvPr>
            <p:ph type="sldNum" sz="quarter" idx="12"/>
          </p:nvPr>
        </p:nvSpPr>
        <p:spPr/>
        <p:txBody>
          <a:bodyPr/>
          <a:lstStyle/>
          <a:p>
            <a:pPr>
              <a:defRPr/>
            </a:pPr>
            <a:fld id="{10B2EA68-1E4C-AB47-B8C0-46450E6322A4}" type="slidenum">
              <a:rPr lang="en-US" smtClean="0"/>
              <a:pPr>
                <a:defRPr/>
              </a:pPr>
              <a:t>24</a:t>
            </a:fld>
            <a:endParaRPr lang="en-US"/>
          </a:p>
        </p:txBody>
      </p:sp>
      <p:sp>
        <p:nvSpPr>
          <p:cNvPr id="4" name="Title 3">
            <a:extLst>
              <a:ext uri="{FF2B5EF4-FFF2-40B4-BE49-F238E27FC236}">
                <a16:creationId xmlns:a16="http://schemas.microsoft.com/office/drawing/2014/main" id="{10DB3708-D6B7-4A74-B524-B048FCDF9473}"/>
              </a:ext>
            </a:extLst>
          </p:cNvPr>
          <p:cNvSpPr>
            <a:spLocks noGrp="1"/>
          </p:cNvSpPr>
          <p:nvPr>
            <p:ph type="title"/>
          </p:nvPr>
        </p:nvSpPr>
        <p:spPr/>
        <p:txBody>
          <a:bodyPr/>
          <a:lstStyle/>
          <a:p>
            <a:r>
              <a:rPr lang="en-US"/>
              <a:t>Lighting and Pedestrian Safety on Arterials</a:t>
            </a:r>
          </a:p>
        </p:txBody>
      </p:sp>
      <p:sp>
        <p:nvSpPr>
          <p:cNvPr id="13" name="TextBox 12">
            <a:extLst>
              <a:ext uri="{FF2B5EF4-FFF2-40B4-BE49-F238E27FC236}">
                <a16:creationId xmlns:a16="http://schemas.microsoft.com/office/drawing/2014/main" id="{2B9467E7-DF4E-45F7-B33E-10AABA6985AC}"/>
              </a:ext>
            </a:extLst>
          </p:cNvPr>
          <p:cNvSpPr txBox="1"/>
          <p:nvPr/>
        </p:nvSpPr>
        <p:spPr>
          <a:xfrm>
            <a:off x="4691742" y="5701193"/>
            <a:ext cx="5791201" cy="323165"/>
          </a:xfrm>
          <a:prstGeom prst="rect">
            <a:avLst/>
          </a:prstGeom>
          <a:noFill/>
        </p:spPr>
        <p:txBody>
          <a:bodyPr wrap="square" rtlCol="0">
            <a:spAutoFit/>
          </a:bodyPr>
          <a:lstStyle/>
          <a:p>
            <a:r>
              <a:rPr lang="en-US" sz="1500"/>
              <a:t>Source: PBIC Toward a Shared Understanding of Pedestrian Safety, 2020</a:t>
            </a:r>
          </a:p>
        </p:txBody>
      </p:sp>
      <p:pic>
        <p:nvPicPr>
          <p:cNvPr id="9" name="Picture 8">
            <a:extLst>
              <a:ext uri="{FF2B5EF4-FFF2-40B4-BE49-F238E27FC236}">
                <a16:creationId xmlns:a16="http://schemas.microsoft.com/office/drawing/2014/main" id="{54FDFA41-66C1-465B-8044-C035294D4F2E}"/>
              </a:ext>
            </a:extLst>
          </p:cNvPr>
          <p:cNvPicPr>
            <a:picLocks noChangeAspect="1"/>
          </p:cNvPicPr>
          <p:nvPr/>
        </p:nvPicPr>
        <p:blipFill rotWithShape="1">
          <a:blip r:embed="rId3"/>
          <a:srcRect l="10000" t="16201" r="14230" b="14773"/>
          <a:stretch/>
        </p:blipFill>
        <p:spPr>
          <a:xfrm>
            <a:off x="1828800" y="1337550"/>
            <a:ext cx="8654143" cy="4270484"/>
          </a:xfrm>
          <a:prstGeom prst="rect">
            <a:avLst/>
          </a:prstGeom>
        </p:spPr>
      </p:pic>
    </p:spTree>
    <p:extLst>
      <p:ext uri="{BB962C8B-B14F-4D97-AF65-F5344CB8AC3E}">
        <p14:creationId xmlns:p14="http://schemas.microsoft.com/office/powerpoint/2010/main" val="3506591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EDA117-FD3E-41B6-BC3D-0AE4CF2026E9}"/>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A0C5D884-8E35-4DB7-B304-81A1736F97BA}"/>
              </a:ext>
            </a:extLst>
          </p:cNvPr>
          <p:cNvSpPr>
            <a:spLocks noGrp="1"/>
          </p:cNvSpPr>
          <p:nvPr>
            <p:ph type="sldNum" sz="quarter" idx="12"/>
          </p:nvPr>
        </p:nvSpPr>
        <p:spPr/>
        <p:txBody>
          <a:bodyPr/>
          <a:lstStyle/>
          <a:p>
            <a:pPr>
              <a:defRPr/>
            </a:pPr>
            <a:fld id="{10B2EA68-1E4C-AB47-B8C0-46450E6322A4}" type="slidenum">
              <a:rPr lang="en-US" smtClean="0"/>
              <a:pPr>
                <a:defRPr/>
              </a:pPr>
              <a:t>25</a:t>
            </a:fld>
            <a:endParaRPr lang="en-US"/>
          </a:p>
        </p:txBody>
      </p:sp>
      <p:sp>
        <p:nvSpPr>
          <p:cNvPr id="4" name="Title 3">
            <a:extLst>
              <a:ext uri="{FF2B5EF4-FFF2-40B4-BE49-F238E27FC236}">
                <a16:creationId xmlns:a16="http://schemas.microsoft.com/office/drawing/2014/main" id="{83313FA7-4138-49C6-B524-EDEAD7C877A8}"/>
              </a:ext>
            </a:extLst>
          </p:cNvPr>
          <p:cNvSpPr>
            <a:spLocks noGrp="1"/>
          </p:cNvSpPr>
          <p:nvPr>
            <p:ph type="title"/>
          </p:nvPr>
        </p:nvSpPr>
        <p:spPr/>
        <p:txBody>
          <a:bodyPr/>
          <a:lstStyle/>
          <a:p>
            <a:r>
              <a:rPr lang="en-US"/>
              <a:t>Centering Equity</a:t>
            </a:r>
          </a:p>
        </p:txBody>
      </p:sp>
      <p:pic>
        <p:nvPicPr>
          <p:cNvPr id="6" name="Picture 2">
            <a:extLst>
              <a:ext uri="{FF2B5EF4-FFF2-40B4-BE49-F238E27FC236}">
                <a16:creationId xmlns:a16="http://schemas.microsoft.com/office/drawing/2014/main" id="{3B951649-DEB7-43B8-AAE0-D70194AC4F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7824" r="8636" b="22538"/>
          <a:stretch/>
        </p:blipFill>
        <p:spPr bwMode="auto">
          <a:xfrm>
            <a:off x="0" y="904214"/>
            <a:ext cx="12192000" cy="496794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925151-0B9B-47C6-ADAB-5B6DB06D8466}"/>
              </a:ext>
            </a:extLst>
          </p:cNvPr>
          <p:cNvSpPr txBox="1"/>
          <p:nvPr/>
        </p:nvSpPr>
        <p:spPr>
          <a:xfrm>
            <a:off x="9345755" y="5872159"/>
            <a:ext cx="2875274" cy="323165"/>
          </a:xfrm>
          <a:prstGeom prst="rect">
            <a:avLst/>
          </a:prstGeom>
          <a:noFill/>
        </p:spPr>
        <p:txBody>
          <a:bodyPr wrap="none" rtlCol="0">
            <a:spAutoFit/>
          </a:bodyPr>
          <a:lstStyle/>
          <a:p>
            <a:r>
              <a:rPr lang="en-US" sz="1500"/>
              <a:t>Photo source: Toole Design Group</a:t>
            </a:r>
          </a:p>
        </p:txBody>
      </p:sp>
    </p:spTree>
    <p:extLst>
      <p:ext uri="{BB962C8B-B14F-4D97-AF65-F5344CB8AC3E}">
        <p14:creationId xmlns:p14="http://schemas.microsoft.com/office/powerpoint/2010/main" val="749838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E7B34-DA29-4418-A928-E4A44DAA967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8D747BE4-60B1-4320-A08C-29FB38608193}"/>
              </a:ext>
            </a:extLst>
          </p:cNvPr>
          <p:cNvSpPr>
            <a:spLocks noGrp="1"/>
          </p:cNvSpPr>
          <p:nvPr>
            <p:ph type="sldNum" sz="quarter" idx="12"/>
          </p:nvPr>
        </p:nvSpPr>
        <p:spPr/>
        <p:txBody>
          <a:bodyPr/>
          <a:lstStyle/>
          <a:p>
            <a:pPr>
              <a:defRPr/>
            </a:pPr>
            <a:fld id="{10B2EA68-1E4C-AB47-B8C0-46450E6322A4}" type="slidenum">
              <a:rPr lang="en-US" smtClean="0"/>
              <a:pPr>
                <a:defRPr/>
              </a:pPr>
              <a:t>26</a:t>
            </a:fld>
            <a:endParaRPr lang="en-US"/>
          </a:p>
        </p:txBody>
      </p:sp>
      <p:sp>
        <p:nvSpPr>
          <p:cNvPr id="4" name="Title 3">
            <a:extLst>
              <a:ext uri="{FF2B5EF4-FFF2-40B4-BE49-F238E27FC236}">
                <a16:creationId xmlns:a16="http://schemas.microsoft.com/office/drawing/2014/main" id="{346B51F5-029D-4583-8863-C194BBF6ED17}"/>
              </a:ext>
            </a:extLst>
          </p:cNvPr>
          <p:cNvSpPr>
            <a:spLocks noGrp="1"/>
          </p:cNvSpPr>
          <p:nvPr>
            <p:ph type="title"/>
          </p:nvPr>
        </p:nvSpPr>
        <p:spPr/>
        <p:txBody>
          <a:bodyPr/>
          <a:lstStyle/>
          <a:p>
            <a:r>
              <a:rPr lang="en-US"/>
              <a:t>Pedestrian Safety Inequities</a:t>
            </a:r>
          </a:p>
        </p:txBody>
      </p:sp>
      <p:sp>
        <p:nvSpPr>
          <p:cNvPr id="5" name="Content Placeholder 4">
            <a:extLst>
              <a:ext uri="{FF2B5EF4-FFF2-40B4-BE49-F238E27FC236}">
                <a16:creationId xmlns:a16="http://schemas.microsoft.com/office/drawing/2014/main" id="{2321FCEF-ACA0-44C4-A0EA-BC112B7FC3D9}"/>
              </a:ext>
            </a:extLst>
          </p:cNvPr>
          <p:cNvSpPr>
            <a:spLocks noGrp="1"/>
          </p:cNvSpPr>
          <p:nvPr>
            <p:ph idx="1"/>
          </p:nvPr>
        </p:nvSpPr>
        <p:spPr>
          <a:xfrm>
            <a:off x="609600" y="1102659"/>
            <a:ext cx="6925101" cy="4953584"/>
          </a:xfrm>
        </p:spPr>
        <p:txBody>
          <a:bodyPr>
            <a:normAutofit/>
          </a:bodyPr>
          <a:lstStyle/>
          <a:p>
            <a:r>
              <a:rPr lang="en-US" sz="2400">
                <a:latin typeface="+mn-lt"/>
              </a:rPr>
              <a:t>Greater reliance on walking and public transit: </a:t>
            </a:r>
          </a:p>
          <a:p>
            <a:pPr lvl="1"/>
            <a:r>
              <a:rPr lang="en-US" sz="2000">
                <a:latin typeface="+mn-lt"/>
              </a:rPr>
              <a:t>People with lower-incomes</a:t>
            </a:r>
          </a:p>
          <a:p>
            <a:pPr lvl="1"/>
            <a:r>
              <a:rPr lang="en-US" sz="2000">
                <a:latin typeface="+mn-lt"/>
              </a:rPr>
              <a:t>Older people </a:t>
            </a:r>
          </a:p>
          <a:p>
            <a:pPr lvl="1"/>
            <a:r>
              <a:rPr lang="en-US" sz="2000">
                <a:latin typeface="+mn-lt"/>
              </a:rPr>
              <a:t>Youth</a:t>
            </a:r>
          </a:p>
          <a:p>
            <a:pPr lvl="1"/>
            <a:r>
              <a:rPr lang="en-US" sz="2000">
                <a:latin typeface="+mn-lt"/>
              </a:rPr>
              <a:t>People with disabilities</a:t>
            </a:r>
            <a:br>
              <a:rPr lang="en-US" sz="2000">
                <a:latin typeface="+mn-lt"/>
              </a:rPr>
            </a:br>
            <a:endParaRPr lang="en-US">
              <a:latin typeface="+mn-lt"/>
            </a:endParaRPr>
          </a:p>
          <a:p>
            <a:r>
              <a:rPr lang="en-US" sz="2400">
                <a:latin typeface="+mn-lt"/>
              </a:rPr>
              <a:t>Essential services often located on arterials lacking pedestrian safety infrastructure:</a:t>
            </a:r>
          </a:p>
          <a:p>
            <a:pPr lvl="1"/>
            <a:r>
              <a:rPr lang="en-US" sz="2000">
                <a:latin typeface="+mn-lt"/>
              </a:rPr>
              <a:t>Grocery stores</a:t>
            </a:r>
          </a:p>
          <a:p>
            <a:pPr lvl="1"/>
            <a:r>
              <a:rPr lang="en-US" sz="2000">
                <a:latin typeface="+mn-lt"/>
              </a:rPr>
              <a:t>Pharmacies</a:t>
            </a:r>
          </a:p>
          <a:p>
            <a:pPr lvl="1"/>
            <a:r>
              <a:rPr lang="en-US" sz="2000">
                <a:latin typeface="+mn-lt"/>
              </a:rPr>
              <a:t>Daycares</a:t>
            </a:r>
          </a:p>
          <a:p>
            <a:pPr lvl="1"/>
            <a:r>
              <a:rPr lang="en-US" sz="2000">
                <a:latin typeface="+mn-lt"/>
              </a:rPr>
              <a:t>Multifamily housing</a:t>
            </a:r>
          </a:p>
          <a:p>
            <a:pPr lvl="1"/>
            <a:r>
              <a:rPr lang="en-US" sz="2000">
                <a:latin typeface="+mn-lt"/>
              </a:rPr>
              <a:t>Senior centers</a:t>
            </a:r>
          </a:p>
          <a:p>
            <a:pPr lvl="1"/>
            <a:r>
              <a:rPr lang="en-US" sz="2000">
                <a:latin typeface="+mn-lt"/>
              </a:rPr>
              <a:t>Bus stops</a:t>
            </a:r>
            <a:endParaRPr lang="en-US">
              <a:latin typeface="+mn-lt"/>
            </a:endParaRPr>
          </a:p>
        </p:txBody>
      </p:sp>
      <p:pic>
        <p:nvPicPr>
          <p:cNvPr id="3076" name="Picture 4">
            <a:extLst>
              <a:ext uri="{FF2B5EF4-FFF2-40B4-BE49-F238E27FC236}">
                <a16:creationId xmlns:a16="http://schemas.microsoft.com/office/drawing/2014/main" id="{332C401E-FA9C-410E-8B34-4FF3DB2C10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551"/>
          <a:stretch/>
        </p:blipFill>
        <p:spPr bwMode="auto">
          <a:xfrm>
            <a:off x="9912830" y="925943"/>
            <a:ext cx="227917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3280375-A509-4994-BA40-1941CD2D09A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133"/>
          <a:stretch/>
        </p:blipFill>
        <p:spPr bwMode="auto">
          <a:xfrm>
            <a:off x="7534701" y="3571296"/>
            <a:ext cx="2113629" cy="1435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7FEA955-3E83-484A-A4CE-31DB49F71D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6045"/>
          <a:stretch/>
        </p:blipFill>
        <p:spPr bwMode="auto">
          <a:xfrm>
            <a:off x="9912830" y="4477992"/>
            <a:ext cx="227917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5F288E6-CAC0-4A89-9E4C-5B7F208A06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470"/>
          <a:stretch/>
        </p:blipFill>
        <p:spPr bwMode="auto">
          <a:xfrm>
            <a:off x="7534702" y="1779631"/>
            <a:ext cx="2113629" cy="1435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36B2A72-F563-43BA-B507-41C215FCEFA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6045"/>
          <a:stretch/>
        </p:blipFill>
        <p:spPr bwMode="auto">
          <a:xfrm>
            <a:off x="9912830" y="2694499"/>
            <a:ext cx="2279170" cy="14351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B88EEF9-6C28-4AE1-9650-8D8EE372BAF2}"/>
              </a:ext>
            </a:extLst>
          </p:cNvPr>
          <p:cNvSpPr txBox="1"/>
          <p:nvPr/>
        </p:nvSpPr>
        <p:spPr>
          <a:xfrm>
            <a:off x="9379276" y="5926344"/>
            <a:ext cx="2875274" cy="323165"/>
          </a:xfrm>
          <a:prstGeom prst="rect">
            <a:avLst/>
          </a:prstGeom>
          <a:noFill/>
        </p:spPr>
        <p:txBody>
          <a:bodyPr wrap="none" rtlCol="0">
            <a:spAutoFit/>
          </a:bodyPr>
          <a:lstStyle/>
          <a:p>
            <a:r>
              <a:rPr lang="en-US" sz="1500"/>
              <a:t>Photos source: Toole Design Group</a:t>
            </a:r>
          </a:p>
        </p:txBody>
      </p:sp>
    </p:spTree>
    <p:extLst>
      <p:ext uri="{BB962C8B-B14F-4D97-AF65-F5344CB8AC3E}">
        <p14:creationId xmlns:p14="http://schemas.microsoft.com/office/powerpoint/2010/main" val="171089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E7B34-DA29-4418-A928-E4A44DAA967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8D747BE4-60B1-4320-A08C-29FB38608193}"/>
              </a:ext>
            </a:extLst>
          </p:cNvPr>
          <p:cNvSpPr>
            <a:spLocks noGrp="1"/>
          </p:cNvSpPr>
          <p:nvPr>
            <p:ph type="sldNum" sz="quarter" idx="12"/>
          </p:nvPr>
        </p:nvSpPr>
        <p:spPr/>
        <p:txBody>
          <a:bodyPr/>
          <a:lstStyle/>
          <a:p>
            <a:pPr>
              <a:defRPr/>
            </a:pPr>
            <a:fld id="{10B2EA68-1E4C-AB47-B8C0-46450E6322A4}" type="slidenum">
              <a:rPr lang="en-US" smtClean="0"/>
              <a:pPr>
                <a:defRPr/>
              </a:pPr>
              <a:t>27</a:t>
            </a:fld>
            <a:endParaRPr lang="en-US"/>
          </a:p>
        </p:txBody>
      </p:sp>
      <p:sp>
        <p:nvSpPr>
          <p:cNvPr id="4" name="Title 3">
            <a:extLst>
              <a:ext uri="{FF2B5EF4-FFF2-40B4-BE49-F238E27FC236}">
                <a16:creationId xmlns:a16="http://schemas.microsoft.com/office/drawing/2014/main" id="{346B51F5-029D-4583-8863-C194BBF6ED17}"/>
              </a:ext>
            </a:extLst>
          </p:cNvPr>
          <p:cNvSpPr>
            <a:spLocks noGrp="1"/>
          </p:cNvSpPr>
          <p:nvPr>
            <p:ph type="title"/>
          </p:nvPr>
        </p:nvSpPr>
        <p:spPr/>
        <p:txBody>
          <a:bodyPr/>
          <a:lstStyle/>
          <a:p>
            <a:r>
              <a:rPr lang="en-US"/>
              <a:t>Pedestrian Safety Inequities</a:t>
            </a:r>
          </a:p>
        </p:txBody>
      </p:sp>
      <p:sp>
        <p:nvSpPr>
          <p:cNvPr id="5" name="Content Placeholder 4">
            <a:extLst>
              <a:ext uri="{FF2B5EF4-FFF2-40B4-BE49-F238E27FC236}">
                <a16:creationId xmlns:a16="http://schemas.microsoft.com/office/drawing/2014/main" id="{2321FCEF-ACA0-44C4-A0EA-BC112B7FC3D9}"/>
              </a:ext>
            </a:extLst>
          </p:cNvPr>
          <p:cNvSpPr>
            <a:spLocks noGrp="1"/>
          </p:cNvSpPr>
          <p:nvPr>
            <p:ph idx="1"/>
          </p:nvPr>
        </p:nvSpPr>
        <p:spPr>
          <a:xfrm>
            <a:off x="609600" y="1102658"/>
            <a:ext cx="4675842" cy="5253693"/>
          </a:xfrm>
        </p:spPr>
        <p:txBody>
          <a:bodyPr>
            <a:normAutofit/>
          </a:bodyPr>
          <a:lstStyle/>
          <a:p>
            <a:pPr>
              <a:lnSpc>
                <a:spcPct val="100000"/>
              </a:lnSpc>
              <a:spcBef>
                <a:spcPts val="0"/>
              </a:spcBef>
              <a:spcAft>
                <a:spcPts val="1200"/>
              </a:spcAft>
            </a:pPr>
            <a:r>
              <a:rPr lang="en-US">
                <a:latin typeface="+mn-lt"/>
                <a:cs typeface="Arial" panose="020B0604020202020204" pitchFamily="34" charset="0"/>
              </a:rPr>
              <a:t>Black and Indigenous people have higher pedestrian death rates, even when controlled by  walking rates</a:t>
            </a:r>
          </a:p>
          <a:p>
            <a:pPr>
              <a:lnSpc>
                <a:spcPct val="100000"/>
              </a:lnSpc>
              <a:spcBef>
                <a:spcPts val="0"/>
              </a:spcBef>
              <a:spcAft>
                <a:spcPts val="1200"/>
              </a:spcAft>
            </a:pPr>
            <a:r>
              <a:rPr lang="en-US">
                <a:latin typeface="+mn-lt"/>
                <a:cs typeface="Arial" panose="020B0604020202020204" pitchFamily="34" charset="0"/>
              </a:rPr>
              <a:t>Lower-income neighborhoods have higher pedestrian death rates</a:t>
            </a:r>
          </a:p>
          <a:p>
            <a:pPr>
              <a:lnSpc>
                <a:spcPct val="100000"/>
              </a:lnSpc>
              <a:spcBef>
                <a:spcPts val="0"/>
              </a:spcBef>
              <a:spcAft>
                <a:spcPts val="1200"/>
              </a:spcAft>
            </a:pPr>
            <a:r>
              <a:rPr lang="en-US">
                <a:latin typeface="+mn-lt"/>
                <a:cs typeface="Arial" panose="020B0604020202020204" pitchFamily="34" charset="0"/>
              </a:rPr>
              <a:t>Older pedestrians have higher death rates</a:t>
            </a:r>
            <a:endParaRPr lang="en-US" sz="3200">
              <a:latin typeface="+mn-lt"/>
              <a:cs typeface="Arial" panose="020B0604020202020204" pitchFamily="34" charset="0"/>
            </a:endParaRPr>
          </a:p>
        </p:txBody>
      </p:sp>
      <p:sp>
        <p:nvSpPr>
          <p:cNvPr id="8" name="Rectangle 7">
            <a:extLst>
              <a:ext uri="{FF2B5EF4-FFF2-40B4-BE49-F238E27FC236}">
                <a16:creationId xmlns:a16="http://schemas.microsoft.com/office/drawing/2014/main" id="{8987DA7D-EED5-4B6C-BB33-EFDD3561D3FC}"/>
              </a:ext>
            </a:extLst>
          </p:cNvPr>
          <p:cNvSpPr/>
          <p:nvPr/>
        </p:nvSpPr>
        <p:spPr>
          <a:xfrm>
            <a:off x="6489700" y="5877959"/>
            <a:ext cx="5727700" cy="323165"/>
          </a:xfrm>
          <a:prstGeom prst="rect">
            <a:avLst/>
          </a:prstGeom>
        </p:spPr>
        <p:txBody>
          <a:bodyPr wrap="square">
            <a:spAutoFit/>
          </a:bodyPr>
          <a:lstStyle/>
          <a:p>
            <a:r>
              <a:rPr lang="en-US" sz="1500"/>
              <a:t>Source: National Complete Streets Coalition, Dangerous by Design 2021</a:t>
            </a:r>
          </a:p>
        </p:txBody>
      </p:sp>
      <p:pic>
        <p:nvPicPr>
          <p:cNvPr id="1026" name="Picture 2">
            <a:extLst>
              <a:ext uri="{FF2B5EF4-FFF2-40B4-BE49-F238E27FC236}">
                <a16:creationId xmlns:a16="http://schemas.microsoft.com/office/drawing/2014/main" id="{D4903D6C-1D09-420C-A1AC-4E2D18D56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5802"/>
            <a:ext cx="5907741" cy="320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2BA727D-8CA3-4C26-82A1-8FF27EB29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352821"/>
            <a:ext cx="4675843" cy="25251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B3FF9E-9A64-46B0-ADB3-3171196D0AC4}"/>
              </a:ext>
            </a:extLst>
          </p:cNvPr>
          <p:cNvSpPr txBox="1"/>
          <p:nvPr/>
        </p:nvSpPr>
        <p:spPr>
          <a:xfrm>
            <a:off x="6294782" y="481766"/>
            <a:ext cx="4651513" cy="461665"/>
          </a:xfrm>
          <a:prstGeom prst="rect">
            <a:avLst/>
          </a:prstGeom>
          <a:solidFill>
            <a:schemeClr val="bg1"/>
          </a:solidFill>
        </p:spPr>
        <p:txBody>
          <a:bodyPr wrap="square" rtlCol="0">
            <a:spAutoFit/>
          </a:bodyPr>
          <a:lstStyle/>
          <a:p>
            <a:r>
              <a:rPr lang="en-US" sz="1200">
                <a:solidFill>
                  <a:srgbClr val="68AEDA"/>
                </a:solidFill>
                <a:latin typeface="Arial" panose="020B0604020202020204" pitchFamily="34" charset="0"/>
                <a:cs typeface="Arial" panose="020B0604020202020204" pitchFamily="34" charset="0"/>
              </a:rPr>
              <a:t>Pedestrian Danger Index: Fatality rate/Walk-to-work rate</a:t>
            </a:r>
          </a:p>
          <a:p>
            <a:r>
              <a:rPr lang="en-US" sz="1200">
                <a:solidFill>
                  <a:srgbClr val="68AEDA"/>
                </a:solidFill>
                <a:latin typeface="Arial" panose="020B0604020202020204" pitchFamily="34" charset="0"/>
                <a:cs typeface="Arial" panose="020B0604020202020204" pitchFamily="34" charset="0"/>
              </a:rPr>
              <a:t>(2010-2019)</a:t>
            </a:r>
          </a:p>
        </p:txBody>
      </p:sp>
    </p:spTree>
    <p:extLst>
      <p:ext uri="{BB962C8B-B14F-4D97-AF65-F5344CB8AC3E}">
        <p14:creationId xmlns:p14="http://schemas.microsoft.com/office/powerpoint/2010/main" val="163904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F5F0352-8580-41A8-B6D2-4B53A15F3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93" b="5828"/>
          <a:stretch/>
        </p:blipFill>
        <p:spPr bwMode="auto">
          <a:xfrm>
            <a:off x="0" y="928914"/>
            <a:ext cx="12192000" cy="495470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28</a:t>
            </a:fld>
            <a:endParaRPr lang="en-US"/>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4. Systemic Safety, Vison Zero, and Complete Streets</a:t>
            </a:r>
          </a:p>
        </p:txBody>
      </p:sp>
      <p:sp>
        <p:nvSpPr>
          <p:cNvPr id="12" name="TextBox 11">
            <a:extLst>
              <a:ext uri="{FF2B5EF4-FFF2-40B4-BE49-F238E27FC236}">
                <a16:creationId xmlns:a16="http://schemas.microsoft.com/office/drawing/2014/main" id="{1B38F538-5AEC-4662-AA23-72BC62FFA5FB}"/>
              </a:ext>
            </a:extLst>
          </p:cNvPr>
          <p:cNvSpPr txBox="1"/>
          <p:nvPr/>
        </p:nvSpPr>
        <p:spPr>
          <a:xfrm>
            <a:off x="8624164" y="5883618"/>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spTree>
    <p:extLst>
      <p:ext uri="{BB962C8B-B14F-4D97-AF65-F5344CB8AC3E}">
        <p14:creationId xmlns:p14="http://schemas.microsoft.com/office/powerpoint/2010/main" val="142353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Safe System</a:t>
            </a:r>
          </a:p>
        </p:txBody>
      </p:sp>
      <p:sp>
        <p:nvSpPr>
          <p:cNvPr id="10" name="Slide Number Placeholder 2">
            <a:extLst>
              <a:ext uri="{FF2B5EF4-FFF2-40B4-BE49-F238E27FC236}">
                <a16:creationId xmlns:a16="http://schemas.microsoft.com/office/drawing/2014/main" id="{4CE6615C-6C56-4C21-930D-E83954FA7F17}"/>
              </a:ext>
            </a:extLst>
          </p:cNvPr>
          <p:cNvSpPr>
            <a:spLocks noGrp="1"/>
          </p:cNvSpPr>
          <p:nvPr>
            <p:ph type="sldNum" sz="quarter" idx="12"/>
          </p:nvPr>
        </p:nvSpPr>
        <p:spPr>
          <a:xfrm>
            <a:off x="188259" y="6356352"/>
            <a:ext cx="439270" cy="365125"/>
          </a:xfrm>
        </p:spPr>
        <p:txBody>
          <a:bodyPr/>
          <a:lstStyle/>
          <a:p>
            <a:pPr>
              <a:defRPr/>
            </a:pPr>
            <a:fld id="{10B2EA68-1E4C-AB47-B8C0-46450E6322A4}" type="slidenum">
              <a:rPr lang="en-US" smtClean="0"/>
              <a:pPr>
                <a:defRPr/>
              </a:pPr>
              <a:t>29</a:t>
            </a:fld>
            <a:endParaRPr lang="en-US"/>
          </a:p>
        </p:txBody>
      </p:sp>
      <p:sp>
        <p:nvSpPr>
          <p:cNvPr id="11" name="Date Placeholder 1">
            <a:extLst>
              <a:ext uri="{FF2B5EF4-FFF2-40B4-BE49-F238E27FC236}">
                <a16:creationId xmlns:a16="http://schemas.microsoft.com/office/drawing/2014/main" id="{9A13DBB9-27BF-43D9-BE06-5A526442021D}"/>
              </a:ext>
            </a:extLst>
          </p:cNvPr>
          <p:cNvSpPr>
            <a:spLocks noGrp="1"/>
          </p:cNvSpPr>
          <p:nvPr>
            <p:ph type="dt" sz="half" idx="10"/>
          </p:nvPr>
        </p:nvSpPr>
        <p:spPr>
          <a:xfrm>
            <a:off x="775447" y="6356352"/>
            <a:ext cx="1331259" cy="365125"/>
          </a:xfrm>
        </p:spPr>
        <p:txBody>
          <a:bodyPr/>
          <a:lstStyle/>
          <a:p>
            <a:pPr>
              <a:defRPr/>
            </a:pPr>
            <a:fld id="{3D2E30A0-85E2-EE4C-B2D7-6A98250D161F}" type="datetime4">
              <a:rPr lang="en-US" smtClean="0"/>
              <a:t>February 7, 2023</a:t>
            </a:fld>
            <a:endParaRPr lang="en-US"/>
          </a:p>
        </p:txBody>
      </p:sp>
      <p:pic>
        <p:nvPicPr>
          <p:cNvPr id="12" name="Picture 11">
            <a:extLst>
              <a:ext uri="{FF2B5EF4-FFF2-40B4-BE49-F238E27FC236}">
                <a16:creationId xmlns:a16="http://schemas.microsoft.com/office/drawing/2014/main" id="{21C64447-6713-4CDE-B75C-ABFD162DAC78}"/>
              </a:ext>
            </a:extLst>
          </p:cNvPr>
          <p:cNvPicPr>
            <a:picLocks noChangeAspect="1"/>
          </p:cNvPicPr>
          <p:nvPr/>
        </p:nvPicPr>
        <p:blipFill rotWithShape="1">
          <a:blip r:embed="rId3"/>
          <a:srcRect l="18743" t="15115" r="19406" b="16531"/>
          <a:stretch/>
        </p:blipFill>
        <p:spPr>
          <a:xfrm>
            <a:off x="5046562" y="1067917"/>
            <a:ext cx="6866842" cy="4110736"/>
          </a:xfrm>
          <a:prstGeom prst="rect">
            <a:avLst/>
          </a:prstGeom>
        </p:spPr>
      </p:pic>
      <p:sp>
        <p:nvSpPr>
          <p:cNvPr id="14" name="Rectangle 13">
            <a:extLst>
              <a:ext uri="{FF2B5EF4-FFF2-40B4-BE49-F238E27FC236}">
                <a16:creationId xmlns:a16="http://schemas.microsoft.com/office/drawing/2014/main" id="{41C4D9F2-1552-425C-83B9-ED5EC85F740E}"/>
              </a:ext>
            </a:extLst>
          </p:cNvPr>
          <p:cNvSpPr/>
          <p:nvPr/>
        </p:nvSpPr>
        <p:spPr>
          <a:xfrm>
            <a:off x="9621869" y="5178653"/>
            <a:ext cx="2413161" cy="323165"/>
          </a:xfrm>
          <a:prstGeom prst="rect">
            <a:avLst/>
          </a:prstGeom>
        </p:spPr>
        <p:txBody>
          <a:bodyPr wrap="none">
            <a:spAutoFit/>
          </a:bodyPr>
          <a:lstStyle/>
          <a:p>
            <a:r>
              <a:rPr lang="en-US" sz="1500"/>
              <a:t>Graphic source: FHWA, 2020</a:t>
            </a:r>
          </a:p>
        </p:txBody>
      </p:sp>
      <p:sp>
        <p:nvSpPr>
          <p:cNvPr id="19" name="Content Placeholder 18">
            <a:extLst>
              <a:ext uri="{FF2B5EF4-FFF2-40B4-BE49-F238E27FC236}">
                <a16:creationId xmlns:a16="http://schemas.microsoft.com/office/drawing/2014/main" id="{82BB221C-C4B8-4389-9F05-B32B7E3B955D}"/>
              </a:ext>
            </a:extLst>
          </p:cNvPr>
          <p:cNvSpPr>
            <a:spLocks noGrp="1"/>
          </p:cNvSpPr>
          <p:nvPr>
            <p:ph idx="1"/>
          </p:nvPr>
        </p:nvSpPr>
        <p:spPr>
          <a:xfrm>
            <a:off x="609600" y="1102659"/>
            <a:ext cx="4315336" cy="5051956"/>
          </a:xfrm>
        </p:spPr>
        <p:txBody>
          <a:bodyPr>
            <a:normAutofit/>
          </a:bodyPr>
          <a:lstStyle/>
          <a:p>
            <a:pPr>
              <a:lnSpc>
                <a:spcPct val="100000"/>
              </a:lnSpc>
            </a:pPr>
            <a:r>
              <a:rPr lang="en-US">
                <a:latin typeface="+mn-lt"/>
              </a:rPr>
              <a:t>People make mistakes</a:t>
            </a:r>
          </a:p>
          <a:p>
            <a:pPr>
              <a:lnSpc>
                <a:spcPct val="100000"/>
              </a:lnSpc>
            </a:pPr>
            <a:r>
              <a:rPr lang="en-US">
                <a:latin typeface="+mn-lt"/>
              </a:rPr>
              <a:t>Bodies are vulnerable</a:t>
            </a:r>
          </a:p>
          <a:p>
            <a:pPr>
              <a:lnSpc>
                <a:spcPct val="100000"/>
              </a:lnSpc>
            </a:pPr>
            <a:r>
              <a:rPr lang="en-US">
                <a:latin typeface="+mn-lt"/>
              </a:rPr>
              <a:t>Deaths or serious injuries not acceptable</a:t>
            </a:r>
          </a:p>
          <a:p>
            <a:pPr>
              <a:lnSpc>
                <a:spcPct val="100000"/>
              </a:lnSpc>
            </a:pPr>
            <a:r>
              <a:rPr lang="en-US">
                <a:latin typeface="+mn-lt"/>
              </a:rPr>
              <a:t>Redundant safety measures create layers of safety</a:t>
            </a:r>
          </a:p>
          <a:p>
            <a:pPr>
              <a:lnSpc>
                <a:spcPct val="100000"/>
              </a:lnSpc>
            </a:pPr>
            <a:r>
              <a:rPr lang="en-US">
                <a:latin typeface="+mn-lt"/>
              </a:rPr>
              <a:t>Infrastructure is key</a:t>
            </a:r>
          </a:p>
          <a:p>
            <a:pPr lvl="1">
              <a:lnSpc>
                <a:spcPct val="100000"/>
              </a:lnSpc>
            </a:pPr>
            <a:r>
              <a:rPr lang="en-US">
                <a:latin typeface="+mn-lt"/>
              </a:rPr>
              <a:t>Influences user behavior</a:t>
            </a:r>
          </a:p>
          <a:p>
            <a:pPr lvl="1">
              <a:lnSpc>
                <a:spcPct val="100000"/>
              </a:lnSpc>
            </a:pPr>
            <a:r>
              <a:rPr lang="en-US">
                <a:latin typeface="+mn-lt"/>
              </a:rPr>
              <a:t>Alters crash dynamics</a:t>
            </a:r>
          </a:p>
        </p:txBody>
      </p:sp>
    </p:spTree>
    <p:extLst>
      <p:ext uri="{BB962C8B-B14F-4D97-AF65-F5344CB8AC3E}">
        <p14:creationId xmlns:p14="http://schemas.microsoft.com/office/powerpoint/2010/main" val="2402086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E61557-FE67-824C-C8EC-55778A50BDAF}"/>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25CFFBB7-6F27-4082-B98F-AF47AE2F4E77}"/>
              </a:ext>
            </a:extLst>
          </p:cNvPr>
          <p:cNvSpPr>
            <a:spLocks noGrp="1"/>
          </p:cNvSpPr>
          <p:nvPr>
            <p:ph type="sldNum" sz="quarter" idx="12"/>
          </p:nvPr>
        </p:nvSpPr>
        <p:spPr/>
        <p:txBody>
          <a:bodyPr/>
          <a:lstStyle/>
          <a:p>
            <a:pPr>
              <a:defRPr/>
            </a:pPr>
            <a:fld id="{10B2EA68-1E4C-AB47-B8C0-46450E6322A4}" type="slidenum">
              <a:rPr lang="en-US" smtClean="0"/>
              <a:pPr>
                <a:defRPr/>
              </a:pPr>
              <a:t>3</a:t>
            </a:fld>
            <a:endParaRPr lang="en-US"/>
          </a:p>
        </p:txBody>
      </p:sp>
      <p:sp>
        <p:nvSpPr>
          <p:cNvPr id="4" name="Title 3">
            <a:extLst>
              <a:ext uri="{FF2B5EF4-FFF2-40B4-BE49-F238E27FC236}">
                <a16:creationId xmlns:a16="http://schemas.microsoft.com/office/drawing/2014/main" id="{7A740AEE-3980-F556-24C6-7BAD04134D95}"/>
              </a:ext>
            </a:extLst>
          </p:cNvPr>
          <p:cNvSpPr>
            <a:spLocks noGrp="1"/>
          </p:cNvSpPr>
          <p:nvPr>
            <p:ph type="title"/>
          </p:nvPr>
        </p:nvSpPr>
        <p:spPr/>
        <p:txBody>
          <a:bodyPr/>
          <a:lstStyle/>
          <a:p>
            <a:r>
              <a:rPr lang="en-US"/>
              <a:t>Notes to Presenter</a:t>
            </a:r>
          </a:p>
        </p:txBody>
      </p:sp>
      <p:sp>
        <p:nvSpPr>
          <p:cNvPr id="5" name="Content Placeholder 4">
            <a:extLst>
              <a:ext uri="{FF2B5EF4-FFF2-40B4-BE49-F238E27FC236}">
                <a16:creationId xmlns:a16="http://schemas.microsoft.com/office/drawing/2014/main" id="{F6648A8E-18A6-35B4-6ECB-5FC7F9E1FE2B}"/>
              </a:ext>
            </a:extLst>
          </p:cNvPr>
          <p:cNvSpPr>
            <a:spLocks noGrp="1"/>
          </p:cNvSpPr>
          <p:nvPr>
            <p:ph idx="1"/>
          </p:nvPr>
        </p:nvSpPr>
        <p:spPr/>
        <p:txBody>
          <a:bodyPr/>
          <a:lstStyle/>
          <a:p>
            <a:r>
              <a:rPr lang="en-US"/>
              <a:t>This slide deck was prepared by the UNC Highway Safety Research Center and Toole Design Group in support of the FHWA-sponsored Pedestrian and Bicycle Information Center.</a:t>
            </a:r>
          </a:p>
          <a:p>
            <a:r>
              <a:rPr lang="en-US"/>
              <a:t>It is intended to serve as an open source resource for anyone who needs to prepare and deliver a presentation on the topic of pedestrian safety and arterial streets for non-commercial purposes.</a:t>
            </a:r>
          </a:p>
          <a:p>
            <a:r>
              <a:rPr lang="en-US"/>
              <a:t>Please inform PBIC (</a:t>
            </a:r>
            <a:r>
              <a:rPr lang="en-US">
                <a:hlinkClick r:id="rId2"/>
              </a:rPr>
              <a:t>info@pedbikeinfo.org</a:t>
            </a:r>
            <a:r>
              <a:rPr lang="en-US"/>
              <a:t>) when you use the deck and please share your feedback with us!</a:t>
            </a:r>
          </a:p>
        </p:txBody>
      </p:sp>
    </p:spTree>
    <p:extLst>
      <p:ext uri="{BB962C8B-B14F-4D97-AF65-F5344CB8AC3E}">
        <p14:creationId xmlns:p14="http://schemas.microsoft.com/office/powerpoint/2010/main" val="21450334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0767E-498B-42A0-8170-FFD09CCB5003}"/>
              </a:ext>
            </a:extLst>
          </p:cNvPr>
          <p:cNvSpPr>
            <a:spLocks noGrp="1"/>
          </p:cNvSpPr>
          <p:nvPr>
            <p:ph type="title"/>
          </p:nvPr>
        </p:nvSpPr>
        <p:spPr/>
        <p:txBody>
          <a:bodyPr>
            <a:noAutofit/>
          </a:bodyPr>
          <a:lstStyle/>
          <a:p>
            <a:r>
              <a:rPr lang="en-US"/>
              <a:t>Systemic Pedestrian Safety Infrastructure</a:t>
            </a:r>
          </a:p>
        </p:txBody>
      </p:sp>
      <p:sp>
        <p:nvSpPr>
          <p:cNvPr id="5" name="TextBox 4">
            <a:extLst>
              <a:ext uri="{FF2B5EF4-FFF2-40B4-BE49-F238E27FC236}">
                <a16:creationId xmlns:a16="http://schemas.microsoft.com/office/drawing/2014/main" id="{01EFD86C-68EB-4221-8C6D-B95B6E58F0BE}"/>
              </a:ext>
            </a:extLst>
          </p:cNvPr>
          <p:cNvSpPr txBox="1"/>
          <p:nvPr/>
        </p:nvSpPr>
        <p:spPr>
          <a:xfrm>
            <a:off x="619855" y="2539086"/>
            <a:ext cx="7164904" cy="3113673"/>
          </a:xfrm>
          <a:prstGeom prst="rect">
            <a:avLst/>
          </a:prstGeom>
          <a:solidFill>
            <a:srgbClr val="DDDDDD"/>
          </a:solidFill>
        </p:spPr>
        <p:txBody>
          <a:bodyPr wrap="square" lIns="182880" tIns="137160" rIns="137160" bIns="137160" rtlCol="0">
            <a:spAutoFit/>
          </a:bodyPr>
          <a:lstStyle/>
          <a:p>
            <a:pPr>
              <a:spcAft>
                <a:spcPts val="1000"/>
              </a:spcAft>
            </a:pPr>
            <a:r>
              <a:rPr lang="en-US" sz="2400">
                <a:solidFill>
                  <a:srgbClr val="299E4E"/>
                </a:solidFill>
                <a:ea typeface="Source Sans Pro" panose="020B0503030403020204" pitchFamily="34" charset="0"/>
              </a:rPr>
              <a:t>According to the Federal Highway Administration</a:t>
            </a:r>
          </a:p>
          <a:p>
            <a:pPr>
              <a:spcAft>
                <a:spcPts val="1000"/>
              </a:spcAft>
            </a:pPr>
            <a:r>
              <a:rPr lang="en-US" sz="1900"/>
              <a:t>“The systemic approach to safety involves </a:t>
            </a:r>
            <a:r>
              <a:rPr lang="en-US" sz="1900" b="1"/>
              <a:t>widely implemented improvements</a:t>
            </a:r>
            <a:r>
              <a:rPr lang="en-US" sz="1900"/>
              <a:t> based on high-risk roadway features correlated with specific severe crash types. The approach provides a more comprehensive method for safety planning and implementation that supplements and complements traditional site analysis. The approach also helps agencies broaden their traffic safety efforts and consider risk as well as crash history when identifying where to make low-cost safety improvements.”</a:t>
            </a:r>
            <a:endParaRPr lang="en-US" sz="1900">
              <a:ea typeface="Source Sans Pro" panose="020B0503030403020204" pitchFamily="34" charset="0"/>
            </a:endParaRPr>
          </a:p>
        </p:txBody>
      </p:sp>
      <p:sp>
        <p:nvSpPr>
          <p:cNvPr id="8" name="Content Placeholder 2">
            <a:extLst>
              <a:ext uri="{FF2B5EF4-FFF2-40B4-BE49-F238E27FC236}">
                <a16:creationId xmlns:a16="http://schemas.microsoft.com/office/drawing/2014/main" id="{F91FD8E4-B382-405F-AFEC-B209C21F4313}"/>
              </a:ext>
            </a:extLst>
          </p:cNvPr>
          <p:cNvSpPr>
            <a:spLocks noGrp="1"/>
          </p:cNvSpPr>
          <p:nvPr>
            <p:ph idx="1"/>
          </p:nvPr>
        </p:nvSpPr>
        <p:spPr>
          <a:xfrm>
            <a:off x="609601" y="968854"/>
            <a:ext cx="7318786" cy="1220993"/>
          </a:xfrm>
        </p:spPr>
        <p:txBody>
          <a:bodyPr>
            <a:noAutofit/>
          </a:bodyPr>
          <a:lstStyle/>
          <a:p>
            <a:pPr marL="0" indent="0">
              <a:buNone/>
            </a:pPr>
            <a:r>
              <a:rPr lang="en-US" sz="2200">
                <a:latin typeface="+mn-lt"/>
              </a:rPr>
              <a:t>A systemic approach to pedestrian safety infrastructure implementation identifies many locations for rapid application of safety measures designed to avert severe and fatal crashes—throughout the roadway system.</a:t>
            </a:r>
          </a:p>
        </p:txBody>
      </p:sp>
      <p:sp>
        <p:nvSpPr>
          <p:cNvPr id="6" name="Content Placeholder 2">
            <a:extLst>
              <a:ext uri="{FF2B5EF4-FFF2-40B4-BE49-F238E27FC236}">
                <a16:creationId xmlns:a16="http://schemas.microsoft.com/office/drawing/2014/main" id="{46981C8D-8B50-4998-8884-A47276C6B9A8}"/>
              </a:ext>
            </a:extLst>
          </p:cNvPr>
          <p:cNvSpPr txBox="1">
            <a:spLocks/>
          </p:cNvSpPr>
          <p:nvPr/>
        </p:nvSpPr>
        <p:spPr>
          <a:xfrm>
            <a:off x="3217370" y="5652759"/>
            <a:ext cx="4711017" cy="236387"/>
          </a:xfrm>
          <a:prstGeom prst="rect">
            <a:avLst/>
          </a:prstGeom>
        </p:spPr>
        <p:txBody>
          <a:bodyPr vert="horz" lIns="18288" tIns="45720" rIns="91440" bIns="45720" numCol="1" rtlCol="0">
            <a:noAutofit/>
          </a:bodyPr>
          <a:lstStyle>
            <a:lvl1pPr marL="228611" indent="-228611" algn="l" defTabSz="914446" rtl="0" eaLnBrk="1" latinLnBrk="0" hangingPunct="1">
              <a:lnSpc>
                <a:spcPct val="120000"/>
              </a:lnSpc>
              <a:spcBef>
                <a:spcPts val="0"/>
              </a:spcBef>
              <a:spcAft>
                <a:spcPts val="1067"/>
              </a:spcAft>
              <a:buFont typeface="Arial" panose="020B0604020202020204" pitchFamily="34" charset="0"/>
              <a:buChar char="•"/>
              <a:defRPr sz="2800" kern="1200">
                <a:solidFill>
                  <a:srgbClr val="333333"/>
                </a:solidFill>
                <a:latin typeface="Source Sans Pro" panose="020B0503030403020204" pitchFamily="34" charset="0"/>
                <a:ea typeface="+mn-ea"/>
                <a:cs typeface="+mn-cs"/>
              </a:defRPr>
            </a:lvl1pPr>
            <a:lvl2pPr marL="685834" indent="-228611" algn="l" defTabSz="914446" rtl="0" eaLnBrk="1" latinLnBrk="0" hangingPunct="1">
              <a:lnSpc>
                <a:spcPct val="120000"/>
              </a:lnSpc>
              <a:spcBef>
                <a:spcPts val="0"/>
              </a:spcBef>
              <a:spcAft>
                <a:spcPts val="1067"/>
              </a:spcAft>
              <a:buFont typeface="Arial" panose="020B0604020202020204" pitchFamily="34" charset="0"/>
              <a:buChar char="•"/>
              <a:defRPr sz="2400" kern="1200">
                <a:solidFill>
                  <a:srgbClr val="333333"/>
                </a:solidFill>
                <a:latin typeface="Source Sans Pro" panose="020B0503030403020204" pitchFamily="34" charset="0"/>
                <a:ea typeface="+mn-ea"/>
                <a:cs typeface="+mn-cs"/>
              </a:defRPr>
            </a:lvl2pPr>
            <a:lvl3pPr marL="1143057" indent="-228611" algn="l" defTabSz="914446" rtl="0" eaLnBrk="1" latinLnBrk="0" hangingPunct="1">
              <a:lnSpc>
                <a:spcPct val="120000"/>
              </a:lnSpc>
              <a:spcBef>
                <a:spcPts val="0"/>
              </a:spcBef>
              <a:spcAft>
                <a:spcPts val="1067"/>
              </a:spcAft>
              <a:buFont typeface="Arial" panose="020B0604020202020204" pitchFamily="34" charset="0"/>
              <a:buChar char="•"/>
              <a:defRPr sz="2000" kern="1200">
                <a:solidFill>
                  <a:srgbClr val="333333"/>
                </a:solidFill>
                <a:latin typeface="Source Sans Pro" panose="020B0503030403020204" pitchFamily="34" charset="0"/>
                <a:ea typeface="+mn-ea"/>
                <a:cs typeface="+mn-cs"/>
              </a:defRPr>
            </a:lvl3pPr>
            <a:lvl4pPr marL="1600280"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4pPr>
            <a:lvl5pPr marL="2057503"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a:solidFill>
                  <a:schemeClr val="tx1"/>
                </a:solidFill>
                <a:latin typeface="+mn-lt"/>
              </a:rPr>
              <a:t>Source: FHWA Systemic Safety Project Selection Tool, 2013</a:t>
            </a:r>
          </a:p>
        </p:txBody>
      </p:sp>
      <p:sp>
        <p:nvSpPr>
          <p:cNvPr id="9" name="Date Placeholder 1">
            <a:extLst>
              <a:ext uri="{FF2B5EF4-FFF2-40B4-BE49-F238E27FC236}">
                <a16:creationId xmlns:a16="http://schemas.microsoft.com/office/drawing/2014/main" id="{ABD99398-8405-429F-B554-B3093BF8DA89}"/>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10" name="Slide Number Placeholder 2">
            <a:extLst>
              <a:ext uri="{FF2B5EF4-FFF2-40B4-BE49-F238E27FC236}">
                <a16:creationId xmlns:a16="http://schemas.microsoft.com/office/drawing/2014/main" id="{64F3317C-E764-418B-B149-5E4F9E005836}"/>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30</a:t>
            </a:fld>
            <a:endParaRPr lang="en-US" sz="1200">
              <a:solidFill>
                <a:schemeClr val="bg1"/>
              </a:solidFill>
            </a:endParaRPr>
          </a:p>
        </p:txBody>
      </p:sp>
      <p:pic>
        <p:nvPicPr>
          <p:cNvPr id="2052" name="Picture 4">
            <a:extLst>
              <a:ext uri="{FF2B5EF4-FFF2-40B4-BE49-F238E27FC236}">
                <a16:creationId xmlns:a16="http://schemas.microsoft.com/office/drawing/2014/main" id="{EBD47B17-C6EE-4DB4-AD8E-50871754D7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730" y="1438322"/>
            <a:ext cx="3827929" cy="28709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578A647-D24C-4727-B1BB-E7FCBD4F78A4}"/>
              </a:ext>
            </a:extLst>
          </p:cNvPr>
          <p:cNvSpPr txBox="1"/>
          <p:nvPr/>
        </p:nvSpPr>
        <p:spPr>
          <a:xfrm>
            <a:off x="8373123" y="4309268"/>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spTree>
    <p:extLst>
      <p:ext uri="{BB962C8B-B14F-4D97-AF65-F5344CB8AC3E}">
        <p14:creationId xmlns:p14="http://schemas.microsoft.com/office/powerpoint/2010/main" val="391578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12814-75C4-4C55-A6B0-8E4A608F8F8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F5F52E21-0672-47BB-8A75-E19A0F68D08C}"/>
              </a:ext>
            </a:extLst>
          </p:cNvPr>
          <p:cNvSpPr>
            <a:spLocks noGrp="1"/>
          </p:cNvSpPr>
          <p:nvPr>
            <p:ph type="sldNum" sz="quarter" idx="12"/>
          </p:nvPr>
        </p:nvSpPr>
        <p:spPr/>
        <p:txBody>
          <a:bodyPr/>
          <a:lstStyle/>
          <a:p>
            <a:pPr>
              <a:defRPr/>
            </a:pPr>
            <a:fld id="{10B2EA68-1E4C-AB47-B8C0-46450E6322A4}" type="slidenum">
              <a:rPr lang="en-US" smtClean="0"/>
              <a:pPr>
                <a:defRPr/>
              </a:pPr>
              <a:t>31</a:t>
            </a:fld>
            <a:endParaRPr lang="en-US"/>
          </a:p>
        </p:txBody>
      </p:sp>
      <p:sp>
        <p:nvSpPr>
          <p:cNvPr id="7" name="Rectangle 6">
            <a:extLst>
              <a:ext uri="{FF2B5EF4-FFF2-40B4-BE49-F238E27FC236}">
                <a16:creationId xmlns:a16="http://schemas.microsoft.com/office/drawing/2014/main" id="{8A7408CA-2134-4DA9-AC81-8C04911C4A4A}"/>
              </a:ext>
            </a:extLst>
          </p:cNvPr>
          <p:cNvSpPr/>
          <p:nvPr/>
        </p:nvSpPr>
        <p:spPr>
          <a:xfrm>
            <a:off x="7684571" y="5442238"/>
            <a:ext cx="3108993" cy="3231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effectLst/>
                <a:uLnTx/>
                <a:uFillTx/>
                <a:latin typeface="Calibri" panose="020F0502020204030204"/>
                <a:ea typeface="+mn-ea"/>
                <a:cs typeface="+mn-cs"/>
              </a:rPr>
              <a:t>Graphics source: Vision Zero Network</a:t>
            </a:r>
          </a:p>
        </p:txBody>
      </p:sp>
      <p:pic>
        <p:nvPicPr>
          <p:cNvPr id="20" name="Picture 19">
            <a:extLst>
              <a:ext uri="{FF2B5EF4-FFF2-40B4-BE49-F238E27FC236}">
                <a16:creationId xmlns:a16="http://schemas.microsoft.com/office/drawing/2014/main" id="{7F3C422E-2AE0-4D90-B557-FD7F323B7F7D}"/>
              </a:ext>
            </a:extLst>
          </p:cNvPr>
          <p:cNvPicPr>
            <a:picLocks noChangeAspect="1"/>
          </p:cNvPicPr>
          <p:nvPr/>
        </p:nvPicPr>
        <p:blipFill>
          <a:blip r:embed="rId3"/>
          <a:stretch>
            <a:fillRect/>
          </a:stretch>
        </p:blipFill>
        <p:spPr>
          <a:xfrm>
            <a:off x="5755908" y="923708"/>
            <a:ext cx="5037656" cy="4514012"/>
          </a:xfrm>
          <a:prstGeom prst="rect">
            <a:avLst/>
          </a:prstGeom>
        </p:spPr>
      </p:pic>
      <p:sp>
        <p:nvSpPr>
          <p:cNvPr id="23" name="Title 1">
            <a:extLst>
              <a:ext uri="{FF2B5EF4-FFF2-40B4-BE49-F238E27FC236}">
                <a16:creationId xmlns:a16="http://schemas.microsoft.com/office/drawing/2014/main" id="{CDD8A25F-2EC5-44BB-B1FE-1F793427BD65}"/>
              </a:ext>
            </a:extLst>
          </p:cNvPr>
          <p:cNvSpPr>
            <a:spLocks noGrp="1"/>
          </p:cNvSpPr>
          <p:nvPr>
            <p:ph type="title"/>
          </p:nvPr>
        </p:nvSpPr>
        <p:spPr>
          <a:xfrm>
            <a:off x="609600" y="274640"/>
            <a:ext cx="10972800" cy="457827"/>
          </a:xfrm>
        </p:spPr>
        <p:txBody>
          <a:bodyPr/>
          <a:lstStyle/>
          <a:p>
            <a:r>
              <a:rPr lang="en-US"/>
              <a:t>Vision Zero</a:t>
            </a:r>
          </a:p>
        </p:txBody>
      </p:sp>
      <p:pic>
        <p:nvPicPr>
          <p:cNvPr id="4" name="Picture 3">
            <a:extLst>
              <a:ext uri="{FF2B5EF4-FFF2-40B4-BE49-F238E27FC236}">
                <a16:creationId xmlns:a16="http://schemas.microsoft.com/office/drawing/2014/main" id="{4960D7AF-B897-40AF-B07D-37BCCE7EDB30}"/>
              </a:ext>
            </a:extLst>
          </p:cNvPr>
          <p:cNvPicPr>
            <a:picLocks noChangeAspect="1"/>
          </p:cNvPicPr>
          <p:nvPr/>
        </p:nvPicPr>
        <p:blipFill rotWithShape="1">
          <a:blip r:embed="rId4"/>
          <a:srcRect r="1119" b="4149"/>
          <a:stretch/>
        </p:blipFill>
        <p:spPr>
          <a:xfrm>
            <a:off x="1115756" y="2377223"/>
            <a:ext cx="3983153" cy="1799666"/>
          </a:xfrm>
          <a:prstGeom prst="rect">
            <a:avLst/>
          </a:prstGeom>
        </p:spPr>
      </p:pic>
    </p:spTree>
    <p:extLst>
      <p:ext uri="{BB962C8B-B14F-4D97-AF65-F5344CB8AC3E}">
        <p14:creationId xmlns:p14="http://schemas.microsoft.com/office/powerpoint/2010/main" val="1746469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8E7B34-DA29-4418-A928-E4A44DAA967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8D747BE4-60B1-4320-A08C-29FB38608193}"/>
              </a:ext>
            </a:extLst>
          </p:cNvPr>
          <p:cNvSpPr>
            <a:spLocks noGrp="1"/>
          </p:cNvSpPr>
          <p:nvPr>
            <p:ph type="sldNum" sz="quarter" idx="12"/>
          </p:nvPr>
        </p:nvSpPr>
        <p:spPr/>
        <p:txBody>
          <a:bodyPr/>
          <a:lstStyle/>
          <a:p>
            <a:pPr>
              <a:defRPr/>
            </a:pPr>
            <a:fld id="{10B2EA68-1E4C-AB47-B8C0-46450E6322A4}" type="slidenum">
              <a:rPr lang="en-US" smtClean="0"/>
              <a:pPr>
                <a:defRPr/>
              </a:pPr>
              <a:t>32</a:t>
            </a:fld>
            <a:endParaRPr lang="en-US"/>
          </a:p>
        </p:txBody>
      </p:sp>
      <p:sp>
        <p:nvSpPr>
          <p:cNvPr id="4" name="Title 3">
            <a:extLst>
              <a:ext uri="{FF2B5EF4-FFF2-40B4-BE49-F238E27FC236}">
                <a16:creationId xmlns:a16="http://schemas.microsoft.com/office/drawing/2014/main" id="{346B51F5-029D-4583-8863-C194BBF6ED17}"/>
              </a:ext>
            </a:extLst>
          </p:cNvPr>
          <p:cNvSpPr>
            <a:spLocks noGrp="1"/>
          </p:cNvSpPr>
          <p:nvPr>
            <p:ph type="title"/>
          </p:nvPr>
        </p:nvSpPr>
        <p:spPr/>
        <p:txBody>
          <a:bodyPr/>
          <a:lstStyle/>
          <a:p>
            <a:r>
              <a:rPr lang="en-US"/>
              <a:t>Complete Streets and Equity on Arterials</a:t>
            </a:r>
          </a:p>
        </p:txBody>
      </p:sp>
      <p:sp>
        <p:nvSpPr>
          <p:cNvPr id="5" name="Content Placeholder 4">
            <a:extLst>
              <a:ext uri="{FF2B5EF4-FFF2-40B4-BE49-F238E27FC236}">
                <a16:creationId xmlns:a16="http://schemas.microsoft.com/office/drawing/2014/main" id="{2321FCEF-ACA0-44C4-A0EA-BC112B7FC3D9}"/>
              </a:ext>
            </a:extLst>
          </p:cNvPr>
          <p:cNvSpPr>
            <a:spLocks noGrp="1"/>
          </p:cNvSpPr>
          <p:nvPr>
            <p:ph idx="1"/>
          </p:nvPr>
        </p:nvSpPr>
        <p:spPr>
          <a:xfrm>
            <a:off x="609599" y="1102658"/>
            <a:ext cx="5486402" cy="5253693"/>
          </a:xfrm>
        </p:spPr>
        <p:txBody>
          <a:bodyPr>
            <a:normAutofit/>
          </a:bodyPr>
          <a:lstStyle/>
          <a:p>
            <a:pPr>
              <a:lnSpc>
                <a:spcPct val="100000"/>
              </a:lnSpc>
              <a:spcAft>
                <a:spcPts val="1200"/>
              </a:spcAft>
            </a:pPr>
            <a:r>
              <a:rPr lang="en-US">
                <a:latin typeface="+mn-lt"/>
              </a:rPr>
              <a:t>Equity Imperatives:</a:t>
            </a:r>
          </a:p>
          <a:p>
            <a:pPr lvl="1">
              <a:lnSpc>
                <a:spcPct val="100000"/>
              </a:lnSpc>
              <a:spcAft>
                <a:spcPts val="1200"/>
              </a:spcAft>
            </a:pPr>
            <a:r>
              <a:rPr lang="en-US">
                <a:latin typeface="+mn-lt"/>
              </a:rPr>
              <a:t>Streets should not pose disproportionate safety burdens</a:t>
            </a:r>
          </a:p>
          <a:p>
            <a:pPr lvl="1">
              <a:lnSpc>
                <a:spcPct val="100000"/>
              </a:lnSpc>
              <a:spcAft>
                <a:spcPts val="1200"/>
              </a:spcAft>
            </a:pPr>
            <a:r>
              <a:rPr lang="en-US">
                <a:latin typeface="+mn-lt"/>
              </a:rPr>
              <a:t>Pedestrians should be able to reach their destination safely and comfortable</a:t>
            </a:r>
          </a:p>
          <a:p>
            <a:pPr lvl="1">
              <a:lnSpc>
                <a:spcPct val="100000"/>
              </a:lnSpc>
              <a:spcAft>
                <a:spcPts val="1200"/>
              </a:spcAft>
            </a:pPr>
            <a:r>
              <a:rPr lang="en-US">
                <a:latin typeface="+mn-lt"/>
              </a:rPr>
              <a:t>Income or racial distribution should not influence how likely a person is to die while walking along or crossing a road</a:t>
            </a:r>
          </a:p>
        </p:txBody>
      </p:sp>
      <p:pic>
        <p:nvPicPr>
          <p:cNvPr id="6" name="Picture 5">
            <a:extLst>
              <a:ext uri="{FF2B5EF4-FFF2-40B4-BE49-F238E27FC236}">
                <a16:creationId xmlns:a16="http://schemas.microsoft.com/office/drawing/2014/main" id="{987EAC2C-4431-4315-9215-001C015648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25"/>
          <a:stretch/>
        </p:blipFill>
        <p:spPr>
          <a:xfrm>
            <a:off x="6749972" y="1229659"/>
            <a:ext cx="5442028" cy="3151841"/>
          </a:xfrm>
          <a:prstGeom prst="rect">
            <a:avLst/>
          </a:prstGeom>
        </p:spPr>
      </p:pic>
      <p:sp>
        <p:nvSpPr>
          <p:cNvPr id="9" name="TextBox 8">
            <a:extLst>
              <a:ext uri="{FF2B5EF4-FFF2-40B4-BE49-F238E27FC236}">
                <a16:creationId xmlns:a16="http://schemas.microsoft.com/office/drawing/2014/main" id="{79B728D2-A5DA-4273-8453-43FF7F6F5C03}"/>
              </a:ext>
            </a:extLst>
          </p:cNvPr>
          <p:cNvSpPr txBox="1"/>
          <p:nvPr/>
        </p:nvSpPr>
        <p:spPr>
          <a:xfrm>
            <a:off x="8624164" y="4346918"/>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spTree>
    <p:extLst>
      <p:ext uri="{BB962C8B-B14F-4D97-AF65-F5344CB8AC3E}">
        <p14:creationId xmlns:p14="http://schemas.microsoft.com/office/powerpoint/2010/main" val="2095185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pic>
        <p:nvPicPr>
          <p:cNvPr id="7170" name="Picture 2">
            <a:extLst>
              <a:ext uri="{FF2B5EF4-FFF2-40B4-BE49-F238E27FC236}">
                <a16:creationId xmlns:a16="http://schemas.microsoft.com/office/drawing/2014/main" id="{8C11B6A2-D064-47EF-94E9-C109A5894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35" b="18568"/>
          <a:stretch/>
        </p:blipFill>
        <p:spPr bwMode="auto">
          <a:xfrm>
            <a:off x="0" y="870857"/>
            <a:ext cx="12192000" cy="50127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33</a:t>
            </a:fld>
            <a:endParaRPr lang="en-US"/>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5. Safety Treatments</a:t>
            </a:r>
          </a:p>
        </p:txBody>
      </p:sp>
      <p:sp>
        <p:nvSpPr>
          <p:cNvPr id="9" name="TextBox 8">
            <a:extLst>
              <a:ext uri="{FF2B5EF4-FFF2-40B4-BE49-F238E27FC236}">
                <a16:creationId xmlns:a16="http://schemas.microsoft.com/office/drawing/2014/main" id="{BF1F0E43-9680-4AD6-A6CB-3D15D4319FD2}"/>
              </a:ext>
            </a:extLst>
          </p:cNvPr>
          <p:cNvSpPr txBox="1"/>
          <p:nvPr/>
        </p:nvSpPr>
        <p:spPr>
          <a:xfrm>
            <a:off x="8624164" y="5860425"/>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spTree>
    <p:extLst>
      <p:ext uri="{BB962C8B-B14F-4D97-AF65-F5344CB8AC3E}">
        <p14:creationId xmlns:p14="http://schemas.microsoft.com/office/powerpoint/2010/main" val="416911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18F63927-1D38-4C68-B186-DDF0052AF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6" y="1755813"/>
            <a:ext cx="5854824" cy="365926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219D21C7-375F-4C36-977A-36002C5DDA88}"/>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67437A2B-287D-478D-9FA3-419F868457E7}"/>
              </a:ext>
            </a:extLst>
          </p:cNvPr>
          <p:cNvSpPr>
            <a:spLocks noGrp="1"/>
          </p:cNvSpPr>
          <p:nvPr>
            <p:ph type="sldNum" sz="quarter" idx="12"/>
          </p:nvPr>
        </p:nvSpPr>
        <p:spPr/>
        <p:txBody>
          <a:bodyPr/>
          <a:lstStyle/>
          <a:p>
            <a:pPr>
              <a:defRPr/>
            </a:pPr>
            <a:fld id="{10B2EA68-1E4C-AB47-B8C0-46450E6322A4}" type="slidenum">
              <a:rPr lang="en-US" smtClean="0"/>
              <a:pPr>
                <a:defRPr/>
              </a:pPr>
              <a:t>34</a:t>
            </a:fld>
            <a:endParaRPr lang="en-US"/>
          </a:p>
        </p:txBody>
      </p:sp>
      <p:sp>
        <p:nvSpPr>
          <p:cNvPr id="4" name="Title 3">
            <a:extLst>
              <a:ext uri="{FF2B5EF4-FFF2-40B4-BE49-F238E27FC236}">
                <a16:creationId xmlns:a16="http://schemas.microsoft.com/office/drawing/2014/main" id="{7AA52353-B0E6-49C7-B96D-AC26596CC4BD}"/>
              </a:ext>
            </a:extLst>
          </p:cNvPr>
          <p:cNvSpPr>
            <a:spLocks noGrp="1"/>
          </p:cNvSpPr>
          <p:nvPr>
            <p:ph type="title"/>
          </p:nvPr>
        </p:nvSpPr>
        <p:spPr/>
        <p:txBody>
          <a:bodyPr/>
          <a:lstStyle/>
          <a:p>
            <a:r>
              <a:rPr lang="en-US"/>
              <a:t>Identify the Pedestrian Safety Problems and Solutions</a:t>
            </a:r>
          </a:p>
        </p:txBody>
      </p:sp>
      <p:pic>
        <p:nvPicPr>
          <p:cNvPr id="1028" name="Picture 4">
            <a:extLst>
              <a:ext uri="{FF2B5EF4-FFF2-40B4-BE49-F238E27FC236}">
                <a16:creationId xmlns:a16="http://schemas.microsoft.com/office/drawing/2014/main" id="{1B0373D0-FD71-4279-99D6-5022EA2BF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350" y="1730214"/>
            <a:ext cx="5854824" cy="365926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8A60A07-C6A4-4303-9093-D8C5BF647ED5}"/>
              </a:ext>
            </a:extLst>
          </p:cNvPr>
          <p:cNvSpPr txBox="1"/>
          <p:nvPr/>
        </p:nvSpPr>
        <p:spPr>
          <a:xfrm>
            <a:off x="0" y="1137703"/>
            <a:ext cx="2476500" cy="523220"/>
          </a:xfrm>
          <a:prstGeom prst="rect">
            <a:avLst/>
          </a:prstGeom>
          <a:noFill/>
        </p:spPr>
        <p:txBody>
          <a:bodyPr wrap="square" rtlCol="0">
            <a:spAutoFit/>
          </a:bodyPr>
          <a:lstStyle/>
          <a:p>
            <a:r>
              <a:rPr lang="en-US" sz="2800"/>
              <a:t>Before</a:t>
            </a:r>
          </a:p>
        </p:txBody>
      </p:sp>
      <p:sp>
        <p:nvSpPr>
          <p:cNvPr id="51" name="TextBox 50">
            <a:extLst>
              <a:ext uri="{FF2B5EF4-FFF2-40B4-BE49-F238E27FC236}">
                <a16:creationId xmlns:a16="http://schemas.microsoft.com/office/drawing/2014/main" id="{B23E3F78-9D79-4A24-9D8C-2CDDDDD325BB}"/>
              </a:ext>
            </a:extLst>
          </p:cNvPr>
          <p:cNvSpPr txBox="1"/>
          <p:nvPr/>
        </p:nvSpPr>
        <p:spPr>
          <a:xfrm>
            <a:off x="6276350" y="1137703"/>
            <a:ext cx="2476500" cy="523220"/>
          </a:xfrm>
          <a:prstGeom prst="rect">
            <a:avLst/>
          </a:prstGeom>
          <a:noFill/>
        </p:spPr>
        <p:txBody>
          <a:bodyPr wrap="square" rtlCol="0">
            <a:spAutoFit/>
          </a:bodyPr>
          <a:lstStyle/>
          <a:p>
            <a:r>
              <a:rPr lang="en-US" sz="2800"/>
              <a:t>After</a:t>
            </a:r>
          </a:p>
        </p:txBody>
      </p:sp>
      <p:cxnSp>
        <p:nvCxnSpPr>
          <p:cNvPr id="49" name="Straight Connector 48">
            <a:extLst>
              <a:ext uri="{FF2B5EF4-FFF2-40B4-BE49-F238E27FC236}">
                <a16:creationId xmlns:a16="http://schemas.microsoft.com/office/drawing/2014/main" id="{0BDFD164-FC1E-43C0-8EF1-65F7B784992C}"/>
              </a:ext>
            </a:extLst>
          </p:cNvPr>
          <p:cNvCxnSpPr>
            <a:cxnSpLocks/>
          </p:cNvCxnSpPr>
          <p:nvPr/>
        </p:nvCxnSpPr>
        <p:spPr>
          <a:xfrm>
            <a:off x="6096000" y="1784034"/>
            <a:ext cx="0" cy="36310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8E89302-9718-444C-997A-077438DAF186}"/>
              </a:ext>
            </a:extLst>
          </p:cNvPr>
          <p:cNvSpPr txBox="1"/>
          <p:nvPr/>
        </p:nvSpPr>
        <p:spPr>
          <a:xfrm>
            <a:off x="2390212" y="6266804"/>
            <a:ext cx="621552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rPr>
              <a:t>Graphic source: National Association of City Transportation Officials </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500">
                <a:solidFill>
                  <a:schemeClr val="bg1"/>
                </a:solidFill>
              </a:rPr>
              <a:t>Urban Street Design Guide – Major Intersections</a:t>
            </a:r>
            <a:endParaRPr kumimoji="0" lang="en-US" sz="1500" b="0" i="0" u="none" strike="noStrike" kern="1200" cap="none" spc="0" normalizeH="0" baseline="0" noProof="0">
              <a:ln>
                <a:noFill/>
              </a:ln>
              <a:solidFill>
                <a:schemeClr val="bg1"/>
              </a:solidFill>
              <a:effectLst/>
              <a:uLnTx/>
              <a:uFillTx/>
              <a:ea typeface="+mn-ea"/>
              <a:cs typeface="+mn-cs"/>
            </a:endParaRPr>
          </a:p>
        </p:txBody>
      </p:sp>
      <p:grpSp>
        <p:nvGrpSpPr>
          <p:cNvPr id="67" name="Group 66">
            <a:extLst>
              <a:ext uri="{FF2B5EF4-FFF2-40B4-BE49-F238E27FC236}">
                <a16:creationId xmlns:a16="http://schemas.microsoft.com/office/drawing/2014/main" id="{AA866F3D-5CEF-45CC-B34D-852AA9EF14AC}"/>
              </a:ext>
            </a:extLst>
          </p:cNvPr>
          <p:cNvGrpSpPr/>
          <p:nvPr/>
        </p:nvGrpSpPr>
        <p:grpSpPr>
          <a:xfrm>
            <a:off x="188259" y="4410436"/>
            <a:ext cx="1782107" cy="1598109"/>
            <a:chOff x="188259" y="4410436"/>
            <a:chExt cx="1782107" cy="1598109"/>
          </a:xfrm>
        </p:grpSpPr>
        <p:sp>
          <p:nvSpPr>
            <p:cNvPr id="26" name="TextBox 25">
              <a:extLst>
                <a:ext uri="{FF2B5EF4-FFF2-40B4-BE49-F238E27FC236}">
                  <a16:creationId xmlns:a16="http://schemas.microsoft.com/office/drawing/2014/main" id="{DD3D51F9-1746-4128-8814-0E2AA65A5331}"/>
                </a:ext>
              </a:extLst>
            </p:cNvPr>
            <p:cNvSpPr txBox="1"/>
            <p:nvPr/>
          </p:nvSpPr>
          <p:spPr>
            <a:xfrm>
              <a:off x="188259" y="5362214"/>
              <a:ext cx="1782107" cy="646331"/>
            </a:xfrm>
            <a:prstGeom prst="rect">
              <a:avLst/>
            </a:prstGeom>
            <a:solidFill>
              <a:srgbClr val="F0BABA"/>
            </a:solidFill>
            <a:ln>
              <a:noFill/>
            </a:ln>
          </p:spPr>
          <p:txBody>
            <a:bodyPr wrap="square" rtlCol="0">
              <a:spAutoFit/>
            </a:bodyPr>
            <a:lstStyle/>
            <a:p>
              <a:r>
                <a:rPr lang="en-US" b="1"/>
                <a:t>High-Speed Turn Lanes</a:t>
              </a:r>
            </a:p>
          </p:txBody>
        </p:sp>
        <p:cxnSp>
          <p:nvCxnSpPr>
            <p:cNvPr id="25" name="Straight Connector 24">
              <a:extLst>
                <a:ext uri="{FF2B5EF4-FFF2-40B4-BE49-F238E27FC236}">
                  <a16:creationId xmlns:a16="http://schemas.microsoft.com/office/drawing/2014/main" id="{E2D3D91E-E25D-41F2-B47D-398867119892}"/>
                </a:ext>
              </a:extLst>
            </p:cNvPr>
            <p:cNvCxnSpPr>
              <a:cxnSpLocks/>
              <a:endCxn id="26" idx="0"/>
            </p:cNvCxnSpPr>
            <p:nvPr/>
          </p:nvCxnSpPr>
          <p:spPr>
            <a:xfrm flipH="1">
              <a:off x="1079313" y="4740260"/>
              <a:ext cx="243231" cy="621954"/>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7D31537E-2418-4AA9-94BF-81127830F4F5}"/>
                </a:ext>
              </a:extLst>
            </p:cNvPr>
            <p:cNvSpPr/>
            <p:nvPr/>
          </p:nvSpPr>
          <p:spPr>
            <a:xfrm>
              <a:off x="1155978" y="4410436"/>
              <a:ext cx="333133"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grpSp>
      <p:sp>
        <p:nvSpPr>
          <p:cNvPr id="19" name="TextBox 18">
            <a:extLst>
              <a:ext uri="{FF2B5EF4-FFF2-40B4-BE49-F238E27FC236}">
                <a16:creationId xmlns:a16="http://schemas.microsoft.com/office/drawing/2014/main" id="{B5F41B92-D458-4505-8C2D-EE550EC83FF2}"/>
              </a:ext>
            </a:extLst>
          </p:cNvPr>
          <p:cNvSpPr txBox="1"/>
          <p:nvPr/>
        </p:nvSpPr>
        <p:spPr>
          <a:xfrm>
            <a:off x="2242699" y="5011971"/>
            <a:ext cx="2475335" cy="923330"/>
          </a:xfrm>
          <a:prstGeom prst="rect">
            <a:avLst/>
          </a:prstGeom>
          <a:solidFill>
            <a:srgbClr val="F0BABA"/>
          </a:solidFill>
          <a:ln w="28575">
            <a:solidFill>
              <a:srgbClr val="C00000"/>
            </a:solidFill>
          </a:ln>
        </p:spPr>
        <p:txBody>
          <a:bodyPr wrap="square" rtlCol="0">
            <a:spAutoFit/>
          </a:bodyPr>
          <a:lstStyle/>
          <a:p>
            <a:pPr algn="ctr"/>
            <a:r>
              <a:rPr lang="en-US" b="1"/>
              <a:t>Contextually Inappropriate Target Speed (&gt;25 mph)</a:t>
            </a:r>
          </a:p>
        </p:txBody>
      </p:sp>
      <p:grpSp>
        <p:nvGrpSpPr>
          <p:cNvPr id="68" name="Group 67">
            <a:extLst>
              <a:ext uri="{FF2B5EF4-FFF2-40B4-BE49-F238E27FC236}">
                <a16:creationId xmlns:a16="http://schemas.microsoft.com/office/drawing/2014/main" id="{60315571-9E63-43F8-8DDD-7928146E7A94}"/>
              </a:ext>
            </a:extLst>
          </p:cNvPr>
          <p:cNvGrpSpPr/>
          <p:nvPr/>
        </p:nvGrpSpPr>
        <p:grpSpPr>
          <a:xfrm>
            <a:off x="108379" y="2458093"/>
            <a:ext cx="1547298" cy="1618627"/>
            <a:chOff x="108379" y="2458093"/>
            <a:chExt cx="1547298" cy="1618627"/>
          </a:xfrm>
        </p:grpSpPr>
        <p:cxnSp>
          <p:nvCxnSpPr>
            <p:cNvPr id="31" name="Straight Connector 30">
              <a:extLst>
                <a:ext uri="{FF2B5EF4-FFF2-40B4-BE49-F238E27FC236}">
                  <a16:creationId xmlns:a16="http://schemas.microsoft.com/office/drawing/2014/main" id="{A45E1EC3-9C52-486D-AC3C-E61796AF3CF8}"/>
                </a:ext>
              </a:extLst>
            </p:cNvPr>
            <p:cNvCxnSpPr>
              <a:cxnSpLocks/>
              <a:stCxn id="32" idx="1"/>
              <a:endCxn id="52" idx="1"/>
            </p:cNvCxnSpPr>
            <p:nvPr/>
          </p:nvCxnSpPr>
          <p:spPr>
            <a:xfrm>
              <a:off x="108379" y="2781259"/>
              <a:ext cx="1262951" cy="1011114"/>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2B277D2-2DA6-47C9-8948-F1FBCE0659B0}"/>
                </a:ext>
              </a:extLst>
            </p:cNvPr>
            <p:cNvSpPr txBox="1"/>
            <p:nvPr/>
          </p:nvSpPr>
          <p:spPr>
            <a:xfrm>
              <a:off x="108379" y="2458093"/>
              <a:ext cx="1449834" cy="646331"/>
            </a:xfrm>
            <a:prstGeom prst="rect">
              <a:avLst/>
            </a:prstGeom>
            <a:solidFill>
              <a:srgbClr val="F0BABA"/>
            </a:solidFill>
            <a:ln>
              <a:noFill/>
            </a:ln>
          </p:spPr>
          <p:txBody>
            <a:bodyPr wrap="square" rtlCol="0">
              <a:spAutoFit/>
            </a:bodyPr>
            <a:lstStyle/>
            <a:p>
              <a:r>
                <a:rPr lang="en-US" b="1"/>
                <a:t>Long Crossings</a:t>
              </a:r>
            </a:p>
          </p:txBody>
        </p:sp>
        <p:sp>
          <p:nvSpPr>
            <p:cNvPr id="52" name="Oval 51">
              <a:extLst>
                <a:ext uri="{FF2B5EF4-FFF2-40B4-BE49-F238E27FC236}">
                  <a16:creationId xmlns:a16="http://schemas.microsoft.com/office/drawing/2014/main" id="{B9C49768-FD81-4FD6-995C-FD9A94EE2BE8}"/>
                </a:ext>
              </a:extLst>
            </p:cNvPr>
            <p:cNvSpPr/>
            <p:nvPr/>
          </p:nvSpPr>
          <p:spPr>
            <a:xfrm>
              <a:off x="1322544" y="3743587"/>
              <a:ext cx="333133"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grpSp>
      <p:grpSp>
        <p:nvGrpSpPr>
          <p:cNvPr id="69" name="Group 68">
            <a:extLst>
              <a:ext uri="{FF2B5EF4-FFF2-40B4-BE49-F238E27FC236}">
                <a16:creationId xmlns:a16="http://schemas.microsoft.com/office/drawing/2014/main" id="{6ED0AEF9-065F-4BA3-8FBC-539F128F9691}"/>
              </a:ext>
            </a:extLst>
          </p:cNvPr>
          <p:cNvGrpSpPr/>
          <p:nvPr/>
        </p:nvGrpSpPr>
        <p:grpSpPr>
          <a:xfrm>
            <a:off x="2670245" y="1490735"/>
            <a:ext cx="2198765" cy="1706346"/>
            <a:chOff x="2670245" y="1490735"/>
            <a:chExt cx="2198765" cy="1706346"/>
          </a:xfrm>
        </p:grpSpPr>
        <p:cxnSp>
          <p:nvCxnSpPr>
            <p:cNvPr id="39" name="Straight Connector 38">
              <a:extLst>
                <a:ext uri="{FF2B5EF4-FFF2-40B4-BE49-F238E27FC236}">
                  <a16:creationId xmlns:a16="http://schemas.microsoft.com/office/drawing/2014/main" id="{747CAA77-38C9-4859-9EBB-6AA2C5764D92}"/>
                </a:ext>
              </a:extLst>
            </p:cNvPr>
            <p:cNvCxnSpPr>
              <a:cxnSpLocks/>
              <a:stCxn id="55" idx="7"/>
              <a:endCxn id="40" idx="1"/>
            </p:cNvCxnSpPr>
            <p:nvPr/>
          </p:nvCxnSpPr>
          <p:spPr>
            <a:xfrm flipV="1">
              <a:off x="2950450" y="2090900"/>
              <a:ext cx="582182" cy="821834"/>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2F75573-86C0-4969-A90B-9E87DD53DD98}"/>
                </a:ext>
              </a:extLst>
            </p:cNvPr>
            <p:cNvSpPr txBox="1"/>
            <p:nvPr/>
          </p:nvSpPr>
          <p:spPr>
            <a:xfrm>
              <a:off x="3532632" y="1490735"/>
              <a:ext cx="1336378" cy="1200329"/>
            </a:xfrm>
            <a:prstGeom prst="rect">
              <a:avLst/>
            </a:prstGeom>
            <a:solidFill>
              <a:srgbClr val="F0BABA"/>
            </a:solidFill>
            <a:ln>
              <a:noFill/>
            </a:ln>
          </p:spPr>
          <p:txBody>
            <a:bodyPr wrap="square" rtlCol="0">
              <a:spAutoFit/>
            </a:bodyPr>
            <a:lstStyle/>
            <a:p>
              <a:r>
                <a:rPr lang="en-US" b="1"/>
                <a:t>Low Visual Friction and No Street Trees</a:t>
              </a:r>
            </a:p>
          </p:txBody>
        </p:sp>
        <p:sp>
          <p:nvSpPr>
            <p:cNvPr id="55" name="Oval 54">
              <a:extLst>
                <a:ext uri="{FF2B5EF4-FFF2-40B4-BE49-F238E27FC236}">
                  <a16:creationId xmlns:a16="http://schemas.microsoft.com/office/drawing/2014/main" id="{EFABB925-07CA-498F-8AB7-2A2D1BEFCA1A}"/>
                </a:ext>
              </a:extLst>
            </p:cNvPr>
            <p:cNvSpPr/>
            <p:nvPr/>
          </p:nvSpPr>
          <p:spPr>
            <a:xfrm>
              <a:off x="2670245" y="2863948"/>
              <a:ext cx="328281"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grpSp>
      <p:grpSp>
        <p:nvGrpSpPr>
          <p:cNvPr id="71" name="Group 70">
            <a:extLst>
              <a:ext uri="{FF2B5EF4-FFF2-40B4-BE49-F238E27FC236}">
                <a16:creationId xmlns:a16="http://schemas.microsoft.com/office/drawing/2014/main" id="{88BFC65B-5359-45F1-A408-F683101CE27F}"/>
              </a:ext>
            </a:extLst>
          </p:cNvPr>
          <p:cNvGrpSpPr/>
          <p:nvPr/>
        </p:nvGrpSpPr>
        <p:grpSpPr>
          <a:xfrm>
            <a:off x="2988237" y="4076720"/>
            <a:ext cx="2986122" cy="646331"/>
            <a:chOff x="2988237" y="4076720"/>
            <a:chExt cx="2986122" cy="646331"/>
          </a:xfrm>
        </p:grpSpPr>
        <p:sp>
          <p:nvSpPr>
            <p:cNvPr id="61" name="Oval 60">
              <a:extLst>
                <a:ext uri="{FF2B5EF4-FFF2-40B4-BE49-F238E27FC236}">
                  <a16:creationId xmlns:a16="http://schemas.microsoft.com/office/drawing/2014/main" id="{515D2E4D-D180-4CB7-9E7C-9CAEFA5F37F4}"/>
                </a:ext>
              </a:extLst>
            </p:cNvPr>
            <p:cNvSpPr/>
            <p:nvPr/>
          </p:nvSpPr>
          <p:spPr>
            <a:xfrm>
              <a:off x="2988237" y="4132119"/>
              <a:ext cx="333133"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cxnSp>
          <p:nvCxnSpPr>
            <p:cNvPr id="64" name="Straight Connector 63">
              <a:extLst>
                <a:ext uri="{FF2B5EF4-FFF2-40B4-BE49-F238E27FC236}">
                  <a16:creationId xmlns:a16="http://schemas.microsoft.com/office/drawing/2014/main" id="{F514508B-B591-45E0-B038-1974ABF6FC33}"/>
                </a:ext>
              </a:extLst>
            </p:cNvPr>
            <p:cNvCxnSpPr>
              <a:cxnSpLocks/>
              <a:stCxn id="61" idx="5"/>
              <a:endCxn id="65" idx="1"/>
            </p:cNvCxnSpPr>
            <p:nvPr/>
          </p:nvCxnSpPr>
          <p:spPr>
            <a:xfrm flipV="1">
              <a:off x="3272584" y="4399886"/>
              <a:ext cx="467481" cy="16580"/>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7BF18F0-1BAB-453A-950F-1325DA57FB30}"/>
                </a:ext>
              </a:extLst>
            </p:cNvPr>
            <p:cNvSpPr txBox="1"/>
            <p:nvPr/>
          </p:nvSpPr>
          <p:spPr>
            <a:xfrm>
              <a:off x="3740065" y="4076720"/>
              <a:ext cx="2234294" cy="646331"/>
            </a:xfrm>
            <a:prstGeom prst="rect">
              <a:avLst/>
            </a:prstGeom>
            <a:solidFill>
              <a:srgbClr val="F0BABA"/>
            </a:solidFill>
            <a:ln>
              <a:noFill/>
            </a:ln>
          </p:spPr>
          <p:txBody>
            <a:bodyPr wrap="square" rtlCol="0">
              <a:spAutoFit/>
            </a:bodyPr>
            <a:lstStyle/>
            <a:p>
              <a:r>
                <a:rPr lang="en-US" b="1"/>
                <a:t>Low-Visibility Crosswalks</a:t>
              </a:r>
            </a:p>
          </p:txBody>
        </p:sp>
      </p:grpSp>
      <p:grpSp>
        <p:nvGrpSpPr>
          <p:cNvPr id="63" name="Group 62">
            <a:extLst>
              <a:ext uri="{FF2B5EF4-FFF2-40B4-BE49-F238E27FC236}">
                <a16:creationId xmlns:a16="http://schemas.microsoft.com/office/drawing/2014/main" id="{86FF7ABF-688B-4F34-98DE-9B2C74D1A517}"/>
              </a:ext>
            </a:extLst>
          </p:cNvPr>
          <p:cNvGrpSpPr/>
          <p:nvPr/>
        </p:nvGrpSpPr>
        <p:grpSpPr>
          <a:xfrm>
            <a:off x="1132695" y="1621193"/>
            <a:ext cx="1782107" cy="1760196"/>
            <a:chOff x="1132695" y="1621193"/>
            <a:chExt cx="1782107" cy="1760196"/>
          </a:xfrm>
        </p:grpSpPr>
        <p:sp>
          <p:nvSpPr>
            <p:cNvPr id="11" name="Oval 10">
              <a:extLst>
                <a:ext uri="{FF2B5EF4-FFF2-40B4-BE49-F238E27FC236}">
                  <a16:creationId xmlns:a16="http://schemas.microsoft.com/office/drawing/2014/main" id="{0827AC0E-C405-40CB-962C-FD297E7ABEF2}"/>
                </a:ext>
              </a:extLst>
            </p:cNvPr>
            <p:cNvSpPr/>
            <p:nvPr/>
          </p:nvSpPr>
          <p:spPr>
            <a:xfrm>
              <a:off x="2195635" y="3048256"/>
              <a:ext cx="333133"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cxnSp>
          <p:nvCxnSpPr>
            <p:cNvPr id="13" name="Straight Connector 12">
              <a:extLst>
                <a:ext uri="{FF2B5EF4-FFF2-40B4-BE49-F238E27FC236}">
                  <a16:creationId xmlns:a16="http://schemas.microsoft.com/office/drawing/2014/main" id="{F1D5F0EF-0389-423E-B0E6-2DFC484A5098}"/>
                </a:ext>
              </a:extLst>
            </p:cNvPr>
            <p:cNvCxnSpPr>
              <a:cxnSpLocks/>
              <a:stCxn id="11" idx="0"/>
            </p:cNvCxnSpPr>
            <p:nvPr/>
          </p:nvCxnSpPr>
          <p:spPr>
            <a:xfrm flipH="1" flipV="1">
              <a:off x="2135462" y="2237066"/>
              <a:ext cx="226740" cy="811190"/>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091F29-C90B-4D99-95E5-ACBF5CC34C01}"/>
                </a:ext>
              </a:extLst>
            </p:cNvPr>
            <p:cNvSpPr txBox="1"/>
            <p:nvPr/>
          </p:nvSpPr>
          <p:spPr>
            <a:xfrm>
              <a:off x="1132695" y="1621193"/>
              <a:ext cx="1782107" cy="646331"/>
            </a:xfrm>
            <a:prstGeom prst="rect">
              <a:avLst/>
            </a:prstGeom>
            <a:solidFill>
              <a:srgbClr val="F0BABA"/>
            </a:solidFill>
            <a:ln>
              <a:noFill/>
            </a:ln>
          </p:spPr>
          <p:txBody>
            <a:bodyPr wrap="square" rtlCol="0">
              <a:spAutoFit/>
            </a:bodyPr>
            <a:lstStyle/>
            <a:p>
              <a:r>
                <a:rPr lang="en-US" b="1"/>
                <a:t>Many Motor Vehicle Lanes</a:t>
              </a:r>
            </a:p>
          </p:txBody>
        </p:sp>
      </p:grpSp>
      <p:grpSp>
        <p:nvGrpSpPr>
          <p:cNvPr id="1038" name="Group 1037">
            <a:extLst>
              <a:ext uri="{FF2B5EF4-FFF2-40B4-BE49-F238E27FC236}">
                <a16:creationId xmlns:a16="http://schemas.microsoft.com/office/drawing/2014/main" id="{19EB5F94-DD2E-4BDB-8D71-27DD84F94954}"/>
              </a:ext>
            </a:extLst>
          </p:cNvPr>
          <p:cNvGrpSpPr/>
          <p:nvPr/>
        </p:nvGrpSpPr>
        <p:grpSpPr>
          <a:xfrm>
            <a:off x="3312666" y="2880958"/>
            <a:ext cx="2300385" cy="1216635"/>
            <a:chOff x="3312666" y="2880958"/>
            <a:chExt cx="2300385" cy="1216635"/>
          </a:xfrm>
        </p:grpSpPr>
        <p:cxnSp>
          <p:nvCxnSpPr>
            <p:cNvPr id="144" name="Straight Connector 143">
              <a:extLst>
                <a:ext uri="{FF2B5EF4-FFF2-40B4-BE49-F238E27FC236}">
                  <a16:creationId xmlns:a16="http://schemas.microsoft.com/office/drawing/2014/main" id="{384142D4-BD2C-43E0-A18E-B3553944E87C}"/>
                </a:ext>
              </a:extLst>
            </p:cNvPr>
            <p:cNvCxnSpPr>
              <a:cxnSpLocks/>
              <a:stCxn id="146" idx="7"/>
              <a:endCxn id="145" idx="1"/>
            </p:cNvCxnSpPr>
            <p:nvPr/>
          </p:nvCxnSpPr>
          <p:spPr>
            <a:xfrm flipV="1">
              <a:off x="3592361" y="3342623"/>
              <a:ext cx="684312" cy="470623"/>
            </a:xfrm>
            <a:prstGeom prst="line">
              <a:avLst/>
            </a:prstGeom>
            <a:ln w="12700">
              <a:solidFill>
                <a:srgbClr val="D02E2E"/>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C3EE9E12-8BDC-4C91-8B7A-46509AB614E9}"/>
                </a:ext>
              </a:extLst>
            </p:cNvPr>
            <p:cNvSpPr txBox="1"/>
            <p:nvPr/>
          </p:nvSpPr>
          <p:spPr>
            <a:xfrm>
              <a:off x="4276673" y="2880958"/>
              <a:ext cx="1336378" cy="923330"/>
            </a:xfrm>
            <a:prstGeom prst="rect">
              <a:avLst/>
            </a:prstGeom>
            <a:solidFill>
              <a:srgbClr val="F0BABA"/>
            </a:solidFill>
            <a:ln>
              <a:noFill/>
            </a:ln>
          </p:spPr>
          <p:txBody>
            <a:bodyPr wrap="square" rtlCol="0">
              <a:spAutoFit/>
            </a:bodyPr>
            <a:lstStyle/>
            <a:p>
              <a:r>
                <a:rPr lang="en-US" b="1"/>
                <a:t>No Transit or Bicycle Facilities</a:t>
              </a:r>
            </a:p>
          </p:txBody>
        </p:sp>
        <p:sp>
          <p:nvSpPr>
            <p:cNvPr id="146" name="Oval 145">
              <a:extLst>
                <a:ext uri="{FF2B5EF4-FFF2-40B4-BE49-F238E27FC236}">
                  <a16:creationId xmlns:a16="http://schemas.microsoft.com/office/drawing/2014/main" id="{0DE3544A-3B2C-46FD-959E-AEAB6EAFCC10}"/>
                </a:ext>
              </a:extLst>
            </p:cNvPr>
            <p:cNvSpPr/>
            <p:nvPr/>
          </p:nvSpPr>
          <p:spPr>
            <a:xfrm>
              <a:off x="3312666" y="3764460"/>
              <a:ext cx="327683" cy="333133"/>
            </a:xfrm>
            <a:prstGeom prst="ellipse">
              <a:avLst/>
            </a:prstGeom>
            <a:solidFill>
              <a:srgbClr val="C00000"/>
            </a:solidFill>
            <a:ln>
              <a:solidFill>
                <a:srgbClr val="D0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grpSp>
      <p:sp>
        <p:nvSpPr>
          <p:cNvPr id="158" name="TextBox 157">
            <a:extLst>
              <a:ext uri="{FF2B5EF4-FFF2-40B4-BE49-F238E27FC236}">
                <a16:creationId xmlns:a16="http://schemas.microsoft.com/office/drawing/2014/main" id="{9505012F-2994-4C9F-B8D7-8BD409E79BE2}"/>
              </a:ext>
            </a:extLst>
          </p:cNvPr>
          <p:cNvSpPr txBox="1"/>
          <p:nvPr/>
        </p:nvSpPr>
        <p:spPr>
          <a:xfrm>
            <a:off x="7872287" y="5065318"/>
            <a:ext cx="2407735" cy="923330"/>
          </a:xfrm>
          <a:prstGeom prst="rect">
            <a:avLst/>
          </a:prstGeom>
          <a:solidFill>
            <a:schemeClr val="accent1">
              <a:lumMod val="20000"/>
              <a:lumOff val="80000"/>
            </a:schemeClr>
          </a:solidFill>
          <a:ln w="28575">
            <a:solidFill>
              <a:srgbClr val="5B9BD5"/>
            </a:solidFill>
          </a:ln>
        </p:spPr>
        <p:txBody>
          <a:bodyPr wrap="square" rtlCol="0">
            <a:spAutoFit/>
          </a:bodyPr>
          <a:lstStyle/>
          <a:p>
            <a:pPr algn="ctr"/>
            <a:r>
              <a:rPr lang="en-US" b="1"/>
              <a:t>Contextually Appropriate Target Speed (25 mph)</a:t>
            </a:r>
          </a:p>
        </p:txBody>
      </p:sp>
      <p:grpSp>
        <p:nvGrpSpPr>
          <p:cNvPr id="132" name="Group 131">
            <a:extLst>
              <a:ext uri="{FF2B5EF4-FFF2-40B4-BE49-F238E27FC236}">
                <a16:creationId xmlns:a16="http://schemas.microsoft.com/office/drawing/2014/main" id="{167AA86A-3A14-49DD-B973-54FA40EE5B57}"/>
              </a:ext>
            </a:extLst>
          </p:cNvPr>
          <p:cNvGrpSpPr/>
          <p:nvPr/>
        </p:nvGrpSpPr>
        <p:grpSpPr>
          <a:xfrm>
            <a:off x="9380383" y="4227595"/>
            <a:ext cx="2597458" cy="1761053"/>
            <a:chOff x="9380383" y="4227595"/>
            <a:chExt cx="2597458" cy="1761053"/>
          </a:xfrm>
        </p:grpSpPr>
        <p:sp>
          <p:nvSpPr>
            <p:cNvPr id="119" name="TextBox 118">
              <a:extLst>
                <a:ext uri="{FF2B5EF4-FFF2-40B4-BE49-F238E27FC236}">
                  <a16:creationId xmlns:a16="http://schemas.microsoft.com/office/drawing/2014/main" id="{7AF58A94-DFC9-4C0A-B4E3-381008AAAAC3}"/>
                </a:ext>
              </a:extLst>
            </p:cNvPr>
            <p:cNvSpPr txBox="1"/>
            <p:nvPr/>
          </p:nvSpPr>
          <p:spPr>
            <a:xfrm>
              <a:off x="10366233" y="5342317"/>
              <a:ext cx="1611608"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High-Visibility Crosswalks</a:t>
              </a:r>
            </a:p>
          </p:txBody>
        </p:sp>
        <p:cxnSp>
          <p:nvCxnSpPr>
            <p:cNvPr id="121" name="Straight Connector 120">
              <a:extLst>
                <a:ext uri="{FF2B5EF4-FFF2-40B4-BE49-F238E27FC236}">
                  <a16:creationId xmlns:a16="http://schemas.microsoft.com/office/drawing/2014/main" id="{D68BC01D-FF00-4E5E-A546-A38030AD369E}"/>
                </a:ext>
              </a:extLst>
            </p:cNvPr>
            <p:cNvCxnSpPr>
              <a:cxnSpLocks/>
              <a:stCxn id="119" idx="0"/>
              <a:endCxn id="120" idx="4"/>
            </p:cNvCxnSpPr>
            <p:nvPr/>
          </p:nvCxnSpPr>
          <p:spPr>
            <a:xfrm flipH="1" flipV="1">
              <a:off x="9546950" y="4560728"/>
              <a:ext cx="1625087" cy="78158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996427FC-C4DC-4DC6-BA12-F87C7DA1FFB3}"/>
                </a:ext>
              </a:extLst>
            </p:cNvPr>
            <p:cNvSpPr/>
            <p:nvPr/>
          </p:nvSpPr>
          <p:spPr>
            <a:xfrm>
              <a:off x="9380383" y="4227595"/>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grpSp>
      <p:grpSp>
        <p:nvGrpSpPr>
          <p:cNvPr id="141" name="Group 140">
            <a:extLst>
              <a:ext uri="{FF2B5EF4-FFF2-40B4-BE49-F238E27FC236}">
                <a16:creationId xmlns:a16="http://schemas.microsoft.com/office/drawing/2014/main" id="{3803AFF1-494D-49ED-AAF4-7050ECFF0F5B}"/>
              </a:ext>
            </a:extLst>
          </p:cNvPr>
          <p:cNvGrpSpPr/>
          <p:nvPr/>
        </p:nvGrpSpPr>
        <p:grpSpPr>
          <a:xfrm>
            <a:off x="9841728" y="2102848"/>
            <a:ext cx="2246384" cy="2066738"/>
            <a:chOff x="9841728" y="2102848"/>
            <a:chExt cx="2246384" cy="2066738"/>
          </a:xfrm>
        </p:grpSpPr>
        <p:sp>
          <p:nvSpPr>
            <p:cNvPr id="135" name="TextBox 134">
              <a:extLst>
                <a:ext uri="{FF2B5EF4-FFF2-40B4-BE49-F238E27FC236}">
                  <a16:creationId xmlns:a16="http://schemas.microsoft.com/office/drawing/2014/main" id="{33A333F2-E8D2-4778-B7C2-13F527D270BD}"/>
                </a:ext>
              </a:extLst>
            </p:cNvPr>
            <p:cNvSpPr txBox="1"/>
            <p:nvPr/>
          </p:nvSpPr>
          <p:spPr>
            <a:xfrm>
              <a:off x="10284844" y="2102848"/>
              <a:ext cx="1803268" cy="923330"/>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Transit and Bicycle Facility Improvements</a:t>
              </a:r>
            </a:p>
          </p:txBody>
        </p:sp>
        <p:cxnSp>
          <p:nvCxnSpPr>
            <p:cNvPr id="136" name="Straight Connector 135">
              <a:extLst>
                <a:ext uri="{FF2B5EF4-FFF2-40B4-BE49-F238E27FC236}">
                  <a16:creationId xmlns:a16="http://schemas.microsoft.com/office/drawing/2014/main" id="{31FDE17F-9B53-48E5-AC83-D6CD77DF18B8}"/>
                </a:ext>
              </a:extLst>
            </p:cNvPr>
            <p:cNvCxnSpPr>
              <a:cxnSpLocks/>
              <a:stCxn id="135" idx="2"/>
              <a:endCxn id="133" idx="7"/>
            </p:cNvCxnSpPr>
            <p:nvPr/>
          </p:nvCxnSpPr>
          <p:spPr>
            <a:xfrm flipH="1">
              <a:off x="10126075" y="3026178"/>
              <a:ext cx="1060403" cy="85906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109B940D-5DE3-47E4-8C6D-1255DA519802}"/>
                </a:ext>
              </a:extLst>
            </p:cNvPr>
            <p:cNvSpPr/>
            <p:nvPr/>
          </p:nvSpPr>
          <p:spPr>
            <a:xfrm>
              <a:off x="9841728" y="3836453"/>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grpSp>
      <p:grpSp>
        <p:nvGrpSpPr>
          <p:cNvPr id="148" name="Group 147">
            <a:extLst>
              <a:ext uri="{FF2B5EF4-FFF2-40B4-BE49-F238E27FC236}">
                <a16:creationId xmlns:a16="http://schemas.microsoft.com/office/drawing/2014/main" id="{AF80FD9D-04AB-4A2E-ADA9-9176698D7E8C}"/>
              </a:ext>
            </a:extLst>
          </p:cNvPr>
          <p:cNvGrpSpPr/>
          <p:nvPr/>
        </p:nvGrpSpPr>
        <p:grpSpPr>
          <a:xfrm>
            <a:off x="6162374" y="3965552"/>
            <a:ext cx="5925738" cy="2128678"/>
            <a:chOff x="6162374" y="3965552"/>
            <a:chExt cx="5925738" cy="2128678"/>
          </a:xfrm>
        </p:grpSpPr>
        <p:sp>
          <p:nvSpPr>
            <p:cNvPr id="86" name="TextBox 85">
              <a:extLst>
                <a:ext uri="{FF2B5EF4-FFF2-40B4-BE49-F238E27FC236}">
                  <a16:creationId xmlns:a16="http://schemas.microsoft.com/office/drawing/2014/main" id="{E9A21592-84D9-4C76-883C-E79094345DD3}"/>
                </a:ext>
              </a:extLst>
            </p:cNvPr>
            <p:cNvSpPr txBox="1"/>
            <p:nvPr/>
          </p:nvSpPr>
          <p:spPr>
            <a:xfrm>
              <a:off x="10284844" y="4521214"/>
              <a:ext cx="1803268" cy="369332"/>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Curb Extensions</a:t>
              </a:r>
            </a:p>
          </p:txBody>
        </p:sp>
        <p:cxnSp>
          <p:nvCxnSpPr>
            <p:cNvPr id="88" name="Straight Connector 87">
              <a:extLst>
                <a:ext uri="{FF2B5EF4-FFF2-40B4-BE49-F238E27FC236}">
                  <a16:creationId xmlns:a16="http://schemas.microsoft.com/office/drawing/2014/main" id="{3FAD92C4-E838-4423-BDD1-A7B7FB2FFC44}"/>
                </a:ext>
              </a:extLst>
            </p:cNvPr>
            <p:cNvCxnSpPr>
              <a:cxnSpLocks/>
              <a:stCxn id="86" idx="0"/>
              <a:endCxn id="87" idx="6"/>
            </p:cNvCxnSpPr>
            <p:nvPr/>
          </p:nvCxnSpPr>
          <p:spPr>
            <a:xfrm flipH="1" flipV="1">
              <a:off x="10669166" y="4273174"/>
              <a:ext cx="517312" cy="24804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E0AC7C9A-A7CC-46BF-8CD7-B3574B511897}"/>
                </a:ext>
              </a:extLst>
            </p:cNvPr>
            <p:cNvSpPr txBox="1"/>
            <p:nvPr/>
          </p:nvSpPr>
          <p:spPr>
            <a:xfrm>
              <a:off x="6162374" y="4616902"/>
              <a:ext cx="1623459" cy="1477328"/>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High-Speed Turn Lanes Removed and Corner Radii Reduced</a:t>
              </a:r>
            </a:p>
          </p:txBody>
        </p:sp>
        <p:cxnSp>
          <p:nvCxnSpPr>
            <p:cNvPr id="77" name="Straight Connector 76">
              <a:extLst>
                <a:ext uri="{FF2B5EF4-FFF2-40B4-BE49-F238E27FC236}">
                  <a16:creationId xmlns:a16="http://schemas.microsoft.com/office/drawing/2014/main" id="{4DF7D107-11CC-4A71-8492-60CB9B8B2F0A}"/>
                </a:ext>
              </a:extLst>
            </p:cNvPr>
            <p:cNvCxnSpPr>
              <a:cxnSpLocks/>
              <a:stCxn id="75" idx="0"/>
              <a:endCxn id="76" idx="3"/>
            </p:cNvCxnSpPr>
            <p:nvPr/>
          </p:nvCxnSpPr>
          <p:spPr>
            <a:xfrm flipV="1">
              <a:off x="6974104" y="4249899"/>
              <a:ext cx="1327829" cy="36700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3A6AEE75-7769-4CF1-AEF9-D10519478FEF}"/>
                </a:ext>
              </a:extLst>
            </p:cNvPr>
            <p:cNvSpPr/>
            <p:nvPr/>
          </p:nvSpPr>
          <p:spPr>
            <a:xfrm>
              <a:off x="8253147" y="3965552"/>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87" name="Oval 86">
              <a:extLst>
                <a:ext uri="{FF2B5EF4-FFF2-40B4-BE49-F238E27FC236}">
                  <a16:creationId xmlns:a16="http://schemas.microsoft.com/office/drawing/2014/main" id="{125E95FD-7CB1-4AFC-BBE5-57B01D8E9155}"/>
                </a:ext>
              </a:extLst>
            </p:cNvPr>
            <p:cNvSpPr/>
            <p:nvPr/>
          </p:nvSpPr>
          <p:spPr>
            <a:xfrm>
              <a:off x="10336033" y="4106607"/>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grpSp>
      <p:grpSp>
        <p:nvGrpSpPr>
          <p:cNvPr id="131" name="Group 130">
            <a:extLst>
              <a:ext uri="{FF2B5EF4-FFF2-40B4-BE49-F238E27FC236}">
                <a16:creationId xmlns:a16="http://schemas.microsoft.com/office/drawing/2014/main" id="{73938D3A-EB0A-41A2-92B4-BCEB63187CE4}"/>
              </a:ext>
            </a:extLst>
          </p:cNvPr>
          <p:cNvGrpSpPr/>
          <p:nvPr/>
        </p:nvGrpSpPr>
        <p:grpSpPr>
          <a:xfrm>
            <a:off x="6219201" y="2390412"/>
            <a:ext cx="1803268" cy="1589565"/>
            <a:chOff x="6219201" y="2390412"/>
            <a:chExt cx="1803268" cy="1589565"/>
          </a:xfrm>
        </p:grpSpPr>
        <p:sp>
          <p:nvSpPr>
            <p:cNvPr id="98" name="TextBox 97">
              <a:extLst>
                <a:ext uri="{FF2B5EF4-FFF2-40B4-BE49-F238E27FC236}">
                  <a16:creationId xmlns:a16="http://schemas.microsoft.com/office/drawing/2014/main" id="{8E8DBC3D-F6A0-4684-A0B4-38D3752535AC}"/>
                </a:ext>
              </a:extLst>
            </p:cNvPr>
            <p:cNvSpPr txBox="1"/>
            <p:nvPr/>
          </p:nvSpPr>
          <p:spPr>
            <a:xfrm>
              <a:off x="6219201" y="2390412"/>
              <a:ext cx="1803268" cy="369332"/>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Crossing Islands</a:t>
              </a:r>
            </a:p>
          </p:txBody>
        </p:sp>
        <p:sp>
          <p:nvSpPr>
            <p:cNvPr id="99" name="Oval 98">
              <a:extLst>
                <a:ext uri="{FF2B5EF4-FFF2-40B4-BE49-F238E27FC236}">
                  <a16:creationId xmlns:a16="http://schemas.microsoft.com/office/drawing/2014/main" id="{44BC0C02-2C2B-46B3-A6BD-242442E27996}"/>
                </a:ext>
              </a:extLst>
            </p:cNvPr>
            <p:cNvSpPr/>
            <p:nvPr/>
          </p:nvSpPr>
          <p:spPr>
            <a:xfrm>
              <a:off x="7637080" y="3646844"/>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cxnSp>
          <p:nvCxnSpPr>
            <p:cNvPr id="100" name="Straight Connector 99">
              <a:extLst>
                <a:ext uri="{FF2B5EF4-FFF2-40B4-BE49-F238E27FC236}">
                  <a16:creationId xmlns:a16="http://schemas.microsoft.com/office/drawing/2014/main" id="{AF973E4D-D5C6-4B82-95CF-5FAB98D6F84F}"/>
                </a:ext>
              </a:extLst>
            </p:cNvPr>
            <p:cNvCxnSpPr>
              <a:cxnSpLocks/>
              <a:stCxn id="98" idx="2"/>
              <a:endCxn id="99" idx="4"/>
            </p:cNvCxnSpPr>
            <p:nvPr/>
          </p:nvCxnSpPr>
          <p:spPr>
            <a:xfrm>
              <a:off x="7120835" y="2759744"/>
              <a:ext cx="682812" cy="1220233"/>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19D0A16F-7BB6-4496-A145-152F0DD5CD41}"/>
              </a:ext>
            </a:extLst>
          </p:cNvPr>
          <p:cNvGrpSpPr/>
          <p:nvPr/>
        </p:nvGrpSpPr>
        <p:grpSpPr>
          <a:xfrm>
            <a:off x="8648132" y="944388"/>
            <a:ext cx="2690869" cy="2172840"/>
            <a:chOff x="8648132" y="944388"/>
            <a:chExt cx="2690869" cy="2172840"/>
          </a:xfrm>
        </p:grpSpPr>
        <p:sp>
          <p:nvSpPr>
            <p:cNvPr id="113" name="TextBox 112">
              <a:extLst>
                <a:ext uri="{FF2B5EF4-FFF2-40B4-BE49-F238E27FC236}">
                  <a16:creationId xmlns:a16="http://schemas.microsoft.com/office/drawing/2014/main" id="{C11E0AFE-8B4C-4EA5-9C63-936B9EC1FBB7}"/>
                </a:ext>
              </a:extLst>
            </p:cNvPr>
            <p:cNvSpPr txBox="1"/>
            <p:nvPr/>
          </p:nvSpPr>
          <p:spPr>
            <a:xfrm>
              <a:off x="9713516" y="944388"/>
              <a:ext cx="1625485" cy="923330"/>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Higher Visual Friction and Street Trees</a:t>
              </a:r>
            </a:p>
          </p:txBody>
        </p:sp>
        <p:cxnSp>
          <p:nvCxnSpPr>
            <p:cNvPr id="115" name="Straight Connector 114">
              <a:extLst>
                <a:ext uri="{FF2B5EF4-FFF2-40B4-BE49-F238E27FC236}">
                  <a16:creationId xmlns:a16="http://schemas.microsoft.com/office/drawing/2014/main" id="{158CBB61-1EC6-4FE0-999C-5AF0BCF60BEB}"/>
                </a:ext>
              </a:extLst>
            </p:cNvPr>
            <p:cNvCxnSpPr>
              <a:cxnSpLocks/>
              <a:stCxn id="113" idx="2"/>
              <a:endCxn id="114" idx="7"/>
            </p:cNvCxnSpPr>
            <p:nvPr/>
          </p:nvCxnSpPr>
          <p:spPr>
            <a:xfrm flipH="1">
              <a:off x="8932479" y="1867718"/>
              <a:ext cx="1593780" cy="96516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532E2A22-97C1-4154-98E5-D39764B635C4}"/>
                </a:ext>
              </a:extLst>
            </p:cNvPr>
            <p:cNvSpPr/>
            <p:nvPr/>
          </p:nvSpPr>
          <p:spPr>
            <a:xfrm>
              <a:off x="8648132" y="2784095"/>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grpSp>
      <p:grpSp>
        <p:nvGrpSpPr>
          <p:cNvPr id="129" name="Group 128">
            <a:extLst>
              <a:ext uri="{FF2B5EF4-FFF2-40B4-BE49-F238E27FC236}">
                <a16:creationId xmlns:a16="http://schemas.microsoft.com/office/drawing/2014/main" id="{60281CBD-623A-4233-942A-DC4EB2E4E8F2}"/>
              </a:ext>
            </a:extLst>
          </p:cNvPr>
          <p:cNvGrpSpPr/>
          <p:nvPr/>
        </p:nvGrpSpPr>
        <p:grpSpPr>
          <a:xfrm>
            <a:off x="7520777" y="1657169"/>
            <a:ext cx="1803268" cy="2063765"/>
            <a:chOff x="7520777" y="1657169"/>
            <a:chExt cx="1803268" cy="2063765"/>
          </a:xfrm>
        </p:grpSpPr>
        <p:sp>
          <p:nvSpPr>
            <p:cNvPr id="92" name="TextBox 91">
              <a:extLst>
                <a:ext uri="{FF2B5EF4-FFF2-40B4-BE49-F238E27FC236}">
                  <a16:creationId xmlns:a16="http://schemas.microsoft.com/office/drawing/2014/main" id="{C007F378-A7FA-489B-A742-1573FFE04F86}"/>
                </a:ext>
              </a:extLst>
            </p:cNvPr>
            <p:cNvSpPr txBox="1"/>
            <p:nvPr/>
          </p:nvSpPr>
          <p:spPr>
            <a:xfrm>
              <a:off x="7520777" y="1657169"/>
              <a:ext cx="1803268" cy="646331"/>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en-US" b="1"/>
                <a:t>Motor Vehicle Lane Reduction</a:t>
              </a:r>
            </a:p>
          </p:txBody>
        </p:sp>
        <p:cxnSp>
          <p:nvCxnSpPr>
            <p:cNvPr id="94" name="Straight Connector 93">
              <a:extLst>
                <a:ext uri="{FF2B5EF4-FFF2-40B4-BE49-F238E27FC236}">
                  <a16:creationId xmlns:a16="http://schemas.microsoft.com/office/drawing/2014/main" id="{ADE66D87-D359-4970-9449-42C02936DA07}"/>
                </a:ext>
              </a:extLst>
            </p:cNvPr>
            <p:cNvCxnSpPr>
              <a:cxnSpLocks/>
              <a:endCxn id="93" idx="4"/>
            </p:cNvCxnSpPr>
            <p:nvPr/>
          </p:nvCxnSpPr>
          <p:spPr>
            <a:xfrm>
              <a:off x="8419714" y="2303500"/>
              <a:ext cx="333133" cy="141743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920B2AD0-A1F7-4287-9F11-411C9D87C57D}"/>
                </a:ext>
              </a:extLst>
            </p:cNvPr>
            <p:cNvSpPr/>
            <p:nvPr/>
          </p:nvSpPr>
          <p:spPr>
            <a:xfrm>
              <a:off x="8586280" y="3387801"/>
              <a:ext cx="333133" cy="3331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grpSp>
    </p:spTree>
    <p:extLst>
      <p:ext uri="{BB962C8B-B14F-4D97-AF65-F5344CB8AC3E}">
        <p14:creationId xmlns:p14="http://schemas.microsoft.com/office/powerpoint/2010/main" val="324295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D21C7-375F-4C36-977A-36002C5DDA88}"/>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67437A2B-287D-478D-9FA3-419F868457E7}"/>
              </a:ext>
            </a:extLst>
          </p:cNvPr>
          <p:cNvSpPr>
            <a:spLocks noGrp="1"/>
          </p:cNvSpPr>
          <p:nvPr>
            <p:ph type="sldNum" sz="quarter" idx="12"/>
          </p:nvPr>
        </p:nvSpPr>
        <p:spPr/>
        <p:txBody>
          <a:bodyPr/>
          <a:lstStyle/>
          <a:p>
            <a:pPr>
              <a:defRPr/>
            </a:pPr>
            <a:fld id="{10B2EA68-1E4C-AB47-B8C0-46450E6322A4}" type="slidenum">
              <a:rPr lang="en-US" smtClean="0"/>
              <a:pPr>
                <a:defRPr/>
              </a:pPr>
              <a:t>35</a:t>
            </a:fld>
            <a:endParaRPr lang="en-US"/>
          </a:p>
        </p:txBody>
      </p:sp>
      <p:sp>
        <p:nvSpPr>
          <p:cNvPr id="4" name="Title 3">
            <a:extLst>
              <a:ext uri="{FF2B5EF4-FFF2-40B4-BE49-F238E27FC236}">
                <a16:creationId xmlns:a16="http://schemas.microsoft.com/office/drawing/2014/main" id="{7AA52353-B0E6-49C7-B96D-AC26596CC4BD}"/>
              </a:ext>
            </a:extLst>
          </p:cNvPr>
          <p:cNvSpPr>
            <a:spLocks noGrp="1"/>
          </p:cNvSpPr>
          <p:nvPr>
            <p:ph type="title"/>
          </p:nvPr>
        </p:nvSpPr>
        <p:spPr/>
        <p:txBody>
          <a:bodyPr/>
          <a:lstStyle/>
          <a:p>
            <a:r>
              <a:rPr lang="en-US"/>
              <a:t>Planning and Design Considerations</a:t>
            </a:r>
          </a:p>
        </p:txBody>
      </p:sp>
      <p:sp>
        <p:nvSpPr>
          <p:cNvPr id="5" name="Content Placeholder 4">
            <a:extLst>
              <a:ext uri="{FF2B5EF4-FFF2-40B4-BE49-F238E27FC236}">
                <a16:creationId xmlns:a16="http://schemas.microsoft.com/office/drawing/2014/main" id="{7CBB24AB-BAD9-4C98-A794-63F328156FAE}"/>
              </a:ext>
            </a:extLst>
          </p:cNvPr>
          <p:cNvSpPr>
            <a:spLocks noGrp="1"/>
          </p:cNvSpPr>
          <p:nvPr>
            <p:ph idx="1"/>
          </p:nvPr>
        </p:nvSpPr>
        <p:spPr>
          <a:xfrm>
            <a:off x="609601" y="1102659"/>
            <a:ext cx="5747656" cy="4894220"/>
          </a:xfrm>
        </p:spPr>
        <p:txBody>
          <a:bodyPr>
            <a:normAutofit fontScale="92500"/>
          </a:bodyPr>
          <a:lstStyle/>
          <a:p>
            <a:pPr lvl="0">
              <a:lnSpc>
                <a:spcPct val="100000"/>
              </a:lnSpc>
              <a:spcBef>
                <a:spcPts val="0"/>
              </a:spcBef>
              <a:spcAft>
                <a:spcPts val="1200"/>
              </a:spcAft>
            </a:pPr>
            <a:r>
              <a:rPr lang="en-US">
                <a:latin typeface="+mn-lt"/>
              </a:rPr>
              <a:t>Motor vehicle volumes, speeds, and turning movements</a:t>
            </a:r>
          </a:p>
          <a:p>
            <a:pPr>
              <a:lnSpc>
                <a:spcPct val="100000"/>
              </a:lnSpc>
              <a:spcBef>
                <a:spcPts val="0"/>
              </a:spcBef>
              <a:spcAft>
                <a:spcPts val="1200"/>
              </a:spcAft>
            </a:pPr>
            <a:r>
              <a:rPr lang="en-US">
                <a:latin typeface="+mn-lt"/>
              </a:rPr>
              <a:t>Roadway crossing width</a:t>
            </a:r>
          </a:p>
          <a:p>
            <a:pPr>
              <a:lnSpc>
                <a:spcPct val="100000"/>
              </a:lnSpc>
              <a:spcBef>
                <a:spcPts val="0"/>
              </a:spcBef>
              <a:spcAft>
                <a:spcPts val="1200"/>
              </a:spcAft>
            </a:pPr>
            <a:r>
              <a:rPr lang="en-US">
                <a:latin typeface="+mn-lt"/>
              </a:rPr>
              <a:t>Driveway and intersection frequencies</a:t>
            </a:r>
          </a:p>
          <a:p>
            <a:pPr>
              <a:lnSpc>
                <a:spcPct val="100000"/>
              </a:lnSpc>
              <a:spcBef>
                <a:spcPts val="0"/>
              </a:spcBef>
              <a:spcAft>
                <a:spcPts val="1200"/>
              </a:spcAft>
            </a:pPr>
            <a:r>
              <a:rPr lang="en-US">
                <a:latin typeface="+mn-lt"/>
              </a:rPr>
              <a:t>Transit considerations</a:t>
            </a:r>
          </a:p>
          <a:p>
            <a:pPr>
              <a:lnSpc>
                <a:spcPct val="100000"/>
              </a:lnSpc>
              <a:spcBef>
                <a:spcPts val="0"/>
              </a:spcBef>
              <a:spcAft>
                <a:spcPts val="1200"/>
              </a:spcAft>
            </a:pPr>
            <a:r>
              <a:rPr lang="en-US">
                <a:latin typeface="+mn-lt"/>
              </a:rPr>
              <a:t>Pedestrian generators and desire lines</a:t>
            </a:r>
          </a:p>
          <a:p>
            <a:pPr lvl="0">
              <a:lnSpc>
                <a:spcPct val="100000"/>
              </a:lnSpc>
              <a:spcBef>
                <a:spcPts val="0"/>
              </a:spcBef>
              <a:spcAft>
                <a:spcPts val="1200"/>
              </a:spcAft>
            </a:pPr>
            <a:r>
              <a:rPr lang="en-US">
                <a:latin typeface="+mn-lt"/>
              </a:rPr>
              <a:t>Vulnerable populations</a:t>
            </a:r>
          </a:p>
          <a:p>
            <a:pPr lvl="0">
              <a:lnSpc>
                <a:spcPct val="100000"/>
              </a:lnSpc>
              <a:spcBef>
                <a:spcPts val="0"/>
              </a:spcBef>
              <a:spcAft>
                <a:spcPts val="1200"/>
              </a:spcAft>
            </a:pPr>
            <a:r>
              <a:rPr lang="en-US">
                <a:latin typeface="+mn-lt"/>
              </a:rPr>
              <a:t>Pedestrian network characteristics and connectivity gaps</a:t>
            </a:r>
            <a:endParaRPr lang="en-US" sz="3200">
              <a:latin typeface="+mn-lt"/>
            </a:endParaRPr>
          </a:p>
        </p:txBody>
      </p:sp>
      <p:pic>
        <p:nvPicPr>
          <p:cNvPr id="6" name="Picture 5">
            <a:extLst>
              <a:ext uri="{FF2B5EF4-FFF2-40B4-BE49-F238E27FC236}">
                <a16:creationId xmlns:a16="http://schemas.microsoft.com/office/drawing/2014/main" id="{2B525D76-1EBF-4AA4-8F04-15CAF4459C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6032" t="9714" b="18980"/>
          <a:stretch/>
        </p:blipFill>
        <p:spPr>
          <a:xfrm>
            <a:off x="6707632" y="3329514"/>
            <a:ext cx="5252140" cy="2667365"/>
          </a:xfrm>
          <a:prstGeom prst="rect">
            <a:avLst/>
          </a:prstGeom>
        </p:spPr>
      </p:pic>
      <p:pic>
        <p:nvPicPr>
          <p:cNvPr id="7" name="Content Placeholder 6" descr="A person walking down the street&#10;&#10;Description automatically generated">
            <a:extLst>
              <a:ext uri="{FF2B5EF4-FFF2-40B4-BE49-F238E27FC236}">
                <a16:creationId xmlns:a16="http://schemas.microsoft.com/office/drawing/2014/main" id="{5AC9F3CA-8C58-4D63-9198-960185C781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585"/>
          <a:stretch/>
        </p:blipFill>
        <p:spPr>
          <a:xfrm>
            <a:off x="6707632" y="830477"/>
            <a:ext cx="5252140" cy="2301540"/>
          </a:xfrm>
          <a:prstGeom prst="rect">
            <a:avLst/>
          </a:prstGeom>
        </p:spPr>
      </p:pic>
      <p:sp>
        <p:nvSpPr>
          <p:cNvPr id="9" name="TextBox 8">
            <a:extLst>
              <a:ext uri="{FF2B5EF4-FFF2-40B4-BE49-F238E27FC236}">
                <a16:creationId xmlns:a16="http://schemas.microsoft.com/office/drawing/2014/main" id="{AABC78C4-41D7-4F22-AFDE-05BB83F74272}"/>
              </a:ext>
            </a:extLst>
          </p:cNvPr>
          <p:cNvSpPr txBox="1"/>
          <p:nvPr/>
        </p:nvSpPr>
        <p:spPr>
          <a:xfrm>
            <a:off x="8391936" y="5958779"/>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spTree>
    <p:extLst>
      <p:ext uri="{BB962C8B-B14F-4D97-AF65-F5344CB8AC3E}">
        <p14:creationId xmlns:p14="http://schemas.microsoft.com/office/powerpoint/2010/main" val="406040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1F09C-C1A1-49DB-8A94-8B597C69A2C4}"/>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D7DE68D-DC14-425B-9335-70E054C3629D}"/>
              </a:ext>
            </a:extLst>
          </p:cNvPr>
          <p:cNvSpPr>
            <a:spLocks noGrp="1"/>
          </p:cNvSpPr>
          <p:nvPr>
            <p:ph type="sldNum" sz="quarter" idx="12"/>
          </p:nvPr>
        </p:nvSpPr>
        <p:spPr/>
        <p:txBody>
          <a:bodyPr/>
          <a:lstStyle/>
          <a:p>
            <a:pPr>
              <a:defRPr/>
            </a:pPr>
            <a:fld id="{10B2EA68-1E4C-AB47-B8C0-46450E6322A4}" type="slidenum">
              <a:rPr lang="en-US" smtClean="0"/>
              <a:pPr>
                <a:defRPr/>
              </a:pPr>
              <a:t>36</a:t>
            </a:fld>
            <a:endParaRPr lang="en-US"/>
          </a:p>
        </p:txBody>
      </p:sp>
      <p:sp>
        <p:nvSpPr>
          <p:cNvPr id="4" name="Title 3">
            <a:extLst>
              <a:ext uri="{FF2B5EF4-FFF2-40B4-BE49-F238E27FC236}">
                <a16:creationId xmlns:a16="http://schemas.microsoft.com/office/drawing/2014/main" id="{BB09A466-3EA0-4315-9484-453B4A7F2C09}"/>
              </a:ext>
            </a:extLst>
          </p:cNvPr>
          <p:cNvSpPr>
            <a:spLocks noGrp="1"/>
          </p:cNvSpPr>
          <p:nvPr>
            <p:ph type="title"/>
          </p:nvPr>
        </p:nvSpPr>
        <p:spPr/>
        <p:txBody>
          <a:bodyPr/>
          <a:lstStyle/>
          <a:p>
            <a:r>
              <a:rPr lang="en-US"/>
              <a:t>Safety Treatment Application Considerations</a:t>
            </a:r>
          </a:p>
        </p:txBody>
      </p:sp>
      <p:sp>
        <p:nvSpPr>
          <p:cNvPr id="6" name="Title 1">
            <a:extLst>
              <a:ext uri="{FF2B5EF4-FFF2-40B4-BE49-F238E27FC236}">
                <a16:creationId xmlns:a16="http://schemas.microsoft.com/office/drawing/2014/main" id="{FAEBC8B3-304A-4993-8B73-9B4F15CAEEE0}"/>
              </a:ext>
            </a:extLst>
          </p:cNvPr>
          <p:cNvSpPr txBox="1">
            <a:spLocks/>
          </p:cNvSpPr>
          <p:nvPr/>
        </p:nvSpPr>
        <p:spPr>
          <a:xfrm>
            <a:off x="838200" y="18255"/>
            <a:ext cx="10515600" cy="1325563"/>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endParaRPr lang="en-US"/>
          </a:p>
        </p:txBody>
      </p:sp>
      <p:sp>
        <p:nvSpPr>
          <p:cNvPr id="7" name="Content Placeholder 2">
            <a:extLst>
              <a:ext uri="{FF2B5EF4-FFF2-40B4-BE49-F238E27FC236}">
                <a16:creationId xmlns:a16="http://schemas.microsoft.com/office/drawing/2014/main" id="{AE99680B-F56B-488D-9941-161C4A050A40}"/>
              </a:ext>
            </a:extLst>
          </p:cNvPr>
          <p:cNvSpPr txBox="1">
            <a:spLocks/>
          </p:cNvSpPr>
          <p:nvPr/>
        </p:nvSpPr>
        <p:spPr>
          <a:xfrm>
            <a:off x="838200" y="732468"/>
            <a:ext cx="10515600" cy="2448270"/>
          </a:xfrm>
          <a:prstGeom prst="rect">
            <a:avLst/>
          </a:prstGeom>
        </p:spPr>
        <p:txBody>
          <a:bodyPr vert="horz" lIns="91440" tIns="45720" rIns="91440" bIns="45720" numCol="2" rtlCol="0">
            <a:noAutofit/>
          </a:bodyPr>
          <a:lst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nSpc>
                <a:spcPct val="100000"/>
              </a:lnSpc>
              <a:spcBef>
                <a:spcPts val="0"/>
              </a:spcBef>
              <a:spcAft>
                <a:spcPts val="1200"/>
              </a:spcAft>
              <a:buNone/>
            </a:pPr>
            <a:r>
              <a:rPr lang="en-US" sz="2400">
                <a:latin typeface="+mn-lt"/>
              </a:rPr>
              <a:t>Based on:</a:t>
            </a:r>
          </a:p>
          <a:p>
            <a:pPr>
              <a:lnSpc>
                <a:spcPct val="100000"/>
              </a:lnSpc>
              <a:spcBef>
                <a:spcPts val="0"/>
              </a:spcBef>
              <a:spcAft>
                <a:spcPts val="1200"/>
              </a:spcAft>
            </a:pPr>
            <a:r>
              <a:rPr lang="en-US" sz="2400">
                <a:latin typeface="+mn-lt"/>
              </a:rPr>
              <a:t>Existing and Future Land Use and Transportation Context</a:t>
            </a:r>
          </a:p>
          <a:p>
            <a:pPr>
              <a:lnSpc>
                <a:spcPct val="100000"/>
              </a:lnSpc>
              <a:spcBef>
                <a:spcPts val="0"/>
              </a:spcBef>
              <a:spcAft>
                <a:spcPts val="1200"/>
              </a:spcAft>
            </a:pPr>
            <a:r>
              <a:rPr lang="en-US" sz="2400">
                <a:latin typeface="+mn-lt"/>
              </a:rPr>
              <a:t>Project Roadway Type</a:t>
            </a:r>
          </a:p>
          <a:p>
            <a:pPr>
              <a:lnSpc>
                <a:spcPct val="100000"/>
              </a:lnSpc>
              <a:spcBef>
                <a:spcPts val="0"/>
              </a:spcBef>
              <a:spcAft>
                <a:spcPts val="1200"/>
              </a:spcAft>
            </a:pPr>
            <a:endParaRPr lang="en-US" sz="2400">
              <a:latin typeface="+mn-lt"/>
            </a:endParaRPr>
          </a:p>
          <a:p>
            <a:pPr>
              <a:lnSpc>
                <a:spcPct val="100000"/>
              </a:lnSpc>
              <a:spcBef>
                <a:spcPts val="0"/>
              </a:spcBef>
              <a:spcAft>
                <a:spcPts val="1200"/>
              </a:spcAft>
            </a:pPr>
            <a:r>
              <a:rPr lang="en-US" sz="2400">
                <a:latin typeface="+mn-lt"/>
              </a:rPr>
              <a:t>Geometric/Physical Constraints</a:t>
            </a:r>
          </a:p>
          <a:p>
            <a:pPr>
              <a:lnSpc>
                <a:spcPct val="100000"/>
              </a:lnSpc>
              <a:spcBef>
                <a:spcPts val="0"/>
              </a:spcBef>
              <a:spcAft>
                <a:spcPts val="1200"/>
              </a:spcAft>
            </a:pPr>
            <a:r>
              <a:rPr lang="en-US" sz="2400">
                <a:latin typeface="+mn-lt"/>
              </a:rPr>
              <a:t>Policy and Financial Context</a:t>
            </a:r>
          </a:p>
          <a:p>
            <a:pPr>
              <a:lnSpc>
                <a:spcPct val="100000"/>
              </a:lnSpc>
              <a:spcBef>
                <a:spcPts val="0"/>
              </a:spcBef>
              <a:spcAft>
                <a:spcPts val="1200"/>
              </a:spcAft>
            </a:pPr>
            <a:r>
              <a:rPr lang="en-US" sz="2400">
                <a:latin typeface="+mn-lt"/>
              </a:rPr>
              <a:t>Identification of Priority Users</a:t>
            </a:r>
          </a:p>
        </p:txBody>
      </p:sp>
      <p:pic>
        <p:nvPicPr>
          <p:cNvPr id="11" name="Picture 10">
            <a:extLst>
              <a:ext uri="{FF2B5EF4-FFF2-40B4-BE49-F238E27FC236}">
                <a16:creationId xmlns:a16="http://schemas.microsoft.com/office/drawing/2014/main" id="{1C468811-00C7-4313-BA22-437E9F68CDBF}"/>
              </a:ext>
            </a:extLst>
          </p:cNvPr>
          <p:cNvPicPr>
            <a:picLocks noChangeAspect="1"/>
          </p:cNvPicPr>
          <p:nvPr/>
        </p:nvPicPr>
        <p:blipFill>
          <a:blip r:embed="rId3"/>
          <a:stretch>
            <a:fillRect/>
          </a:stretch>
        </p:blipFill>
        <p:spPr>
          <a:xfrm>
            <a:off x="0" y="2612557"/>
            <a:ext cx="12192000" cy="3082699"/>
          </a:xfrm>
          <a:prstGeom prst="rect">
            <a:avLst/>
          </a:prstGeom>
        </p:spPr>
      </p:pic>
      <p:sp>
        <p:nvSpPr>
          <p:cNvPr id="12" name="TextBox 11">
            <a:extLst>
              <a:ext uri="{FF2B5EF4-FFF2-40B4-BE49-F238E27FC236}">
                <a16:creationId xmlns:a16="http://schemas.microsoft.com/office/drawing/2014/main" id="{EFFA0322-9938-4E18-A4D7-7594CA72981D}"/>
              </a:ext>
            </a:extLst>
          </p:cNvPr>
          <p:cNvSpPr txBox="1"/>
          <p:nvPr/>
        </p:nvSpPr>
        <p:spPr>
          <a:xfrm>
            <a:off x="1003103" y="5543048"/>
            <a:ext cx="9984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Rural</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9BAE732-5CCC-4217-A536-F351A24BDD9C}"/>
              </a:ext>
            </a:extLst>
          </p:cNvPr>
          <p:cNvSpPr txBox="1"/>
          <p:nvPr/>
        </p:nvSpPr>
        <p:spPr>
          <a:xfrm>
            <a:off x="3058947" y="5562636"/>
            <a:ext cx="99848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Rural Town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2FD26A1-0186-447F-A643-A31A17EBE9A7}"/>
              </a:ext>
            </a:extLst>
          </p:cNvPr>
          <p:cNvSpPr txBox="1"/>
          <p:nvPr/>
        </p:nvSpPr>
        <p:spPr>
          <a:xfrm>
            <a:off x="5107114" y="5562636"/>
            <a:ext cx="13481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Suburban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CEF7952-1B31-43AE-865D-D960564B3A7F}"/>
              </a:ext>
            </a:extLst>
          </p:cNvPr>
          <p:cNvSpPr txBox="1"/>
          <p:nvPr/>
        </p:nvSpPr>
        <p:spPr>
          <a:xfrm>
            <a:off x="7975480" y="5562636"/>
            <a:ext cx="13481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Urban</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11D8192F-7BDA-40BD-85C3-F8F6E6FFC549}"/>
              </a:ext>
            </a:extLst>
          </p:cNvPr>
          <p:cNvSpPr txBox="1"/>
          <p:nvPr/>
        </p:nvSpPr>
        <p:spPr>
          <a:xfrm>
            <a:off x="10092618" y="5562636"/>
            <a:ext cx="13481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Calibri" panose="020F0502020204030204"/>
                <a:ea typeface="+mn-ea"/>
                <a:cs typeface="+mn-cs"/>
              </a:rPr>
              <a:t>Urban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latin typeface="Calibri" panose="020F0502020204030204"/>
              </a:rPr>
              <a:t>Core</a:t>
            </a:r>
            <a:endParaRPr kumimoji="0" lang="en-US" sz="2000" b="0" i="0" u="none" strike="noStrike" kern="1200" cap="none" spc="0" normalizeH="0" baseline="0" noProof="0">
              <a:ln>
                <a:noFill/>
              </a:ln>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E8BFE8E-1784-4E53-AC2E-419DAFB14339}"/>
              </a:ext>
            </a:extLst>
          </p:cNvPr>
          <p:cNvSpPr txBox="1"/>
          <p:nvPr/>
        </p:nvSpPr>
        <p:spPr>
          <a:xfrm>
            <a:off x="3285076" y="6377331"/>
            <a:ext cx="5364480"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Graphic adapted from FDOT Context Classification Guide</a:t>
            </a:r>
          </a:p>
        </p:txBody>
      </p:sp>
    </p:spTree>
    <p:extLst>
      <p:ext uri="{BB962C8B-B14F-4D97-AF65-F5344CB8AC3E}">
        <p14:creationId xmlns:p14="http://schemas.microsoft.com/office/powerpoint/2010/main" val="652839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Which Treatments are Effective?</a:t>
            </a:r>
          </a:p>
        </p:txBody>
      </p:sp>
      <p:sp>
        <p:nvSpPr>
          <p:cNvPr id="3" name="Content Placeholder 2"/>
          <p:cNvSpPr>
            <a:spLocks noGrp="1"/>
          </p:cNvSpPr>
          <p:nvPr>
            <p:ph idx="1"/>
          </p:nvPr>
        </p:nvSpPr>
        <p:spPr>
          <a:xfrm>
            <a:off x="827315" y="1001486"/>
            <a:ext cx="5772778" cy="5122454"/>
          </a:xfrm>
        </p:spPr>
        <p:txBody>
          <a:bodyPr>
            <a:noAutofit/>
          </a:bodyPr>
          <a:lstStyle/>
          <a:p>
            <a:pPr>
              <a:lnSpc>
                <a:spcPct val="100000"/>
              </a:lnSpc>
              <a:spcBef>
                <a:spcPts val="0"/>
              </a:spcBef>
              <a:spcAft>
                <a:spcPts val="1200"/>
              </a:spcAft>
            </a:pPr>
            <a:r>
              <a:rPr lang="en-US">
                <a:latin typeface="+mn-lt"/>
                <a:cs typeface="Arial" panose="020B0604020202020204" pitchFamily="34" charset="0"/>
              </a:rPr>
              <a:t>Research supports evidence of crash reduction by implementing roadway safety treatments</a:t>
            </a:r>
          </a:p>
          <a:p>
            <a:pPr>
              <a:lnSpc>
                <a:spcPct val="100000"/>
              </a:lnSpc>
              <a:spcBef>
                <a:spcPts val="0"/>
              </a:spcBef>
              <a:spcAft>
                <a:spcPts val="1200"/>
              </a:spcAft>
            </a:pPr>
            <a:r>
              <a:rPr lang="en-US">
                <a:latin typeface="+mn-lt"/>
                <a:cs typeface="Arial" panose="020B0604020202020204" pitchFamily="34" charset="0"/>
              </a:rPr>
              <a:t>Crash reduction estimates do not exist for all treatments, but other research and prior use can indicate safety benefits</a:t>
            </a:r>
          </a:p>
          <a:p>
            <a:pPr>
              <a:lnSpc>
                <a:spcPct val="100000"/>
              </a:lnSpc>
              <a:spcBef>
                <a:spcPts val="0"/>
              </a:spcBef>
              <a:spcAft>
                <a:spcPts val="1200"/>
              </a:spcAft>
            </a:pPr>
            <a:r>
              <a:rPr lang="en-US">
                <a:latin typeface="+mn-lt"/>
                <a:cs typeface="Arial" panose="020B0604020202020204" pitchFamily="34" charset="0"/>
              </a:rPr>
              <a:t>Multiple treatments at the same location often have complementary benefits </a:t>
            </a:r>
          </a:p>
        </p:txBody>
      </p:sp>
      <p:sp>
        <p:nvSpPr>
          <p:cNvPr id="6" name="Date Placeholder 1">
            <a:extLst>
              <a:ext uri="{FF2B5EF4-FFF2-40B4-BE49-F238E27FC236}">
                <a16:creationId xmlns:a16="http://schemas.microsoft.com/office/drawing/2014/main" id="{A6DECEFC-F668-4246-AEAD-F542F54DAB2A}"/>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7" name="Slide Number Placeholder 2">
            <a:extLst>
              <a:ext uri="{FF2B5EF4-FFF2-40B4-BE49-F238E27FC236}">
                <a16:creationId xmlns:a16="http://schemas.microsoft.com/office/drawing/2014/main" id="{E611DCC9-5B16-41DC-9DA8-A79C737A2661}"/>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37</a:t>
            </a:fld>
            <a:endParaRPr lang="en-US" sz="1200">
              <a:solidFill>
                <a:schemeClr val="bg1"/>
              </a:solidFill>
            </a:endParaRPr>
          </a:p>
        </p:txBody>
      </p:sp>
      <p:sp>
        <p:nvSpPr>
          <p:cNvPr id="9" name="TextBox 8">
            <a:extLst>
              <a:ext uri="{FF2B5EF4-FFF2-40B4-BE49-F238E27FC236}">
                <a16:creationId xmlns:a16="http://schemas.microsoft.com/office/drawing/2014/main" id="{626C175D-258E-420F-BA8D-968842A92AD4}"/>
              </a:ext>
            </a:extLst>
          </p:cNvPr>
          <p:cNvSpPr txBox="1"/>
          <p:nvPr/>
        </p:nvSpPr>
        <p:spPr>
          <a:xfrm>
            <a:off x="8014564" y="5598887"/>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pic>
        <p:nvPicPr>
          <p:cNvPr id="8194" name="Picture 2">
            <a:extLst>
              <a:ext uri="{FF2B5EF4-FFF2-40B4-BE49-F238E27FC236}">
                <a16:creationId xmlns:a16="http://schemas.microsoft.com/office/drawing/2014/main" id="{51684CA5-8D85-4FFA-BD75-E2D34F0ABE6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5628" b="8648"/>
          <a:stretch/>
        </p:blipFill>
        <p:spPr bwMode="auto">
          <a:xfrm>
            <a:off x="7027569" y="1001486"/>
            <a:ext cx="4554831" cy="459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950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5B14C-8C9E-4B27-A388-1C78A465D386}"/>
              </a:ext>
            </a:extLst>
          </p:cNvPr>
          <p:cNvSpPr>
            <a:spLocks noGrp="1"/>
          </p:cNvSpPr>
          <p:nvPr>
            <p:ph type="dt" sz="half" idx="10"/>
          </p:nvPr>
        </p:nvSpPr>
        <p:spPr>
          <a:xfrm>
            <a:off x="775447" y="6356352"/>
            <a:ext cx="1331259"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816F40C4-C768-40AA-9B53-1ACF6432B9F1}"/>
              </a:ext>
            </a:extLst>
          </p:cNvPr>
          <p:cNvSpPr>
            <a:spLocks noGrp="1"/>
          </p:cNvSpPr>
          <p:nvPr>
            <p:ph type="sldNum" sz="quarter" idx="12"/>
          </p:nvPr>
        </p:nvSpPr>
        <p:spPr/>
        <p:txBody>
          <a:bodyPr/>
          <a:lstStyle/>
          <a:p>
            <a:pPr>
              <a:defRPr/>
            </a:pPr>
            <a:fld id="{10B2EA68-1E4C-AB47-B8C0-46450E6322A4}" type="slidenum">
              <a:rPr lang="en-US" smtClean="0"/>
              <a:pPr>
                <a:defRPr/>
              </a:pPr>
              <a:t>38</a:t>
            </a:fld>
            <a:endParaRPr lang="en-US"/>
          </a:p>
        </p:txBody>
      </p:sp>
      <p:sp>
        <p:nvSpPr>
          <p:cNvPr id="4" name="Title 3">
            <a:extLst>
              <a:ext uri="{FF2B5EF4-FFF2-40B4-BE49-F238E27FC236}">
                <a16:creationId xmlns:a16="http://schemas.microsoft.com/office/drawing/2014/main" id="{E770DD40-3F77-487E-8E55-554EA07462D7}"/>
              </a:ext>
            </a:extLst>
          </p:cNvPr>
          <p:cNvSpPr>
            <a:spLocks noGrp="1"/>
          </p:cNvSpPr>
          <p:nvPr>
            <p:ph type="title"/>
          </p:nvPr>
        </p:nvSpPr>
        <p:spPr/>
        <p:txBody>
          <a:bodyPr/>
          <a:lstStyle/>
          <a:p>
            <a:r>
              <a:rPr lang="en-US"/>
              <a:t>Implementation Options</a:t>
            </a:r>
          </a:p>
        </p:txBody>
      </p:sp>
      <p:sp>
        <p:nvSpPr>
          <p:cNvPr id="5" name="Content Placeholder 4">
            <a:extLst>
              <a:ext uri="{FF2B5EF4-FFF2-40B4-BE49-F238E27FC236}">
                <a16:creationId xmlns:a16="http://schemas.microsoft.com/office/drawing/2014/main" id="{D74B9AA0-64F3-4A77-B66F-87473ECEC8C7}"/>
              </a:ext>
            </a:extLst>
          </p:cNvPr>
          <p:cNvSpPr>
            <a:spLocks noGrp="1"/>
          </p:cNvSpPr>
          <p:nvPr>
            <p:ph idx="1"/>
          </p:nvPr>
        </p:nvSpPr>
        <p:spPr>
          <a:xfrm>
            <a:off x="3706816" y="1119954"/>
            <a:ext cx="2255714" cy="804750"/>
          </a:xfrm>
        </p:spPr>
        <p:txBody>
          <a:bodyPr>
            <a:noAutofit/>
          </a:bodyPr>
          <a:lstStyle/>
          <a:p>
            <a:pPr marL="0" indent="0" algn="ctr">
              <a:buNone/>
            </a:pPr>
            <a:r>
              <a:rPr lang="en-US" sz="2600">
                <a:latin typeface="+mn-lt"/>
              </a:rPr>
              <a:t>Low-Cost Rapid Treatments</a:t>
            </a:r>
          </a:p>
        </p:txBody>
      </p:sp>
      <p:sp>
        <p:nvSpPr>
          <p:cNvPr id="6" name="Content Placeholder 4">
            <a:extLst>
              <a:ext uri="{FF2B5EF4-FFF2-40B4-BE49-F238E27FC236}">
                <a16:creationId xmlns:a16="http://schemas.microsoft.com/office/drawing/2014/main" id="{7764E93C-0F8D-4D94-8C3F-9CFBC3C7B240}"/>
              </a:ext>
            </a:extLst>
          </p:cNvPr>
          <p:cNvSpPr txBox="1">
            <a:spLocks/>
          </p:cNvSpPr>
          <p:nvPr/>
        </p:nvSpPr>
        <p:spPr>
          <a:xfrm>
            <a:off x="6095999" y="1119953"/>
            <a:ext cx="2617789" cy="1005541"/>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buFont typeface="Arial" panose="020B0604020202020204" pitchFamily="34" charset="0"/>
              <a:buNone/>
            </a:pPr>
            <a:r>
              <a:rPr lang="en-US" sz="2600">
                <a:latin typeface="+mn-lt"/>
              </a:rPr>
              <a:t>Corridor (Re)construction</a:t>
            </a:r>
          </a:p>
        </p:txBody>
      </p:sp>
      <p:sp>
        <p:nvSpPr>
          <p:cNvPr id="7" name="Content Placeholder 4">
            <a:extLst>
              <a:ext uri="{FF2B5EF4-FFF2-40B4-BE49-F238E27FC236}">
                <a16:creationId xmlns:a16="http://schemas.microsoft.com/office/drawing/2014/main" id="{85BD2626-2283-4F43-A124-3FC750D63AC4}"/>
              </a:ext>
            </a:extLst>
          </p:cNvPr>
          <p:cNvSpPr txBox="1">
            <a:spLocks/>
          </p:cNvSpPr>
          <p:nvPr/>
        </p:nvSpPr>
        <p:spPr>
          <a:xfrm>
            <a:off x="8604738" y="1119953"/>
            <a:ext cx="2003793" cy="865841"/>
          </a:xfrm>
          <a:prstGeom prst="rect">
            <a:avLst/>
          </a:prstGeom>
        </p:spPr>
        <p:txBody>
          <a:bodyPr vert="horz" lIns="91440" tIns="45720" rIns="91440" bIns="45720" rtlCol="0">
            <a:normAutofit/>
          </a:bodyPr>
          <a:lstStyle>
            <a:lvl1pPr marL="171446" indent="-171446" algn="l" defTabSz="685783" rtl="0" eaLnBrk="1" latinLnBrk="0" hangingPunct="1">
              <a:lnSpc>
                <a:spcPct val="90000"/>
              </a:lnSpc>
              <a:spcBef>
                <a:spcPts val="751"/>
              </a:spcBef>
              <a:buFont typeface="Arial" panose="020B0604020202020204" pitchFamily="34" charset="0"/>
              <a:buChar char="•"/>
              <a:defRPr sz="2800" kern="1200">
                <a:solidFill>
                  <a:schemeClr val="tx1"/>
                </a:solidFill>
                <a:latin typeface=""/>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2400" kern="1200">
                <a:solidFill>
                  <a:schemeClr val="tx1"/>
                </a:solidFill>
                <a:latin typeface=""/>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2000" kern="1200">
                <a:solidFill>
                  <a:schemeClr val="tx1"/>
                </a:solidFill>
                <a:latin typeface=""/>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gn="ctr">
              <a:buFont typeface="Arial" panose="020B0604020202020204" pitchFamily="34" charset="0"/>
              <a:buNone/>
            </a:pPr>
            <a:r>
              <a:rPr lang="en-US" sz="2600">
                <a:latin typeface="+mn-lt"/>
              </a:rPr>
              <a:t>Network (Re)design</a:t>
            </a:r>
          </a:p>
        </p:txBody>
      </p:sp>
      <p:cxnSp>
        <p:nvCxnSpPr>
          <p:cNvPr id="9" name="Straight Arrow Connector 8">
            <a:extLst>
              <a:ext uri="{FF2B5EF4-FFF2-40B4-BE49-F238E27FC236}">
                <a16:creationId xmlns:a16="http://schemas.microsoft.com/office/drawing/2014/main" id="{44B7A994-917E-4D5B-A93C-92EA02AD453C}"/>
              </a:ext>
            </a:extLst>
          </p:cNvPr>
          <p:cNvCxnSpPr>
            <a:cxnSpLocks/>
          </p:cNvCxnSpPr>
          <p:nvPr/>
        </p:nvCxnSpPr>
        <p:spPr>
          <a:xfrm>
            <a:off x="3706816" y="2125494"/>
            <a:ext cx="6901715" cy="0"/>
          </a:xfrm>
          <a:prstGeom prst="straightConnector1">
            <a:avLst/>
          </a:prstGeom>
          <a:ln w="50800">
            <a:solidFill>
              <a:srgbClr val="299E4E"/>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13" name="Table 13">
            <a:extLst>
              <a:ext uri="{FF2B5EF4-FFF2-40B4-BE49-F238E27FC236}">
                <a16:creationId xmlns:a16="http://schemas.microsoft.com/office/drawing/2014/main" id="{A1E3221E-E9D2-4C9A-8B7F-466F92E6E057}"/>
              </a:ext>
            </a:extLst>
          </p:cNvPr>
          <p:cNvGraphicFramePr>
            <a:graphicFrameLocks noGrp="1"/>
          </p:cNvGraphicFramePr>
          <p:nvPr>
            <p:extLst>
              <p:ext uri="{D42A27DB-BD31-4B8C-83A1-F6EECF244321}">
                <p14:modId xmlns:p14="http://schemas.microsoft.com/office/powerpoint/2010/main" val="3402943644"/>
              </p:ext>
            </p:extLst>
          </p:nvPr>
        </p:nvGraphicFramePr>
        <p:xfrm>
          <a:off x="1323124" y="2326286"/>
          <a:ext cx="9285408" cy="3448380"/>
        </p:xfrm>
        <a:graphic>
          <a:graphicData uri="http://schemas.openxmlformats.org/drawingml/2006/table">
            <a:tbl>
              <a:tblPr bandRow="1">
                <a:tableStyleId>{93296810-A885-4BE3-A3E7-6D5BEEA58F35}</a:tableStyleId>
              </a:tblPr>
              <a:tblGrid>
                <a:gridCol w="2321352">
                  <a:extLst>
                    <a:ext uri="{9D8B030D-6E8A-4147-A177-3AD203B41FA5}">
                      <a16:colId xmlns:a16="http://schemas.microsoft.com/office/drawing/2014/main" val="4126152433"/>
                    </a:ext>
                  </a:extLst>
                </a:gridCol>
                <a:gridCol w="2404632">
                  <a:extLst>
                    <a:ext uri="{9D8B030D-6E8A-4147-A177-3AD203B41FA5}">
                      <a16:colId xmlns:a16="http://schemas.microsoft.com/office/drawing/2014/main" val="2167664188"/>
                    </a:ext>
                  </a:extLst>
                </a:gridCol>
                <a:gridCol w="2555630">
                  <a:extLst>
                    <a:ext uri="{9D8B030D-6E8A-4147-A177-3AD203B41FA5}">
                      <a16:colId xmlns:a16="http://schemas.microsoft.com/office/drawing/2014/main" val="1200083147"/>
                    </a:ext>
                  </a:extLst>
                </a:gridCol>
                <a:gridCol w="2003794">
                  <a:extLst>
                    <a:ext uri="{9D8B030D-6E8A-4147-A177-3AD203B41FA5}">
                      <a16:colId xmlns:a16="http://schemas.microsoft.com/office/drawing/2014/main" val="3337050455"/>
                    </a:ext>
                  </a:extLst>
                </a:gridCol>
              </a:tblGrid>
              <a:tr h="423647">
                <a:tc>
                  <a:txBody>
                    <a:bodyPr/>
                    <a:lstStyle/>
                    <a:p>
                      <a:r>
                        <a:rPr lang="en-US" sz="2400"/>
                        <a:t>Cost</a:t>
                      </a:r>
                    </a:p>
                  </a:txBody>
                  <a:tcPr marL="104461" marR="104461" marT="52230" marB="52230"/>
                </a:tc>
                <a:tc>
                  <a:txBody>
                    <a:bodyPr/>
                    <a:lstStyle/>
                    <a:p>
                      <a:pPr algn="ctr"/>
                      <a:r>
                        <a:rPr lang="en-US" sz="2400"/>
                        <a:t>Low</a:t>
                      </a:r>
                    </a:p>
                  </a:txBody>
                  <a:tcPr marL="104461" marR="104461" marT="52230" marB="52230"/>
                </a:tc>
                <a:tc>
                  <a:txBody>
                    <a:bodyPr/>
                    <a:lstStyle/>
                    <a:p>
                      <a:pPr algn="ctr"/>
                      <a:r>
                        <a:rPr lang="en-US" sz="2400"/>
                        <a:t>Medium</a:t>
                      </a:r>
                    </a:p>
                  </a:txBody>
                  <a:tcPr marL="104461" marR="104461" marT="52230" marB="52230"/>
                </a:tc>
                <a:tc>
                  <a:txBody>
                    <a:bodyPr/>
                    <a:lstStyle/>
                    <a:p>
                      <a:pPr algn="ctr"/>
                      <a:r>
                        <a:rPr lang="en-US" sz="2400"/>
                        <a:t>High</a:t>
                      </a:r>
                    </a:p>
                  </a:txBody>
                  <a:tcPr marL="104461" marR="104461" marT="52230" marB="52230"/>
                </a:tc>
                <a:extLst>
                  <a:ext uri="{0D108BD9-81ED-4DB2-BD59-A6C34878D82A}">
                    <a16:rowId xmlns:a16="http://schemas.microsoft.com/office/drawing/2014/main" val="1011893163"/>
                  </a:ext>
                </a:extLst>
              </a:tr>
              <a:tr h="423647">
                <a:tc>
                  <a:txBody>
                    <a:bodyPr/>
                    <a:lstStyle/>
                    <a:p>
                      <a:r>
                        <a:rPr lang="en-US" sz="2400"/>
                        <a:t>Implementation Timeline</a:t>
                      </a:r>
                    </a:p>
                  </a:txBody>
                  <a:tcPr marL="104461" marR="104461" marT="52230" marB="52230"/>
                </a:tc>
                <a:tc>
                  <a:txBody>
                    <a:bodyPr/>
                    <a:lstStyle/>
                    <a:p>
                      <a:pPr algn="ctr"/>
                      <a:r>
                        <a:rPr lang="en-US" sz="2400"/>
                        <a:t>Fast</a:t>
                      </a:r>
                    </a:p>
                  </a:txBody>
                  <a:tcPr marL="104461" marR="104461" marT="52230" marB="52230"/>
                </a:tc>
                <a:tc>
                  <a:txBody>
                    <a:bodyPr/>
                    <a:lstStyle/>
                    <a:p>
                      <a:pPr algn="ctr"/>
                      <a:r>
                        <a:rPr lang="en-US" sz="2400"/>
                        <a:t>Medium</a:t>
                      </a:r>
                    </a:p>
                  </a:txBody>
                  <a:tcPr marL="104461" marR="104461" marT="52230" marB="52230"/>
                </a:tc>
                <a:tc>
                  <a:txBody>
                    <a:bodyPr/>
                    <a:lstStyle/>
                    <a:p>
                      <a:pPr algn="ctr"/>
                      <a:r>
                        <a:rPr lang="en-US" sz="2400"/>
                        <a:t>Slow</a:t>
                      </a:r>
                    </a:p>
                  </a:txBody>
                  <a:tcPr marL="104461" marR="104461" marT="52230" marB="52230"/>
                </a:tc>
                <a:extLst>
                  <a:ext uri="{0D108BD9-81ED-4DB2-BD59-A6C34878D82A}">
                    <a16:rowId xmlns:a16="http://schemas.microsoft.com/office/drawing/2014/main" val="1211354951"/>
                  </a:ext>
                </a:extLst>
              </a:tr>
              <a:tr h="423647">
                <a:tc>
                  <a:txBody>
                    <a:bodyPr/>
                    <a:lstStyle/>
                    <a:p>
                      <a:r>
                        <a:rPr lang="en-US" sz="2400"/>
                        <a:t>Implementation Effort</a:t>
                      </a:r>
                    </a:p>
                  </a:txBody>
                  <a:tcPr marL="104461" marR="104461" marT="52230" marB="52230"/>
                </a:tc>
                <a:tc>
                  <a:txBody>
                    <a:bodyPr/>
                    <a:lstStyle/>
                    <a:p>
                      <a:pPr algn="ctr"/>
                      <a:r>
                        <a:rPr lang="en-US" sz="2400"/>
                        <a:t>Low</a:t>
                      </a:r>
                    </a:p>
                  </a:txBody>
                  <a:tcPr marL="104461" marR="104461" marT="52230" marB="52230"/>
                </a:tc>
                <a:tc>
                  <a:txBody>
                    <a:bodyPr/>
                    <a:lstStyle/>
                    <a:p>
                      <a:pPr algn="ctr"/>
                      <a:r>
                        <a:rPr lang="en-US" sz="2400"/>
                        <a:t>Medium</a:t>
                      </a:r>
                    </a:p>
                  </a:txBody>
                  <a:tcPr marL="104461" marR="104461" marT="52230" marB="52230"/>
                </a:tc>
                <a:tc>
                  <a:txBody>
                    <a:bodyPr/>
                    <a:lstStyle/>
                    <a:p>
                      <a:pPr algn="ctr"/>
                      <a:r>
                        <a:rPr lang="en-US" sz="2400"/>
                        <a:t>High</a:t>
                      </a:r>
                    </a:p>
                  </a:txBody>
                  <a:tcPr marL="104461" marR="104461" marT="52230" marB="52230"/>
                </a:tc>
                <a:extLst>
                  <a:ext uri="{0D108BD9-81ED-4DB2-BD59-A6C34878D82A}">
                    <a16:rowId xmlns:a16="http://schemas.microsoft.com/office/drawing/2014/main" val="437975756"/>
                  </a:ext>
                </a:extLst>
              </a:tr>
              <a:tr h="423647">
                <a:tc>
                  <a:txBody>
                    <a:bodyPr/>
                    <a:lstStyle/>
                    <a:p>
                      <a:r>
                        <a:rPr lang="en-US" sz="2400"/>
                        <a:t>Safety Benefits</a:t>
                      </a:r>
                    </a:p>
                  </a:txBody>
                  <a:tcPr marL="104461" marR="104461" marT="52230" marB="52230"/>
                </a:tc>
                <a:tc>
                  <a:txBody>
                    <a:bodyPr/>
                    <a:lstStyle/>
                    <a:p>
                      <a:pPr algn="ctr"/>
                      <a:r>
                        <a:rPr lang="en-US" sz="2400"/>
                        <a:t>Low to Moderate</a:t>
                      </a:r>
                    </a:p>
                  </a:txBody>
                  <a:tcPr marL="104461" marR="104461" marT="52230" marB="52230"/>
                </a:tc>
                <a:tc>
                  <a:txBody>
                    <a:bodyPr/>
                    <a:lstStyle/>
                    <a:p>
                      <a:pPr algn="ctr"/>
                      <a:r>
                        <a:rPr lang="en-US" sz="2400"/>
                        <a:t>Moderate to High</a:t>
                      </a:r>
                    </a:p>
                  </a:txBody>
                  <a:tcPr marL="104461" marR="104461" marT="52230" marB="52230"/>
                </a:tc>
                <a:tc>
                  <a:txBody>
                    <a:bodyPr/>
                    <a:lstStyle/>
                    <a:p>
                      <a:pPr algn="ctr"/>
                      <a:r>
                        <a:rPr lang="en-US" sz="2400"/>
                        <a:t>High</a:t>
                      </a:r>
                    </a:p>
                  </a:txBody>
                  <a:tcPr marL="104461" marR="104461" marT="52230" marB="52230"/>
                </a:tc>
                <a:extLst>
                  <a:ext uri="{0D108BD9-81ED-4DB2-BD59-A6C34878D82A}">
                    <a16:rowId xmlns:a16="http://schemas.microsoft.com/office/drawing/2014/main" val="3407670631"/>
                  </a:ext>
                </a:extLst>
              </a:tr>
              <a:tr h="423647">
                <a:tc>
                  <a:txBody>
                    <a:bodyPr/>
                    <a:lstStyle/>
                    <a:p>
                      <a:r>
                        <a:rPr lang="en-US" sz="2400"/>
                        <a:t>Livability Benefits</a:t>
                      </a:r>
                    </a:p>
                  </a:txBody>
                  <a:tcPr marL="104461" marR="104461" marT="52230" marB="52230"/>
                </a:tc>
                <a:tc>
                  <a:txBody>
                    <a:bodyPr/>
                    <a:lstStyle/>
                    <a:p>
                      <a:pPr algn="ctr"/>
                      <a:r>
                        <a:rPr lang="en-US" sz="2400"/>
                        <a:t>Low</a:t>
                      </a:r>
                    </a:p>
                  </a:txBody>
                  <a:tcPr marL="104461" marR="104461" marT="52230" marB="52230"/>
                </a:tc>
                <a:tc>
                  <a:txBody>
                    <a:bodyPr/>
                    <a:lstStyle/>
                    <a:p>
                      <a:pPr algn="ctr"/>
                      <a:r>
                        <a:rPr lang="en-US" sz="2400"/>
                        <a:t>Moderate</a:t>
                      </a:r>
                    </a:p>
                  </a:txBody>
                  <a:tcPr marL="104461" marR="104461" marT="52230" marB="52230"/>
                </a:tc>
                <a:tc>
                  <a:txBody>
                    <a:bodyPr/>
                    <a:lstStyle/>
                    <a:p>
                      <a:pPr algn="ctr"/>
                      <a:r>
                        <a:rPr lang="en-US" sz="2400"/>
                        <a:t>High</a:t>
                      </a:r>
                    </a:p>
                  </a:txBody>
                  <a:tcPr marL="104461" marR="104461" marT="52230" marB="52230"/>
                </a:tc>
                <a:extLst>
                  <a:ext uri="{0D108BD9-81ED-4DB2-BD59-A6C34878D82A}">
                    <a16:rowId xmlns:a16="http://schemas.microsoft.com/office/drawing/2014/main" val="3553154015"/>
                  </a:ext>
                </a:extLst>
              </a:tr>
            </a:tbl>
          </a:graphicData>
        </a:graphic>
      </p:graphicFrame>
    </p:spTree>
    <p:extLst>
      <p:ext uri="{BB962C8B-B14F-4D97-AF65-F5344CB8AC3E}">
        <p14:creationId xmlns:p14="http://schemas.microsoft.com/office/powerpoint/2010/main" val="1003000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078194-2414-4E38-9F71-09DE0DF45928}"/>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FAB8FC1C-1460-44B3-9D16-0330A477F01B}"/>
              </a:ext>
            </a:extLst>
          </p:cNvPr>
          <p:cNvSpPr>
            <a:spLocks noGrp="1"/>
          </p:cNvSpPr>
          <p:nvPr>
            <p:ph type="sldNum" sz="quarter" idx="12"/>
          </p:nvPr>
        </p:nvSpPr>
        <p:spPr/>
        <p:txBody>
          <a:bodyPr/>
          <a:lstStyle/>
          <a:p>
            <a:pPr>
              <a:defRPr/>
            </a:pPr>
            <a:fld id="{10B2EA68-1E4C-AB47-B8C0-46450E6322A4}" type="slidenum">
              <a:rPr lang="en-US" smtClean="0"/>
              <a:pPr>
                <a:defRPr/>
              </a:pPr>
              <a:t>39</a:t>
            </a:fld>
            <a:endParaRPr lang="en-US"/>
          </a:p>
        </p:txBody>
      </p:sp>
      <p:sp>
        <p:nvSpPr>
          <p:cNvPr id="4" name="Title 3">
            <a:extLst>
              <a:ext uri="{FF2B5EF4-FFF2-40B4-BE49-F238E27FC236}">
                <a16:creationId xmlns:a16="http://schemas.microsoft.com/office/drawing/2014/main" id="{9E18879D-B448-4D92-BF59-2DE536EB221C}"/>
              </a:ext>
            </a:extLst>
          </p:cNvPr>
          <p:cNvSpPr>
            <a:spLocks noGrp="1"/>
          </p:cNvSpPr>
          <p:nvPr>
            <p:ph type="title"/>
          </p:nvPr>
        </p:nvSpPr>
        <p:spPr/>
        <p:txBody>
          <a:bodyPr/>
          <a:lstStyle/>
          <a:p>
            <a:r>
              <a:rPr lang="en-US"/>
              <a:t>Implementation Challenges</a:t>
            </a:r>
          </a:p>
        </p:txBody>
      </p:sp>
      <p:sp>
        <p:nvSpPr>
          <p:cNvPr id="5" name="Content Placeholder 4">
            <a:extLst>
              <a:ext uri="{FF2B5EF4-FFF2-40B4-BE49-F238E27FC236}">
                <a16:creationId xmlns:a16="http://schemas.microsoft.com/office/drawing/2014/main" id="{031BCC6D-A281-4278-92E6-65DEFF74FA2B}"/>
              </a:ext>
            </a:extLst>
          </p:cNvPr>
          <p:cNvSpPr>
            <a:spLocks noGrp="1"/>
          </p:cNvSpPr>
          <p:nvPr>
            <p:ph idx="1"/>
          </p:nvPr>
        </p:nvSpPr>
        <p:spPr>
          <a:xfrm>
            <a:off x="609600" y="1000846"/>
            <a:ext cx="10972800" cy="5087126"/>
          </a:xfrm>
        </p:spPr>
        <p:txBody>
          <a:bodyPr>
            <a:normAutofit/>
          </a:bodyPr>
          <a:lstStyle/>
          <a:p>
            <a:pPr>
              <a:lnSpc>
                <a:spcPct val="110000"/>
              </a:lnSpc>
            </a:pPr>
            <a:r>
              <a:rPr lang="en-US">
                <a:latin typeface="+mn-lt"/>
              </a:rPr>
              <a:t>Arterials are complex environments</a:t>
            </a:r>
          </a:p>
          <a:p>
            <a:pPr lvl="1">
              <a:lnSpc>
                <a:spcPct val="110000"/>
              </a:lnSpc>
              <a:spcBef>
                <a:spcPts val="0"/>
              </a:spcBef>
            </a:pPr>
            <a:r>
              <a:rPr lang="en-US">
                <a:latin typeface="+mn-lt"/>
              </a:rPr>
              <a:t>High traffic volumes</a:t>
            </a:r>
          </a:p>
          <a:p>
            <a:pPr lvl="1">
              <a:lnSpc>
                <a:spcPct val="110000"/>
              </a:lnSpc>
              <a:spcBef>
                <a:spcPts val="0"/>
              </a:spcBef>
            </a:pPr>
            <a:r>
              <a:rPr lang="en-US">
                <a:latin typeface="+mn-lt"/>
              </a:rPr>
              <a:t>Multiple lanes</a:t>
            </a:r>
          </a:p>
          <a:p>
            <a:pPr lvl="1">
              <a:lnSpc>
                <a:spcPct val="110000"/>
              </a:lnSpc>
              <a:spcBef>
                <a:spcPts val="0"/>
              </a:spcBef>
            </a:pPr>
            <a:r>
              <a:rPr lang="en-US">
                <a:latin typeface="+mn-lt"/>
              </a:rPr>
              <a:t>Commercial driveways</a:t>
            </a:r>
          </a:p>
          <a:p>
            <a:pPr lvl="1">
              <a:lnSpc>
                <a:spcPct val="110000"/>
              </a:lnSpc>
              <a:spcBef>
                <a:spcPts val="0"/>
              </a:spcBef>
            </a:pPr>
            <a:r>
              <a:rPr lang="en-US">
                <a:latin typeface="+mn-lt"/>
              </a:rPr>
              <a:t>Bus routes and stops</a:t>
            </a:r>
          </a:p>
          <a:p>
            <a:pPr lvl="1">
              <a:lnSpc>
                <a:spcPct val="110000"/>
              </a:lnSpc>
              <a:spcBef>
                <a:spcPts val="0"/>
              </a:spcBef>
              <a:spcAft>
                <a:spcPts val="1200"/>
              </a:spcAft>
            </a:pPr>
            <a:r>
              <a:rPr lang="en-US">
                <a:latin typeface="+mn-lt"/>
              </a:rPr>
              <a:t>Traffic signals and intersections</a:t>
            </a:r>
          </a:p>
          <a:p>
            <a:pPr>
              <a:lnSpc>
                <a:spcPct val="110000"/>
              </a:lnSpc>
              <a:spcAft>
                <a:spcPts val="1200"/>
              </a:spcAft>
            </a:pPr>
            <a:r>
              <a:rPr lang="en-US">
                <a:latin typeface="+mn-lt"/>
              </a:rPr>
              <a:t>Corridor or network redesigns are required to meet agencies’ pedestrian safety goals</a:t>
            </a:r>
          </a:p>
          <a:p>
            <a:pPr>
              <a:lnSpc>
                <a:spcPct val="110000"/>
              </a:lnSpc>
              <a:spcAft>
                <a:spcPts val="1200"/>
              </a:spcAft>
            </a:pPr>
            <a:r>
              <a:rPr lang="en-US">
                <a:latin typeface="+mn-lt"/>
              </a:rPr>
              <a:t>Transformative safety improvements are high-cost and have long-term implementation timelines</a:t>
            </a:r>
          </a:p>
        </p:txBody>
      </p:sp>
    </p:spTree>
    <p:extLst>
      <p:ext uri="{BB962C8B-B14F-4D97-AF65-F5344CB8AC3E}">
        <p14:creationId xmlns:p14="http://schemas.microsoft.com/office/powerpoint/2010/main" val="68539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16892"/>
            <a:ext cx="12192000" cy="1017988"/>
          </a:xfrm>
        </p:spPr>
        <p:txBody>
          <a:bodyPr>
            <a:normAutofit/>
          </a:bodyPr>
          <a:lstStyle/>
          <a:p>
            <a:r>
              <a:rPr lang="en-US"/>
              <a:t>Arterial Roads and Pedestrian Safety</a:t>
            </a:r>
          </a:p>
        </p:txBody>
      </p:sp>
      <p:sp>
        <p:nvSpPr>
          <p:cNvPr id="3" name="Text Placeholder 2"/>
          <p:cNvSpPr>
            <a:spLocks noGrp="1"/>
          </p:cNvSpPr>
          <p:nvPr>
            <p:ph type="body" sz="quarter" idx="10"/>
          </p:nvPr>
        </p:nvSpPr>
        <p:spPr/>
        <p:txBody>
          <a:bodyPr/>
          <a:lstStyle/>
          <a:p>
            <a:r>
              <a:rPr lang="en-US"/>
              <a:t>Presenter Name</a:t>
            </a:r>
          </a:p>
        </p:txBody>
      </p:sp>
      <p:sp>
        <p:nvSpPr>
          <p:cNvPr id="4" name="Text Placeholder 3"/>
          <p:cNvSpPr>
            <a:spLocks noGrp="1"/>
          </p:cNvSpPr>
          <p:nvPr>
            <p:ph type="body" sz="quarter" idx="11"/>
          </p:nvPr>
        </p:nvSpPr>
        <p:spPr/>
        <p:txBody>
          <a:bodyPr>
            <a:normAutofit lnSpcReduction="10000"/>
          </a:bodyPr>
          <a:lstStyle/>
          <a:p>
            <a:r>
              <a:rPr lang="en-US"/>
              <a:t>A Resource for State, Metropolitan Planning Organization, </a:t>
            </a:r>
          </a:p>
          <a:p>
            <a:r>
              <a:rPr lang="en-US"/>
              <a:t>and Local Planners and Engineers</a:t>
            </a:r>
          </a:p>
        </p:txBody>
      </p:sp>
      <p:sp>
        <p:nvSpPr>
          <p:cNvPr id="5" name="Text Placeholder 4"/>
          <p:cNvSpPr>
            <a:spLocks noGrp="1"/>
          </p:cNvSpPr>
          <p:nvPr>
            <p:ph type="body" sz="quarter" idx="12"/>
          </p:nvPr>
        </p:nvSpPr>
        <p:spPr/>
        <p:txBody>
          <a:bodyPr/>
          <a:lstStyle/>
          <a:p>
            <a:r>
              <a:rPr lang="en-US"/>
              <a:t>Date</a:t>
            </a:r>
          </a:p>
        </p:txBody>
      </p:sp>
      <p:pic>
        <p:nvPicPr>
          <p:cNvPr id="12" name="Picture 11" descr="Text&#10;&#10;Description automatically generated">
            <a:extLst>
              <a:ext uri="{FF2B5EF4-FFF2-40B4-BE49-F238E27FC236}">
                <a16:creationId xmlns:a16="http://schemas.microsoft.com/office/drawing/2014/main" id="{A722B88E-4C61-47FC-B77D-8924A10E9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199" y="6326855"/>
            <a:ext cx="1816101" cy="424873"/>
          </a:xfrm>
          <a:prstGeom prst="rect">
            <a:avLst/>
          </a:prstGeom>
        </p:spPr>
      </p:pic>
    </p:spTree>
    <p:extLst>
      <p:ext uri="{BB962C8B-B14F-4D97-AF65-F5344CB8AC3E}">
        <p14:creationId xmlns:p14="http://schemas.microsoft.com/office/powerpoint/2010/main" val="3051623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9520E-E61C-42C1-BD00-5779563E6C9C}"/>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3E4D5F63-17C1-45D8-87A1-1337369B3BDA}"/>
              </a:ext>
            </a:extLst>
          </p:cNvPr>
          <p:cNvSpPr>
            <a:spLocks noGrp="1"/>
          </p:cNvSpPr>
          <p:nvPr>
            <p:ph type="sldNum" sz="quarter" idx="12"/>
          </p:nvPr>
        </p:nvSpPr>
        <p:spPr/>
        <p:txBody>
          <a:bodyPr/>
          <a:lstStyle/>
          <a:p>
            <a:pPr>
              <a:defRPr/>
            </a:pPr>
            <a:fld id="{10B2EA68-1E4C-AB47-B8C0-46450E6322A4}" type="slidenum">
              <a:rPr lang="en-US" smtClean="0"/>
              <a:pPr>
                <a:defRPr/>
              </a:pPr>
              <a:t>40</a:t>
            </a:fld>
            <a:endParaRPr lang="en-US"/>
          </a:p>
        </p:txBody>
      </p:sp>
      <p:sp>
        <p:nvSpPr>
          <p:cNvPr id="4" name="Title 3">
            <a:extLst>
              <a:ext uri="{FF2B5EF4-FFF2-40B4-BE49-F238E27FC236}">
                <a16:creationId xmlns:a16="http://schemas.microsoft.com/office/drawing/2014/main" id="{0075234B-7A94-4E7F-B326-5F973F001EF3}"/>
              </a:ext>
            </a:extLst>
          </p:cNvPr>
          <p:cNvSpPr>
            <a:spLocks noGrp="1"/>
          </p:cNvSpPr>
          <p:nvPr>
            <p:ph type="title"/>
          </p:nvPr>
        </p:nvSpPr>
        <p:spPr/>
        <p:txBody>
          <a:bodyPr/>
          <a:lstStyle/>
          <a:p>
            <a:r>
              <a:rPr lang="en-US"/>
              <a:t>Implementation Solutions</a:t>
            </a:r>
          </a:p>
        </p:txBody>
      </p:sp>
      <p:sp>
        <p:nvSpPr>
          <p:cNvPr id="5" name="Content Placeholder 4">
            <a:extLst>
              <a:ext uri="{FF2B5EF4-FFF2-40B4-BE49-F238E27FC236}">
                <a16:creationId xmlns:a16="http://schemas.microsoft.com/office/drawing/2014/main" id="{F9AC7B7B-8947-4B40-A97F-A23E08020E22}"/>
              </a:ext>
            </a:extLst>
          </p:cNvPr>
          <p:cNvSpPr>
            <a:spLocks noGrp="1"/>
          </p:cNvSpPr>
          <p:nvPr>
            <p:ph idx="1"/>
          </p:nvPr>
        </p:nvSpPr>
        <p:spPr>
          <a:xfrm>
            <a:off x="609600" y="1102659"/>
            <a:ext cx="10972800" cy="5036884"/>
          </a:xfrm>
        </p:spPr>
        <p:txBody>
          <a:bodyPr>
            <a:normAutofit/>
          </a:bodyPr>
          <a:lstStyle/>
          <a:p>
            <a:pPr>
              <a:lnSpc>
                <a:spcPct val="100000"/>
              </a:lnSpc>
            </a:pPr>
            <a:r>
              <a:rPr lang="en-US">
                <a:latin typeface="+mn-lt"/>
              </a:rPr>
              <a:t>Interim safety improvements through rapid-implementation projects </a:t>
            </a:r>
          </a:p>
          <a:p>
            <a:pPr lvl="1">
              <a:lnSpc>
                <a:spcPct val="100000"/>
              </a:lnSpc>
            </a:pPr>
            <a:r>
              <a:rPr lang="en-US">
                <a:latin typeface="+mn-lt"/>
              </a:rPr>
              <a:t>Quick and less costly</a:t>
            </a:r>
          </a:p>
          <a:p>
            <a:pPr lvl="1">
              <a:lnSpc>
                <a:spcPct val="100000"/>
              </a:lnSpc>
            </a:pPr>
            <a:r>
              <a:rPr lang="en-US">
                <a:latin typeface="+mn-lt"/>
              </a:rPr>
              <a:t>Designed to save lives</a:t>
            </a:r>
          </a:p>
          <a:p>
            <a:pPr lvl="1">
              <a:lnSpc>
                <a:spcPct val="100000"/>
              </a:lnSpc>
              <a:spcAft>
                <a:spcPts val="1200"/>
              </a:spcAft>
            </a:pPr>
            <a:r>
              <a:rPr lang="en-US">
                <a:latin typeface="+mn-lt"/>
              </a:rPr>
              <a:t>Often help refine capital projects based on real-world use</a:t>
            </a:r>
          </a:p>
          <a:p>
            <a:pPr>
              <a:lnSpc>
                <a:spcPct val="100000"/>
              </a:lnSpc>
              <a:spcAft>
                <a:spcPts val="1200"/>
              </a:spcAft>
            </a:pPr>
            <a:r>
              <a:rPr lang="en-US">
                <a:latin typeface="+mn-lt"/>
              </a:rPr>
              <a:t>Coordination among safety, engineering, asset management, capital program, and other staff to deliver accessible, quality facilities</a:t>
            </a:r>
          </a:p>
          <a:p>
            <a:pPr>
              <a:lnSpc>
                <a:spcPct val="100000"/>
              </a:lnSpc>
              <a:spcAft>
                <a:spcPts val="1200"/>
              </a:spcAft>
            </a:pPr>
            <a:r>
              <a:rPr lang="en-US">
                <a:latin typeface="+mn-lt"/>
              </a:rPr>
              <a:t>Systemic safety analysis – improvements throughout the road network at locations most likely to result in a fatality or serious injury</a:t>
            </a:r>
          </a:p>
          <a:p>
            <a:pPr>
              <a:lnSpc>
                <a:spcPct val="100000"/>
              </a:lnSpc>
              <a:spcAft>
                <a:spcPts val="1200"/>
              </a:spcAft>
            </a:pPr>
            <a:r>
              <a:rPr lang="en-US">
                <a:latin typeface="+mn-lt"/>
              </a:rPr>
              <a:t>Agency leadership that prioritizes safety and accessibility</a:t>
            </a:r>
          </a:p>
        </p:txBody>
      </p:sp>
    </p:spTree>
    <p:extLst>
      <p:ext uri="{BB962C8B-B14F-4D97-AF65-F5344CB8AC3E}">
        <p14:creationId xmlns:p14="http://schemas.microsoft.com/office/powerpoint/2010/main" val="4200173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16AFFE-BC56-43EB-8E80-DA91BD5C4F7D}"/>
              </a:ext>
            </a:extLst>
          </p:cNvPr>
          <p:cNvPicPr>
            <a:picLocks noChangeAspect="1"/>
          </p:cNvPicPr>
          <p:nvPr/>
        </p:nvPicPr>
        <p:blipFill rotWithShape="1">
          <a:blip r:embed="rId3"/>
          <a:srcRect l="12276" t="4686" r="11622" b="6071"/>
          <a:stretch/>
        </p:blipFill>
        <p:spPr>
          <a:xfrm>
            <a:off x="8860623" y="1670304"/>
            <a:ext cx="2286000" cy="2292550"/>
          </a:xfrm>
          <a:prstGeom prst="rect">
            <a:avLst/>
          </a:prstGeom>
        </p:spPr>
      </p:pic>
      <p:pic>
        <p:nvPicPr>
          <p:cNvPr id="19" name="Picture 18">
            <a:extLst>
              <a:ext uri="{FF2B5EF4-FFF2-40B4-BE49-F238E27FC236}">
                <a16:creationId xmlns:a16="http://schemas.microsoft.com/office/drawing/2014/main" id="{0AB45037-03E9-455B-A172-35C67A8CC05C}"/>
              </a:ext>
            </a:extLst>
          </p:cNvPr>
          <p:cNvPicPr>
            <a:picLocks noChangeAspect="1"/>
          </p:cNvPicPr>
          <p:nvPr/>
        </p:nvPicPr>
        <p:blipFill rotWithShape="1">
          <a:blip r:embed="rId4"/>
          <a:srcRect l="6121" t="1588" r="3006" b="2275"/>
          <a:stretch/>
        </p:blipFill>
        <p:spPr>
          <a:xfrm>
            <a:off x="4953000" y="1655126"/>
            <a:ext cx="2286000" cy="2286001"/>
          </a:xfrm>
          <a:prstGeom prst="rect">
            <a:avLst/>
          </a:prstGeom>
        </p:spPr>
      </p:pic>
      <p:pic>
        <p:nvPicPr>
          <p:cNvPr id="6" name="Picture 5">
            <a:extLst>
              <a:ext uri="{FF2B5EF4-FFF2-40B4-BE49-F238E27FC236}">
                <a16:creationId xmlns:a16="http://schemas.microsoft.com/office/drawing/2014/main" id="{C0DAAB48-B038-4AB4-BAAA-4C2DB3849574}"/>
              </a:ext>
            </a:extLst>
          </p:cNvPr>
          <p:cNvPicPr>
            <a:picLocks noChangeAspect="1"/>
          </p:cNvPicPr>
          <p:nvPr/>
        </p:nvPicPr>
        <p:blipFill rotWithShape="1">
          <a:blip r:embed="rId4"/>
          <a:srcRect l="6121" t="1588" r="3006" b="2275"/>
          <a:stretch/>
        </p:blipFill>
        <p:spPr>
          <a:xfrm flipH="1">
            <a:off x="1045377" y="1611318"/>
            <a:ext cx="2286000" cy="2286001"/>
          </a:xfrm>
          <a:prstGeom prst="rect">
            <a:avLst/>
          </a:prstGeom>
        </p:spPr>
      </p:pic>
      <p:sp>
        <p:nvSpPr>
          <p:cNvPr id="2" name="TextBox 1">
            <a:extLst>
              <a:ext uri="{FF2B5EF4-FFF2-40B4-BE49-F238E27FC236}">
                <a16:creationId xmlns:a16="http://schemas.microsoft.com/office/drawing/2014/main" id="{FE97033D-E92B-4916-A344-644CCDCE3724}"/>
              </a:ext>
            </a:extLst>
          </p:cNvPr>
          <p:cNvSpPr txBox="1"/>
          <p:nvPr/>
        </p:nvSpPr>
        <p:spPr>
          <a:xfrm>
            <a:off x="1564436" y="4164819"/>
            <a:ext cx="1331259" cy="461665"/>
          </a:xfrm>
          <a:prstGeom prst="rect">
            <a:avLst/>
          </a:prstGeom>
          <a:noFill/>
        </p:spPr>
        <p:txBody>
          <a:bodyPr wrap="square" rtlCol="0">
            <a:spAutoFit/>
          </a:bodyPr>
          <a:lstStyle/>
          <a:p>
            <a:r>
              <a:rPr lang="en-US" sz="2400"/>
              <a:t>Left Turn</a:t>
            </a:r>
          </a:p>
        </p:txBody>
      </p:sp>
      <p:sp>
        <p:nvSpPr>
          <p:cNvPr id="9" name="TextBox 8">
            <a:extLst>
              <a:ext uri="{FF2B5EF4-FFF2-40B4-BE49-F238E27FC236}">
                <a16:creationId xmlns:a16="http://schemas.microsoft.com/office/drawing/2014/main" id="{01EAB830-5C87-4628-9E1B-347BE72B2B2A}"/>
              </a:ext>
            </a:extLst>
          </p:cNvPr>
          <p:cNvSpPr txBox="1"/>
          <p:nvPr/>
        </p:nvSpPr>
        <p:spPr>
          <a:xfrm>
            <a:off x="5472060" y="4164819"/>
            <a:ext cx="1480284" cy="461665"/>
          </a:xfrm>
          <a:prstGeom prst="rect">
            <a:avLst/>
          </a:prstGeom>
          <a:noFill/>
        </p:spPr>
        <p:txBody>
          <a:bodyPr wrap="square" rtlCol="0">
            <a:spAutoFit/>
          </a:bodyPr>
          <a:lstStyle/>
          <a:p>
            <a:r>
              <a:rPr lang="en-US" sz="2400"/>
              <a:t>Right Turn</a:t>
            </a:r>
          </a:p>
        </p:txBody>
      </p:sp>
      <p:sp>
        <p:nvSpPr>
          <p:cNvPr id="11" name="TextBox 10">
            <a:extLst>
              <a:ext uri="{FF2B5EF4-FFF2-40B4-BE49-F238E27FC236}">
                <a16:creationId xmlns:a16="http://schemas.microsoft.com/office/drawing/2014/main" id="{4DA42642-0A28-4977-A2EB-D1322E14D8C9}"/>
              </a:ext>
            </a:extLst>
          </p:cNvPr>
          <p:cNvSpPr txBox="1"/>
          <p:nvPr/>
        </p:nvSpPr>
        <p:spPr>
          <a:xfrm>
            <a:off x="9172506" y="4164819"/>
            <a:ext cx="1974117" cy="461665"/>
          </a:xfrm>
          <a:prstGeom prst="rect">
            <a:avLst/>
          </a:prstGeom>
          <a:noFill/>
        </p:spPr>
        <p:txBody>
          <a:bodyPr wrap="square" rtlCol="0">
            <a:spAutoFit/>
          </a:bodyPr>
          <a:lstStyle/>
          <a:p>
            <a:r>
              <a:rPr lang="en-US" sz="2400"/>
              <a:t>Going Straight</a:t>
            </a:r>
          </a:p>
        </p:txBody>
      </p:sp>
      <p:sp>
        <p:nvSpPr>
          <p:cNvPr id="10" name="Date Placeholder 1">
            <a:extLst>
              <a:ext uri="{FF2B5EF4-FFF2-40B4-BE49-F238E27FC236}">
                <a16:creationId xmlns:a16="http://schemas.microsoft.com/office/drawing/2014/main" id="{FCE00CDC-3C2C-4488-9125-0FF7D5CD6E63}"/>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12" name="Slide Number Placeholder 2">
            <a:extLst>
              <a:ext uri="{FF2B5EF4-FFF2-40B4-BE49-F238E27FC236}">
                <a16:creationId xmlns:a16="http://schemas.microsoft.com/office/drawing/2014/main" id="{91BAF7CF-F51A-4FAF-8286-2CE8796D74EA}"/>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41</a:t>
            </a:fld>
            <a:endParaRPr lang="en-US" sz="1200">
              <a:solidFill>
                <a:schemeClr val="bg1"/>
              </a:solidFill>
            </a:endParaRPr>
          </a:p>
        </p:txBody>
      </p:sp>
      <p:sp>
        <p:nvSpPr>
          <p:cNvPr id="13" name="TextBox 12">
            <a:extLst>
              <a:ext uri="{FF2B5EF4-FFF2-40B4-BE49-F238E27FC236}">
                <a16:creationId xmlns:a16="http://schemas.microsoft.com/office/drawing/2014/main" id="{017A0C80-FD7F-43B3-8AE6-6FD33024A3B5}"/>
              </a:ext>
            </a:extLst>
          </p:cNvPr>
          <p:cNvSpPr txBox="1"/>
          <p:nvPr/>
        </p:nvSpPr>
        <p:spPr>
          <a:xfrm>
            <a:off x="1676400" y="5925093"/>
            <a:ext cx="10515600"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Graphics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NCHRP Research Report 926 Guidance to Improve Pedestrian and Bicyclist Safety at Intersections, 2020</a:t>
            </a:r>
          </a:p>
        </p:txBody>
      </p:sp>
      <p:sp>
        <p:nvSpPr>
          <p:cNvPr id="7" name="Title 6">
            <a:extLst>
              <a:ext uri="{FF2B5EF4-FFF2-40B4-BE49-F238E27FC236}">
                <a16:creationId xmlns:a16="http://schemas.microsoft.com/office/drawing/2014/main" id="{3B3D262E-331E-4054-B227-0025D92FB9AE}"/>
              </a:ext>
            </a:extLst>
          </p:cNvPr>
          <p:cNvSpPr>
            <a:spLocks noGrp="1"/>
          </p:cNvSpPr>
          <p:nvPr>
            <p:ph type="title"/>
          </p:nvPr>
        </p:nvSpPr>
        <p:spPr/>
        <p:txBody>
          <a:bodyPr/>
          <a:lstStyle/>
          <a:p>
            <a:r>
              <a:rPr lang="en-US"/>
              <a:t>Common Pedestrian Crash Types</a:t>
            </a:r>
          </a:p>
        </p:txBody>
      </p:sp>
    </p:spTree>
    <p:extLst>
      <p:ext uri="{BB962C8B-B14F-4D97-AF65-F5344CB8AC3E}">
        <p14:creationId xmlns:p14="http://schemas.microsoft.com/office/powerpoint/2010/main" val="165082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New York's Vision Zero program is saving pedestrians' lives — Quartz">
            <a:extLst>
              <a:ext uri="{FF2B5EF4-FFF2-40B4-BE49-F238E27FC236}">
                <a16:creationId xmlns:a16="http://schemas.microsoft.com/office/drawing/2014/main" id="{4BCC20FA-3FD4-4A8F-82F5-1A46525F2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7" r="50646" b="12259"/>
          <a:stretch/>
        </p:blipFill>
        <p:spPr bwMode="auto">
          <a:xfrm>
            <a:off x="407894" y="1263443"/>
            <a:ext cx="4293498" cy="3952983"/>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639936DF-85D9-4F35-AF39-63E409B56699}"/>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B8D0367F-9FA4-4EBE-8060-984B61F57969}"/>
              </a:ext>
            </a:extLst>
          </p:cNvPr>
          <p:cNvSpPr>
            <a:spLocks noGrp="1"/>
          </p:cNvSpPr>
          <p:nvPr>
            <p:ph type="sldNum" sz="quarter" idx="12"/>
          </p:nvPr>
        </p:nvSpPr>
        <p:spPr/>
        <p:txBody>
          <a:bodyPr/>
          <a:lstStyle/>
          <a:p>
            <a:pPr>
              <a:defRPr/>
            </a:pPr>
            <a:fld id="{10B2EA68-1E4C-AB47-B8C0-46450E6322A4}" type="slidenum">
              <a:rPr lang="en-US" smtClean="0"/>
              <a:pPr>
                <a:defRPr/>
              </a:pPr>
              <a:t>42</a:t>
            </a:fld>
            <a:endParaRPr lang="en-US"/>
          </a:p>
        </p:txBody>
      </p:sp>
      <p:sp>
        <p:nvSpPr>
          <p:cNvPr id="4" name="Title 3">
            <a:extLst>
              <a:ext uri="{FF2B5EF4-FFF2-40B4-BE49-F238E27FC236}">
                <a16:creationId xmlns:a16="http://schemas.microsoft.com/office/drawing/2014/main" id="{F4832D2F-F297-42B6-B958-52141EDE13E4}"/>
              </a:ext>
            </a:extLst>
          </p:cNvPr>
          <p:cNvSpPr>
            <a:spLocks noGrp="1"/>
          </p:cNvSpPr>
          <p:nvPr>
            <p:ph type="title"/>
          </p:nvPr>
        </p:nvSpPr>
        <p:spPr/>
        <p:txBody>
          <a:bodyPr/>
          <a:lstStyle/>
          <a:p>
            <a:r>
              <a:rPr lang="en-US"/>
              <a:t>Examples of Left-Turn Pedestrian Safety Treatments</a:t>
            </a:r>
          </a:p>
        </p:txBody>
      </p:sp>
      <p:sp>
        <p:nvSpPr>
          <p:cNvPr id="10" name="Title 1">
            <a:extLst>
              <a:ext uri="{FF2B5EF4-FFF2-40B4-BE49-F238E27FC236}">
                <a16:creationId xmlns:a16="http://schemas.microsoft.com/office/drawing/2014/main" id="{93E67E84-D0A4-45D1-8A6F-42480FB7D943}"/>
              </a:ext>
            </a:extLst>
          </p:cNvPr>
          <p:cNvSpPr txBox="1">
            <a:spLocks/>
          </p:cNvSpPr>
          <p:nvPr/>
        </p:nvSpPr>
        <p:spPr>
          <a:xfrm>
            <a:off x="838200" y="18255"/>
            <a:ext cx="10515600" cy="1325563"/>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endParaRPr lang="en-US"/>
          </a:p>
        </p:txBody>
      </p:sp>
      <p:pic>
        <p:nvPicPr>
          <p:cNvPr id="24" name="Picture 23">
            <a:extLst>
              <a:ext uri="{FF2B5EF4-FFF2-40B4-BE49-F238E27FC236}">
                <a16:creationId xmlns:a16="http://schemas.microsoft.com/office/drawing/2014/main" id="{B1164132-CF25-4AD1-9822-565C73CCDDE3}"/>
              </a:ext>
            </a:extLst>
          </p:cNvPr>
          <p:cNvPicPr>
            <a:picLocks noChangeAspect="1"/>
          </p:cNvPicPr>
          <p:nvPr/>
        </p:nvPicPr>
        <p:blipFill rotWithShape="1">
          <a:blip r:embed="rId4"/>
          <a:srcRect l="6121" t="1588" r="3006" b="2275"/>
          <a:stretch/>
        </p:blipFill>
        <p:spPr>
          <a:xfrm flipH="1">
            <a:off x="9833091" y="1266046"/>
            <a:ext cx="2162953" cy="2162954"/>
          </a:xfrm>
          <a:prstGeom prst="rect">
            <a:avLst/>
          </a:prstGeom>
        </p:spPr>
      </p:pic>
      <p:sp>
        <p:nvSpPr>
          <p:cNvPr id="6" name="TextBox 5">
            <a:extLst>
              <a:ext uri="{FF2B5EF4-FFF2-40B4-BE49-F238E27FC236}">
                <a16:creationId xmlns:a16="http://schemas.microsoft.com/office/drawing/2014/main" id="{002856BE-0785-4142-AB6D-9638F366EBE5}"/>
              </a:ext>
            </a:extLst>
          </p:cNvPr>
          <p:cNvSpPr txBox="1"/>
          <p:nvPr/>
        </p:nvSpPr>
        <p:spPr>
          <a:xfrm>
            <a:off x="407895" y="5498417"/>
            <a:ext cx="3273304" cy="461665"/>
          </a:xfrm>
          <a:prstGeom prst="rect">
            <a:avLst/>
          </a:prstGeom>
          <a:noFill/>
        </p:spPr>
        <p:txBody>
          <a:bodyPr wrap="square" rtlCol="0">
            <a:spAutoFit/>
          </a:bodyPr>
          <a:lstStyle/>
          <a:p>
            <a:r>
              <a:rPr lang="en-US" sz="2400"/>
              <a:t>Left-Turn Wedge</a:t>
            </a:r>
          </a:p>
        </p:txBody>
      </p:sp>
      <p:sp>
        <p:nvSpPr>
          <p:cNvPr id="19" name="TextBox 18">
            <a:extLst>
              <a:ext uri="{FF2B5EF4-FFF2-40B4-BE49-F238E27FC236}">
                <a16:creationId xmlns:a16="http://schemas.microsoft.com/office/drawing/2014/main" id="{A8A30F82-2186-4152-90D6-BE7144954ECC}"/>
              </a:ext>
            </a:extLst>
          </p:cNvPr>
          <p:cNvSpPr txBox="1"/>
          <p:nvPr/>
        </p:nvSpPr>
        <p:spPr>
          <a:xfrm>
            <a:off x="5131698" y="5488765"/>
            <a:ext cx="3927122" cy="461665"/>
          </a:xfrm>
          <a:prstGeom prst="rect">
            <a:avLst/>
          </a:prstGeom>
          <a:noFill/>
        </p:spPr>
        <p:txBody>
          <a:bodyPr wrap="square" rtlCol="0">
            <a:spAutoFit/>
          </a:bodyPr>
          <a:lstStyle/>
          <a:p>
            <a:r>
              <a:rPr lang="en-US" sz="2400"/>
              <a:t>Hardened Centerline</a:t>
            </a:r>
          </a:p>
        </p:txBody>
      </p:sp>
      <p:sp>
        <p:nvSpPr>
          <p:cNvPr id="16" name="TextBox 15">
            <a:extLst>
              <a:ext uri="{FF2B5EF4-FFF2-40B4-BE49-F238E27FC236}">
                <a16:creationId xmlns:a16="http://schemas.microsoft.com/office/drawing/2014/main" id="{577A3DD7-5462-4867-BABF-83B679482EFF}"/>
              </a:ext>
            </a:extLst>
          </p:cNvPr>
          <p:cNvSpPr txBox="1"/>
          <p:nvPr/>
        </p:nvSpPr>
        <p:spPr>
          <a:xfrm>
            <a:off x="6036655" y="5199216"/>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IIHS</a:t>
            </a:r>
          </a:p>
        </p:txBody>
      </p:sp>
      <p:sp>
        <p:nvSpPr>
          <p:cNvPr id="17" name="TextBox 16">
            <a:extLst>
              <a:ext uri="{FF2B5EF4-FFF2-40B4-BE49-F238E27FC236}">
                <a16:creationId xmlns:a16="http://schemas.microsoft.com/office/drawing/2014/main" id="{432A858D-D5A3-4EAA-97EB-351D011212E1}"/>
              </a:ext>
            </a:extLst>
          </p:cNvPr>
          <p:cNvSpPr txBox="1"/>
          <p:nvPr/>
        </p:nvSpPr>
        <p:spPr>
          <a:xfrm>
            <a:off x="1133556" y="5216426"/>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Quartz</a:t>
            </a:r>
          </a:p>
        </p:txBody>
      </p:sp>
      <p:pic>
        <p:nvPicPr>
          <p:cNvPr id="9222" name="Picture 6" descr="A car turns left around a complete hardened centerline treatment, helping the driver to see a pedestrian walking in the crosswalk. Location is Grand Ave &amp; West Burnside Ave in the Bronx, NY.">
            <a:extLst>
              <a:ext uri="{FF2B5EF4-FFF2-40B4-BE49-F238E27FC236}">
                <a16:creationId xmlns:a16="http://schemas.microsoft.com/office/drawing/2014/main" id="{D1EC3E3A-CD97-4D48-AADC-827D20AEE3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274"/>
          <a:stretch/>
        </p:blipFill>
        <p:spPr bwMode="auto">
          <a:xfrm>
            <a:off x="5221824" y="1263443"/>
            <a:ext cx="4293498" cy="3935774"/>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85D61AAB-0BFA-4EB4-9E24-999FBCA33D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234" r="13791"/>
          <a:stretch/>
        </p:blipFill>
        <p:spPr bwMode="auto">
          <a:xfrm>
            <a:off x="5221824" y="1263441"/>
            <a:ext cx="4293498" cy="396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167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D2AB6-6018-4358-B9A1-83337885F6C2}"/>
              </a:ext>
            </a:extLst>
          </p:cNvPr>
          <p:cNvSpPr>
            <a:spLocks noGrp="1"/>
          </p:cNvSpPr>
          <p:nvPr>
            <p:ph type="dt" sz="half" idx="10"/>
          </p:nvPr>
        </p:nvSpPr>
        <p:spPr>
          <a:xfrm>
            <a:off x="775447" y="6356352"/>
            <a:ext cx="1331259"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445AA650-DAE2-4762-A7CE-1D8C545A08B2}"/>
              </a:ext>
            </a:extLst>
          </p:cNvPr>
          <p:cNvSpPr>
            <a:spLocks noGrp="1"/>
          </p:cNvSpPr>
          <p:nvPr>
            <p:ph type="sldNum" sz="quarter" idx="12"/>
          </p:nvPr>
        </p:nvSpPr>
        <p:spPr>
          <a:xfrm>
            <a:off x="188259" y="6356352"/>
            <a:ext cx="439270" cy="365125"/>
          </a:xfrm>
        </p:spPr>
        <p:txBody>
          <a:bodyPr/>
          <a:lstStyle/>
          <a:p>
            <a:pPr>
              <a:defRPr/>
            </a:pPr>
            <a:fld id="{10B2EA68-1E4C-AB47-B8C0-46450E6322A4}" type="slidenum">
              <a:rPr lang="en-US" smtClean="0"/>
              <a:pPr>
                <a:defRPr/>
              </a:pPr>
              <a:t>43</a:t>
            </a:fld>
            <a:endParaRPr lang="en-US"/>
          </a:p>
        </p:txBody>
      </p:sp>
      <p:sp>
        <p:nvSpPr>
          <p:cNvPr id="4" name="Title 3">
            <a:extLst>
              <a:ext uri="{FF2B5EF4-FFF2-40B4-BE49-F238E27FC236}">
                <a16:creationId xmlns:a16="http://schemas.microsoft.com/office/drawing/2014/main" id="{B026D8E2-BB12-4D19-9E14-AB83E4C68DD1}"/>
              </a:ext>
            </a:extLst>
          </p:cNvPr>
          <p:cNvSpPr>
            <a:spLocks noGrp="1"/>
          </p:cNvSpPr>
          <p:nvPr>
            <p:ph type="title"/>
          </p:nvPr>
        </p:nvSpPr>
        <p:spPr>
          <a:xfrm>
            <a:off x="609600" y="274640"/>
            <a:ext cx="10972800" cy="457827"/>
          </a:xfrm>
        </p:spPr>
        <p:txBody>
          <a:bodyPr/>
          <a:lstStyle/>
          <a:p>
            <a:r>
              <a:rPr lang="en-US"/>
              <a:t>Examples of Right-Turn Pedestrian Safety Treatments</a:t>
            </a:r>
          </a:p>
        </p:txBody>
      </p:sp>
      <p:pic>
        <p:nvPicPr>
          <p:cNvPr id="6" name="Picture 5">
            <a:extLst>
              <a:ext uri="{FF2B5EF4-FFF2-40B4-BE49-F238E27FC236}">
                <a16:creationId xmlns:a16="http://schemas.microsoft.com/office/drawing/2014/main" id="{B1E4C87C-F46F-4F33-9641-DFCA83971C6D}"/>
              </a:ext>
            </a:extLst>
          </p:cNvPr>
          <p:cNvPicPr>
            <a:picLocks noChangeAspect="1"/>
          </p:cNvPicPr>
          <p:nvPr/>
        </p:nvPicPr>
        <p:blipFill rotWithShape="1">
          <a:blip r:embed="rId3"/>
          <a:srcRect l="6121" t="1588" r="3006" b="2275"/>
          <a:stretch/>
        </p:blipFill>
        <p:spPr>
          <a:xfrm>
            <a:off x="9855200" y="1190162"/>
            <a:ext cx="2089857" cy="2089858"/>
          </a:xfrm>
          <a:prstGeom prst="rect">
            <a:avLst/>
          </a:prstGeom>
        </p:spPr>
      </p:pic>
      <p:pic>
        <p:nvPicPr>
          <p:cNvPr id="8" name="Picture 7">
            <a:extLst>
              <a:ext uri="{FF2B5EF4-FFF2-40B4-BE49-F238E27FC236}">
                <a16:creationId xmlns:a16="http://schemas.microsoft.com/office/drawing/2014/main" id="{14AED28D-E1F5-426C-9929-428150A04BC2}"/>
              </a:ext>
            </a:extLst>
          </p:cNvPr>
          <p:cNvPicPr>
            <a:picLocks noChangeAspect="1"/>
          </p:cNvPicPr>
          <p:nvPr/>
        </p:nvPicPr>
        <p:blipFill rotWithShape="1">
          <a:blip r:embed="rId4">
            <a:extLst>
              <a:ext uri="{28A0092B-C50C-407E-A947-70E740481C1C}">
                <a14:useLocalDpi xmlns:a14="http://schemas.microsoft.com/office/drawing/2010/main" val="0"/>
              </a:ext>
            </a:extLst>
          </a:blip>
          <a:srcRect l="46143" t="35170" r="7485" b="2436"/>
          <a:stretch/>
        </p:blipFill>
        <p:spPr>
          <a:xfrm>
            <a:off x="429753" y="1190162"/>
            <a:ext cx="4255135" cy="3941071"/>
          </a:xfrm>
          <a:prstGeom prst="rect">
            <a:avLst/>
          </a:prstGeom>
        </p:spPr>
      </p:pic>
      <p:sp>
        <p:nvSpPr>
          <p:cNvPr id="11" name="Title 1">
            <a:extLst>
              <a:ext uri="{FF2B5EF4-FFF2-40B4-BE49-F238E27FC236}">
                <a16:creationId xmlns:a16="http://schemas.microsoft.com/office/drawing/2014/main" id="{A3C5997C-789E-4D63-8A44-171BB47CCD2F}"/>
              </a:ext>
            </a:extLst>
          </p:cNvPr>
          <p:cNvSpPr txBox="1">
            <a:spLocks/>
          </p:cNvSpPr>
          <p:nvPr/>
        </p:nvSpPr>
        <p:spPr>
          <a:xfrm>
            <a:off x="838200" y="-407326"/>
            <a:ext cx="10515600" cy="1325563"/>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endParaRPr lang="en-US"/>
          </a:p>
        </p:txBody>
      </p:sp>
      <p:pic>
        <p:nvPicPr>
          <p:cNvPr id="26" name="Picture 25">
            <a:extLst>
              <a:ext uri="{FF2B5EF4-FFF2-40B4-BE49-F238E27FC236}">
                <a16:creationId xmlns:a16="http://schemas.microsoft.com/office/drawing/2014/main" id="{835EED0A-E8C7-4F94-B98F-9D6FD53467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89" r="7396"/>
          <a:stretch/>
        </p:blipFill>
        <p:spPr>
          <a:xfrm>
            <a:off x="5170312" y="1190162"/>
            <a:ext cx="4216312" cy="3898442"/>
          </a:xfrm>
          <a:prstGeom prst="rect">
            <a:avLst/>
          </a:prstGeom>
        </p:spPr>
      </p:pic>
      <p:sp>
        <p:nvSpPr>
          <p:cNvPr id="16" name="TextBox 15">
            <a:extLst>
              <a:ext uri="{FF2B5EF4-FFF2-40B4-BE49-F238E27FC236}">
                <a16:creationId xmlns:a16="http://schemas.microsoft.com/office/drawing/2014/main" id="{5841E455-123C-4265-900D-F9D3F1092EDE}"/>
              </a:ext>
            </a:extLst>
          </p:cNvPr>
          <p:cNvSpPr txBox="1"/>
          <p:nvPr/>
        </p:nvSpPr>
        <p:spPr>
          <a:xfrm>
            <a:off x="429753" y="5416985"/>
            <a:ext cx="3850359" cy="461665"/>
          </a:xfrm>
          <a:prstGeom prst="rect">
            <a:avLst/>
          </a:prstGeom>
          <a:noFill/>
        </p:spPr>
        <p:txBody>
          <a:bodyPr wrap="square" rtlCol="0">
            <a:spAutoFit/>
          </a:bodyPr>
          <a:lstStyle/>
          <a:p>
            <a:r>
              <a:rPr lang="en-US" sz="2400"/>
              <a:t>Leading Pedestrian Interval</a:t>
            </a:r>
          </a:p>
        </p:txBody>
      </p:sp>
      <p:sp>
        <p:nvSpPr>
          <p:cNvPr id="17" name="TextBox 16">
            <a:extLst>
              <a:ext uri="{FF2B5EF4-FFF2-40B4-BE49-F238E27FC236}">
                <a16:creationId xmlns:a16="http://schemas.microsoft.com/office/drawing/2014/main" id="{3FFDFE2E-691A-482D-BA8B-AE63633057E9}"/>
              </a:ext>
            </a:extLst>
          </p:cNvPr>
          <p:cNvSpPr txBox="1"/>
          <p:nvPr/>
        </p:nvSpPr>
        <p:spPr>
          <a:xfrm>
            <a:off x="5170312" y="5416984"/>
            <a:ext cx="3832489" cy="461665"/>
          </a:xfrm>
          <a:prstGeom prst="rect">
            <a:avLst/>
          </a:prstGeom>
          <a:noFill/>
        </p:spPr>
        <p:txBody>
          <a:bodyPr wrap="square" rtlCol="0">
            <a:spAutoFit/>
          </a:bodyPr>
          <a:lstStyle/>
          <a:p>
            <a:r>
              <a:rPr lang="en-US" sz="2400"/>
              <a:t>Corner Radius Reduction</a:t>
            </a:r>
          </a:p>
        </p:txBody>
      </p:sp>
      <p:sp>
        <p:nvSpPr>
          <p:cNvPr id="19" name="TextBox 18">
            <a:extLst>
              <a:ext uri="{FF2B5EF4-FFF2-40B4-BE49-F238E27FC236}">
                <a16:creationId xmlns:a16="http://schemas.microsoft.com/office/drawing/2014/main" id="{BBB39217-336B-4D19-B78A-E6D9F364812C}"/>
              </a:ext>
            </a:extLst>
          </p:cNvPr>
          <p:cNvSpPr txBox="1"/>
          <p:nvPr/>
        </p:nvSpPr>
        <p:spPr>
          <a:xfrm>
            <a:off x="5818788" y="5088604"/>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NYC DOT</a:t>
            </a:r>
          </a:p>
        </p:txBody>
      </p:sp>
      <p:sp>
        <p:nvSpPr>
          <p:cNvPr id="20" name="TextBox 19">
            <a:extLst>
              <a:ext uri="{FF2B5EF4-FFF2-40B4-BE49-F238E27FC236}">
                <a16:creationId xmlns:a16="http://schemas.microsoft.com/office/drawing/2014/main" id="{0A762BBB-E0BB-4C08-940A-0AB608437EBD}"/>
              </a:ext>
            </a:extLst>
          </p:cNvPr>
          <p:cNvSpPr txBox="1"/>
          <p:nvPr/>
        </p:nvSpPr>
        <p:spPr>
          <a:xfrm>
            <a:off x="1177183" y="5114004"/>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pic>
        <p:nvPicPr>
          <p:cNvPr id="11268" name="Picture 4">
            <a:extLst>
              <a:ext uri="{FF2B5EF4-FFF2-40B4-BE49-F238E27FC236}">
                <a16:creationId xmlns:a16="http://schemas.microsoft.com/office/drawing/2014/main" id="{7A100AF6-ECE5-4AAA-9564-24E616C36ED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19" r="28626"/>
          <a:stretch/>
        </p:blipFill>
        <p:spPr bwMode="auto">
          <a:xfrm>
            <a:off x="5170312" y="1184947"/>
            <a:ext cx="4216312" cy="3898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129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C595CF5-08D2-4200-9C2F-B4496FA542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73" t="19442" r="15510" b="2941"/>
          <a:stretch/>
        </p:blipFill>
        <p:spPr bwMode="auto">
          <a:xfrm>
            <a:off x="3699072" y="1706414"/>
            <a:ext cx="3954089" cy="296556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2C8D7AC9-4991-4F0A-915B-9E08A16435B7}"/>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352309D0-47FE-4AB5-B624-F22EB023268E}"/>
              </a:ext>
            </a:extLst>
          </p:cNvPr>
          <p:cNvSpPr>
            <a:spLocks noGrp="1"/>
          </p:cNvSpPr>
          <p:nvPr>
            <p:ph type="sldNum" sz="quarter" idx="12"/>
          </p:nvPr>
        </p:nvSpPr>
        <p:spPr/>
        <p:txBody>
          <a:bodyPr/>
          <a:lstStyle/>
          <a:p>
            <a:pPr>
              <a:defRPr/>
            </a:pPr>
            <a:fld id="{10B2EA68-1E4C-AB47-B8C0-46450E6322A4}" type="slidenum">
              <a:rPr lang="en-US" smtClean="0"/>
              <a:pPr>
                <a:defRPr/>
              </a:pPr>
              <a:t>44</a:t>
            </a:fld>
            <a:endParaRPr lang="en-US"/>
          </a:p>
        </p:txBody>
      </p:sp>
      <p:sp>
        <p:nvSpPr>
          <p:cNvPr id="4" name="Title 3">
            <a:extLst>
              <a:ext uri="{FF2B5EF4-FFF2-40B4-BE49-F238E27FC236}">
                <a16:creationId xmlns:a16="http://schemas.microsoft.com/office/drawing/2014/main" id="{C42797E3-566B-4BB2-ABED-621A380CF088}"/>
              </a:ext>
            </a:extLst>
          </p:cNvPr>
          <p:cNvSpPr>
            <a:spLocks noGrp="1"/>
          </p:cNvSpPr>
          <p:nvPr>
            <p:ph type="title"/>
          </p:nvPr>
        </p:nvSpPr>
        <p:spPr/>
        <p:txBody>
          <a:bodyPr/>
          <a:lstStyle/>
          <a:p>
            <a:r>
              <a:rPr lang="en-US"/>
              <a:t>Going Straight Pedestrian Safety Treatments</a:t>
            </a:r>
          </a:p>
        </p:txBody>
      </p:sp>
      <p:sp>
        <p:nvSpPr>
          <p:cNvPr id="8" name="Title 1">
            <a:extLst>
              <a:ext uri="{FF2B5EF4-FFF2-40B4-BE49-F238E27FC236}">
                <a16:creationId xmlns:a16="http://schemas.microsoft.com/office/drawing/2014/main" id="{5ED01DB6-E7CA-433C-B5AC-22D116942FB8}"/>
              </a:ext>
            </a:extLst>
          </p:cNvPr>
          <p:cNvSpPr txBox="1">
            <a:spLocks/>
          </p:cNvSpPr>
          <p:nvPr/>
        </p:nvSpPr>
        <p:spPr>
          <a:xfrm>
            <a:off x="838200" y="18255"/>
            <a:ext cx="10515600" cy="1325563"/>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endParaRPr lang="en-US"/>
          </a:p>
        </p:txBody>
      </p:sp>
      <p:pic>
        <p:nvPicPr>
          <p:cNvPr id="18" name="Picture 4">
            <a:extLst>
              <a:ext uri="{FF2B5EF4-FFF2-40B4-BE49-F238E27FC236}">
                <a16:creationId xmlns:a16="http://schemas.microsoft.com/office/drawing/2014/main" id="{8FA10CF1-3D22-4E95-9133-0EF43ECF59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954985"/>
            <a:ext cx="3476391" cy="2312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77F926-F741-4FB7-9B83-CE9568AC3648}"/>
              </a:ext>
            </a:extLst>
          </p:cNvPr>
          <p:cNvPicPr>
            <a:picLocks noChangeAspect="1"/>
          </p:cNvPicPr>
          <p:nvPr/>
        </p:nvPicPr>
        <p:blipFill rotWithShape="1">
          <a:blip r:embed="rId5"/>
          <a:srcRect l="12276" t="4686" r="11622" b="6071"/>
          <a:stretch/>
        </p:blipFill>
        <p:spPr>
          <a:xfrm>
            <a:off x="8959171" y="954985"/>
            <a:ext cx="2049927" cy="2055802"/>
          </a:xfrm>
          <a:prstGeom prst="rect">
            <a:avLst/>
          </a:prstGeom>
        </p:spPr>
      </p:pic>
      <p:sp>
        <p:nvSpPr>
          <p:cNvPr id="23" name="TextBox 22">
            <a:extLst>
              <a:ext uri="{FF2B5EF4-FFF2-40B4-BE49-F238E27FC236}">
                <a16:creationId xmlns:a16="http://schemas.microsoft.com/office/drawing/2014/main" id="{88DBCA68-19C6-4AE7-A491-9E9ABB7A5B0D}"/>
              </a:ext>
            </a:extLst>
          </p:cNvPr>
          <p:cNvSpPr txBox="1"/>
          <p:nvPr/>
        </p:nvSpPr>
        <p:spPr>
          <a:xfrm>
            <a:off x="609600" y="3365500"/>
            <a:ext cx="2489200" cy="1200329"/>
          </a:xfrm>
          <a:prstGeom prst="rect">
            <a:avLst/>
          </a:prstGeom>
          <a:noFill/>
        </p:spPr>
        <p:txBody>
          <a:bodyPr wrap="square" rtlCol="0">
            <a:spAutoFit/>
          </a:bodyPr>
          <a:lstStyle/>
          <a:p>
            <a:r>
              <a:rPr lang="en-US" sz="2400"/>
              <a:t>Rectangular Rapid Flashing Beacon (RRFB)</a:t>
            </a:r>
          </a:p>
        </p:txBody>
      </p:sp>
      <p:sp>
        <p:nvSpPr>
          <p:cNvPr id="24" name="TextBox 23">
            <a:extLst>
              <a:ext uri="{FF2B5EF4-FFF2-40B4-BE49-F238E27FC236}">
                <a16:creationId xmlns:a16="http://schemas.microsoft.com/office/drawing/2014/main" id="{6388030E-7865-49E0-BE29-DD96A4A20E63}"/>
              </a:ext>
            </a:extLst>
          </p:cNvPr>
          <p:cNvSpPr txBox="1"/>
          <p:nvPr/>
        </p:nvSpPr>
        <p:spPr>
          <a:xfrm>
            <a:off x="3699072" y="4741872"/>
            <a:ext cx="3122641" cy="830997"/>
          </a:xfrm>
          <a:prstGeom prst="rect">
            <a:avLst/>
          </a:prstGeom>
          <a:noFill/>
        </p:spPr>
        <p:txBody>
          <a:bodyPr wrap="square" rtlCol="0">
            <a:spAutoFit/>
          </a:bodyPr>
          <a:lstStyle/>
          <a:p>
            <a:r>
              <a:rPr lang="en-US" sz="2400"/>
              <a:t>Pedestrian Hybrid Beacon (PHB)</a:t>
            </a:r>
          </a:p>
        </p:txBody>
      </p:sp>
      <p:sp>
        <p:nvSpPr>
          <p:cNvPr id="25" name="TextBox 24">
            <a:extLst>
              <a:ext uri="{FF2B5EF4-FFF2-40B4-BE49-F238E27FC236}">
                <a16:creationId xmlns:a16="http://schemas.microsoft.com/office/drawing/2014/main" id="{9ED5C083-ACCF-4112-8663-5B9B4570C8F4}"/>
              </a:ext>
            </a:extLst>
          </p:cNvPr>
          <p:cNvSpPr txBox="1"/>
          <p:nvPr/>
        </p:nvSpPr>
        <p:spPr>
          <a:xfrm>
            <a:off x="7175464" y="5689406"/>
            <a:ext cx="3294316" cy="461665"/>
          </a:xfrm>
          <a:prstGeom prst="rect">
            <a:avLst/>
          </a:prstGeom>
          <a:noFill/>
        </p:spPr>
        <p:txBody>
          <a:bodyPr wrap="square" rtlCol="0">
            <a:spAutoFit/>
          </a:bodyPr>
          <a:lstStyle/>
          <a:p>
            <a:r>
              <a:rPr lang="en-US" sz="2400"/>
              <a:t>Crossing Island</a:t>
            </a:r>
          </a:p>
        </p:txBody>
      </p:sp>
      <p:sp>
        <p:nvSpPr>
          <p:cNvPr id="14" name="TextBox 13">
            <a:extLst>
              <a:ext uri="{FF2B5EF4-FFF2-40B4-BE49-F238E27FC236}">
                <a16:creationId xmlns:a16="http://schemas.microsoft.com/office/drawing/2014/main" id="{1ABC5D81-157E-4460-B45B-6D184F552101}"/>
              </a:ext>
            </a:extLst>
          </p:cNvPr>
          <p:cNvSpPr txBox="1"/>
          <p:nvPr/>
        </p:nvSpPr>
        <p:spPr>
          <a:xfrm>
            <a:off x="7441262" y="5429741"/>
            <a:ext cx="3567836"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Photos </a:t>
            </a:r>
            <a:r>
              <a:rPr lang="en-US" sz="1500">
                <a:solidFill>
                  <a:prstClr val="black"/>
                </a:solidFill>
              </a:rPr>
              <a:t>source</a:t>
            </a:r>
            <a:r>
              <a:rPr kumimoji="0" lang="en-US" sz="1500" b="0" i="0" u="none" strike="noStrike" kern="1200" cap="none" spc="0" normalizeH="0" baseline="0" noProof="0">
                <a:ln>
                  <a:noFill/>
                </a:ln>
                <a:solidFill>
                  <a:prstClr val="black"/>
                </a:solidFill>
                <a:effectLst/>
                <a:uLnTx/>
                <a:uFillTx/>
                <a:ea typeface="+mn-ea"/>
                <a:cs typeface="+mn-cs"/>
              </a:rPr>
              <a:t>: Toole Design Group</a:t>
            </a:r>
          </a:p>
        </p:txBody>
      </p:sp>
      <p:pic>
        <p:nvPicPr>
          <p:cNvPr id="12290" name="Picture 2">
            <a:extLst>
              <a:ext uri="{FF2B5EF4-FFF2-40B4-BE49-F238E27FC236}">
                <a16:creationId xmlns:a16="http://schemas.microsoft.com/office/drawing/2014/main" id="{F0A469D5-844F-46B1-A690-2FD41C1464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847"/>
          <a:stretch/>
        </p:blipFill>
        <p:spPr bwMode="auto">
          <a:xfrm>
            <a:off x="7254240" y="3137429"/>
            <a:ext cx="3754858" cy="226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63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A035C8-2F4E-4EB7-B954-3AAB5F5A96BF}"/>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E85C310E-51A2-4357-95DA-5B44A36C1AFB}"/>
              </a:ext>
            </a:extLst>
          </p:cNvPr>
          <p:cNvSpPr>
            <a:spLocks noGrp="1"/>
          </p:cNvSpPr>
          <p:nvPr>
            <p:ph type="sldNum" sz="quarter" idx="12"/>
          </p:nvPr>
        </p:nvSpPr>
        <p:spPr/>
        <p:txBody>
          <a:bodyPr/>
          <a:lstStyle/>
          <a:p>
            <a:pPr>
              <a:defRPr/>
            </a:pPr>
            <a:fld id="{10B2EA68-1E4C-AB47-B8C0-46450E6322A4}" type="slidenum">
              <a:rPr lang="en-US" smtClean="0"/>
              <a:pPr>
                <a:defRPr/>
              </a:pPr>
              <a:t>45</a:t>
            </a:fld>
            <a:endParaRPr lang="en-US"/>
          </a:p>
        </p:txBody>
      </p:sp>
      <p:sp>
        <p:nvSpPr>
          <p:cNvPr id="4" name="Title 3">
            <a:extLst>
              <a:ext uri="{FF2B5EF4-FFF2-40B4-BE49-F238E27FC236}">
                <a16:creationId xmlns:a16="http://schemas.microsoft.com/office/drawing/2014/main" id="{F847D41E-F878-4935-B497-302D28E5280F}"/>
              </a:ext>
            </a:extLst>
          </p:cNvPr>
          <p:cNvSpPr>
            <a:spLocks noGrp="1"/>
          </p:cNvSpPr>
          <p:nvPr>
            <p:ph type="title"/>
          </p:nvPr>
        </p:nvSpPr>
        <p:spPr/>
        <p:txBody>
          <a:bodyPr/>
          <a:lstStyle/>
          <a:p>
            <a:r>
              <a:rPr lang="en-US"/>
              <a:t>Key Additional Pedestrian Safety Treatments</a:t>
            </a:r>
          </a:p>
        </p:txBody>
      </p:sp>
      <p:sp>
        <p:nvSpPr>
          <p:cNvPr id="5" name="Content Placeholder 4">
            <a:extLst>
              <a:ext uri="{FF2B5EF4-FFF2-40B4-BE49-F238E27FC236}">
                <a16:creationId xmlns:a16="http://schemas.microsoft.com/office/drawing/2014/main" id="{D6D960A1-CDC7-44F1-8AB1-48E1EA98F59E}"/>
              </a:ext>
            </a:extLst>
          </p:cNvPr>
          <p:cNvSpPr>
            <a:spLocks noGrp="1"/>
          </p:cNvSpPr>
          <p:nvPr>
            <p:ph idx="1"/>
          </p:nvPr>
        </p:nvSpPr>
        <p:spPr>
          <a:xfrm>
            <a:off x="609600" y="1102659"/>
            <a:ext cx="11379200" cy="4894220"/>
          </a:xfrm>
        </p:spPr>
        <p:txBody>
          <a:bodyPr/>
          <a:lstStyle/>
          <a:p>
            <a:pPr>
              <a:lnSpc>
                <a:spcPct val="100000"/>
              </a:lnSpc>
              <a:spcBef>
                <a:spcPts val="0"/>
              </a:spcBef>
              <a:spcAft>
                <a:spcPts val="1200"/>
              </a:spcAft>
            </a:pPr>
            <a:r>
              <a:rPr lang="en-US"/>
              <a:t>Pedestrian Pathways (e.g., Sidewalks and Shared-Use Paths)</a:t>
            </a:r>
          </a:p>
          <a:p>
            <a:pPr>
              <a:lnSpc>
                <a:spcPct val="100000"/>
              </a:lnSpc>
              <a:spcBef>
                <a:spcPts val="0"/>
              </a:spcBef>
              <a:spcAft>
                <a:spcPts val="1200"/>
              </a:spcAft>
            </a:pPr>
            <a:r>
              <a:rPr lang="en-US"/>
              <a:t>Curb Extensions</a:t>
            </a:r>
          </a:p>
          <a:p>
            <a:pPr>
              <a:lnSpc>
                <a:spcPct val="100000"/>
              </a:lnSpc>
              <a:spcBef>
                <a:spcPts val="0"/>
              </a:spcBef>
              <a:spcAft>
                <a:spcPts val="1200"/>
              </a:spcAft>
            </a:pPr>
            <a:r>
              <a:rPr lang="en-US"/>
              <a:t>High-Visibility Crosswalks</a:t>
            </a:r>
          </a:p>
          <a:p>
            <a:pPr>
              <a:lnSpc>
                <a:spcPct val="100000"/>
              </a:lnSpc>
              <a:spcBef>
                <a:spcPts val="0"/>
              </a:spcBef>
              <a:spcAft>
                <a:spcPts val="1200"/>
              </a:spcAft>
            </a:pPr>
            <a:r>
              <a:rPr lang="en-US"/>
              <a:t>Lighting</a:t>
            </a:r>
          </a:p>
          <a:p>
            <a:pPr>
              <a:lnSpc>
                <a:spcPct val="100000"/>
              </a:lnSpc>
              <a:spcBef>
                <a:spcPts val="0"/>
              </a:spcBef>
              <a:spcAft>
                <a:spcPts val="1200"/>
              </a:spcAft>
            </a:pPr>
            <a:r>
              <a:rPr lang="en-US"/>
              <a:t>Pedestrian Signals and Signal Timing (e.g., Protected Phases)</a:t>
            </a:r>
          </a:p>
          <a:p>
            <a:pPr>
              <a:lnSpc>
                <a:spcPct val="100000"/>
              </a:lnSpc>
              <a:spcBef>
                <a:spcPts val="0"/>
              </a:spcBef>
              <a:spcAft>
                <a:spcPts val="1200"/>
              </a:spcAft>
            </a:pPr>
            <a:r>
              <a:rPr lang="en-US"/>
              <a:t>Pedestrian Hybrid Beacons (PHB)</a:t>
            </a:r>
          </a:p>
          <a:p>
            <a:pPr>
              <a:lnSpc>
                <a:spcPct val="100000"/>
              </a:lnSpc>
              <a:spcBef>
                <a:spcPts val="0"/>
              </a:spcBef>
              <a:spcAft>
                <a:spcPts val="1200"/>
              </a:spcAft>
            </a:pPr>
            <a:r>
              <a:rPr lang="en-US"/>
              <a:t>Posted Speed Limit (e.g., School Speed Zones)</a:t>
            </a:r>
          </a:p>
          <a:p>
            <a:pPr>
              <a:lnSpc>
                <a:spcPct val="100000"/>
              </a:lnSpc>
              <a:spcBef>
                <a:spcPts val="0"/>
              </a:spcBef>
              <a:spcAft>
                <a:spcPts val="1200"/>
              </a:spcAft>
            </a:pPr>
            <a:r>
              <a:rPr lang="en-US"/>
              <a:t>Roundabouts</a:t>
            </a:r>
          </a:p>
        </p:txBody>
      </p:sp>
    </p:spTree>
    <p:extLst>
      <p:ext uri="{BB962C8B-B14F-4D97-AF65-F5344CB8AC3E}">
        <p14:creationId xmlns:p14="http://schemas.microsoft.com/office/powerpoint/2010/main" val="86040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1379200" cy="457827"/>
          </a:xfrm>
        </p:spPr>
        <p:txBody>
          <a:bodyPr>
            <a:noAutofit/>
          </a:bodyPr>
          <a:lstStyle/>
          <a:p>
            <a:r>
              <a:rPr lang="en-US"/>
              <a:t>Safety Benefits of Common Safety Treatments</a:t>
            </a:r>
          </a:p>
        </p:txBody>
      </p:sp>
      <p:graphicFrame>
        <p:nvGraphicFramePr>
          <p:cNvPr id="5" name="Table 4">
            <a:extLst>
              <a:ext uri="{FF2B5EF4-FFF2-40B4-BE49-F238E27FC236}">
                <a16:creationId xmlns:a16="http://schemas.microsoft.com/office/drawing/2014/main" id="{0687018D-8243-4646-A5CB-D6B507ADEA83}"/>
              </a:ext>
            </a:extLst>
          </p:cNvPr>
          <p:cNvGraphicFramePr>
            <a:graphicFrameLocks noGrp="1"/>
          </p:cNvGraphicFramePr>
          <p:nvPr>
            <p:extLst>
              <p:ext uri="{D42A27DB-BD31-4B8C-83A1-F6EECF244321}">
                <p14:modId xmlns:p14="http://schemas.microsoft.com/office/powerpoint/2010/main" val="3146253564"/>
              </p:ext>
            </p:extLst>
          </p:nvPr>
        </p:nvGraphicFramePr>
        <p:xfrm>
          <a:off x="1298518" y="877534"/>
          <a:ext cx="9594964" cy="5006542"/>
        </p:xfrm>
        <a:graphic>
          <a:graphicData uri="http://schemas.openxmlformats.org/drawingml/2006/table">
            <a:tbl>
              <a:tblPr>
                <a:tableStyleId>{D7AC3CCA-C797-4891-BE02-D94E43425B78}</a:tableStyleId>
              </a:tblPr>
              <a:tblGrid>
                <a:gridCol w="3901844">
                  <a:extLst>
                    <a:ext uri="{9D8B030D-6E8A-4147-A177-3AD203B41FA5}">
                      <a16:colId xmlns:a16="http://schemas.microsoft.com/office/drawing/2014/main" val="757615492"/>
                    </a:ext>
                  </a:extLst>
                </a:gridCol>
                <a:gridCol w="1242682">
                  <a:extLst>
                    <a:ext uri="{9D8B030D-6E8A-4147-A177-3AD203B41FA5}">
                      <a16:colId xmlns:a16="http://schemas.microsoft.com/office/drawing/2014/main" val="643465200"/>
                    </a:ext>
                  </a:extLst>
                </a:gridCol>
                <a:gridCol w="836000">
                  <a:extLst>
                    <a:ext uri="{9D8B030D-6E8A-4147-A177-3AD203B41FA5}">
                      <a16:colId xmlns:a16="http://schemas.microsoft.com/office/drawing/2014/main" val="2085344093"/>
                    </a:ext>
                  </a:extLst>
                </a:gridCol>
                <a:gridCol w="920661">
                  <a:extLst>
                    <a:ext uri="{9D8B030D-6E8A-4147-A177-3AD203B41FA5}">
                      <a16:colId xmlns:a16="http://schemas.microsoft.com/office/drawing/2014/main" val="3154853108"/>
                    </a:ext>
                  </a:extLst>
                </a:gridCol>
                <a:gridCol w="836000">
                  <a:extLst>
                    <a:ext uri="{9D8B030D-6E8A-4147-A177-3AD203B41FA5}">
                      <a16:colId xmlns:a16="http://schemas.microsoft.com/office/drawing/2014/main" val="3812685396"/>
                    </a:ext>
                  </a:extLst>
                </a:gridCol>
                <a:gridCol w="928756">
                  <a:extLst>
                    <a:ext uri="{9D8B030D-6E8A-4147-A177-3AD203B41FA5}">
                      <a16:colId xmlns:a16="http://schemas.microsoft.com/office/drawing/2014/main" val="1037077442"/>
                    </a:ext>
                  </a:extLst>
                </a:gridCol>
                <a:gridCol w="929021">
                  <a:extLst>
                    <a:ext uri="{9D8B030D-6E8A-4147-A177-3AD203B41FA5}">
                      <a16:colId xmlns:a16="http://schemas.microsoft.com/office/drawing/2014/main" val="645752229"/>
                    </a:ext>
                  </a:extLst>
                </a:gridCol>
              </a:tblGrid>
              <a:tr h="270315">
                <a:tc>
                  <a:txBody>
                    <a:bodyPr/>
                    <a:lstStyle/>
                    <a:p>
                      <a:pPr algn="l" fontAlgn="b"/>
                      <a:r>
                        <a:rPr lang="en-US" sz="1400" b="1" u="none" strike="noStrike">
                          <a:solidFill>
                            <a:schemeClr val="bg1"/>
                          </a:solidFill>
                          <a:effectLst/>
                          <a:latin typeface="+mn-lt"/>
                        </a:rPr>
                        <a:t>Treatment</a:t>
                      </a:r>
                      <a:endParaRPr lang="en-US" sz="1400" b="1" i="0" u="none" strike="noStrike">
                        <a:solidFill>
                          <a:schemeClr val="bg1"/>
                        </a:solidFill>
                        <a:effectLst/>
                        <a:latin typeface="+mn-lt"/>
                      </a:endParaRPr>
                    </a:p>
                  </a:txBody>
                  <a:tcPr marL="45720" marR="45720" marT="7814"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Reduce Speeds</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Safer Crossings</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Increase Visibility</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Reduce Conflicts</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Mode Separation</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tc>
                  <a:txBody>
                    <a:bodyPr/>
                    <a:lstStyle/>
                    <a:p>
                      <a:pPr algn="l" fontAlgn="ctr"/>
                      <a:r>
                        <a:rPr lang="en-US" sz="1400" b="1" u="none" strike="noStrike">
                          <a:solidFill>
                            <a:schemeClr val="bg1"/>
                          </a:solidFill>
                          <a:effectLst/>
                          <a:latin typeface="+mn-lt"/>
                        </a:rPr>
                        <a:t>Rural Road Safety</a:t>
                      </a:r>
                      <a:endParaRPr lang="en-US" sz="1400" b="1" i="0" u="none" strike="noStrike">
                        <a:solidFill>
                          <a:schemeClr val="bg1"/>
                        </a:solidFill>
                        <a:effectLst/>
                        <a:latin typeface="+mn-lt"/>
                      </a:endParaRPr>
                    </a:p>
                  </a:txBody>
                  <a:tcPr marL="45720" marR="45720" marT="7822" marB="0">
                    <a:solidFill>
                      <a:schemeClr val="tx1">
                        <a:lumMod val="50000"/>
                        <a:lumOff val="50000"/>
                      </a:schemeClr>
                    </a:solidFill>
                  </a:tcPr>
                </a:tc>
                <a:extLst>
                  <a:ext uri="{0D108BD9-81ED-4DB2-BD59-A6C34878D82A}">
                    <a16:rowId xmlns:a16="http://schemas.microsoft.com/office/drawing/2014/main" val="332194021"/>
                  </a:ext>
                </a:extLst>
              </a:tr>
              <a:tr h="228600">
                <a:tc>
                  <a:txBody>
                    <a:bodyPr/>
                    <a:lstStyle/>
                    <a:p>
                      <a:pPr algn="l" fontAlgn="ctr"/>
                      <a:r>
                        <a:rPr lang="en-US" sz="1200" b="1" u="none" strike="noStrike">
                          <a:effectLst/>
                          <a:latin typeface="+mn-lt"/>
                        </a:rPr>
                        <a:t>Chicanes / Roadway Curvature</a:t>
                      </a:r>
                      <a:endParaRPr lang="en-US" sz="1200" b="1" i="0" u="none" strike="noStrike">
                        <a:solidFill>
                          <a:srgbClr val="000000"/>
                        </a:solidFill>
                        <a:effectLst/>
                        <a:latin typeface="+mn-lt"/>
                      </a:endParaRPr>
                    </a:p>
                  </a:txBody>
                  <a:tcPr marL="7814" marR="7814" marT="7814" marB="0" anchor="ctr"/>
                </a:tc>
                <a:tc>
                  <a:txBody>
                    <a:bodyPr/>
                    <a:lstStyle/>
                    <a:p>
                      <a:pPr algn="ctr" fontAlgn="ctr"/>
                      <a:r>
                        <a:rPr lang="en-US" sz="1200" u="none" strike="noStrike">
                          <a:effectLst/>
                          <a:latin typeface="+mn-lt"/>
                        </a:rPr>
                        <a:t>•</a:t>
                      </a:r>
                      <a:endParaRPr lang="en-US" sz="1200" b="1" i="0" u="none" strike="noStrike">
                        <a:solidFill>
                          <a:srgbClr val="000000"/>
                        </a:solidFill>
                        <a:effectLst/>
                        <a:latin typeface="+mn-lt"/>
                      </a:endParaRPr>
                    </a:p>
                  </a:txBody>
                  <a:tcPr marL="7814" marR="7814" marT="7814"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endParaRPr lang="en-US" sz="1200" b="1" i="0" u="none" strike="noStrike">
                        <a:solidFill>
                          <a:srgbClr val="808080"/>
                        </a:solidFill>
                        <a:effectLst/>
                        <a:latin typeface="+mn-lt"/>
                      </a:endParaRPr>
                    </a:p>
                  </a:txBody>
                  <a:tcPr marL="0" marR="0" marT="0" marB="0" anchor="ctr"/>
                </a:tc>
                <a:tc>
                  <a:txBody>
                    <a:bodyPr/>
                    <a:lstStyle/>
                    <a:p>
                      <a:pPr algn="ctr" fontAlgn="ctr"/>
                      <a:endParaRPr lang="en-US" sz="1200" b="1" i="0" u="none" strike="noStrike">
                        <a:solidFill>
                          <a:srgbClr val="808080"/>
                        </a:solidFill>
                        <a:effectLst/>
                        <a:latin typeface="+mn-lt"/>
                      </a:endParaRPr>
                    </a:p>
                  </a:txBody>
                  <a:tcPr marL="0" marR="0" marT="0" marB="0" anchor="ctr"/>
                </a:tc>
                <a:tc>
                  <a:txBody>
                    <a:bodyPr/>
                    <a:lstStyle/>
                    <a:p>
                      <a:pPr algn="ctr" fontAlgn="ct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1265372014"/>
                  </a:ext>
                </a:extLst>
              </a:tr>
              <a:tr h="228600">
                <a:tc>
                  <a:txBody>
                    <a:bodyPr/>
                    <a:lstStyle/>
                    <a:p>
                      <a:pPr algn="l" fontAlgn="b"/>
                      <a:r>
                        <a:rPr lang="en-US" sz="1200" b="1" u="none" strike="noStrike">
                          <a:effectLst/>
                          <a:latin typeface="+mn-lt"/>
                        </a:rPr>
                        <a:t>Corner Radius Reduction</a:t>
                      </a:r>
                      <a:endParaRPr lang="en-US" sz="1200" b="1" i="0" u="none" strike="noStrike">
                        <a:solidFill>
                          <a:srgbClr val="000000"/>
                        </a:solidFill>
                        <a:effectLst/>
                        <a:latin typeface="+mn-lt"/>
                      </a:endParaRPr>
                    </a:p>
                  </a:txBody>
                  <a:tcPr marL="7814" marR="7814" marT="7814" marB="0" anchor="b"/>
                </a:tc>
                <a:tc>
                  <a:txBody>
                    <a:bodyPr/>
                    <a:lstStyle/>
                    <a:p>
                      <a:pPr marL="0" marR="0" lvl="0" indent="0" algn="ctr" defTabSz="685783" rtl="0" eaLnBrk="1" fontAlgn="b"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000000"/>
                        </a:solidFill>
                        <a:effectLst/>
                        <a:latin typeface="+mn-lt"/>
                      </a:endParaRPr>
                    </a:p>
                  </a:txBody>
                  <a:tcPr marL="7814" marR="7814" marT="7814" marB="0" anchor="b"/>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812766034"/>
                  </a:ext>
                </a:extLst>
              </a:tr>
              <a:tr h="228600">
                <a:tc>
                  <a:txBody>
                    <a:bodyPr/>
                    <a:lstStyle/>
                    <a:p>
                      <a:pPr algn="l" fontAlgn="ctr"/>
                      <a:r>
                        <a:rPr lang="en-US" sz="1200" b="1" u="none" strike="noStrike">
                          <a:effectLst/>
                          <a:latin typeface="+mn-lt"/>
                        </a:rPr>
                        <a:t>Crossing Islands</a:t>
                      </a:r>
                      <a:endParaRPr lang="en-US" sz="1200" b="1" i="0" u="none" strike="noStrike">
                        <a:solidFill>
                          <a:srgbClr val="000000"/>
                        </a:solidFill>
                        <a:effectLst/>
                        <a:latin typeface="+mn-lt"/>
                      </a:endParaRPr>
                    </a:p>
                  </a:txBody>
                  <a:tcPr marL="7814" marR="7814" marT="7814"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000000"/>
                        </a:solidFill>
                        <a:effectLst/>
                        <a:latin typeface="+mn-lt"/>
                      </a:endParaRPr>
                    </a:p>
                  </a:txBody>
                  <a:tcPr marL="7814" marR="7814" marT="7814"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796687720"/>
                  </a:ext>
                </a:extLst>
              </a:tr>
              <a:tr h="228600">
                <a:tc>
                  <a:txBody>
                    <a:bodyPr/>
                    <a:lstStyle/>
                    <a:p>
                      <a:pPr algn="l" fontAlgn="ctr"/>
                      <a:r>
                        <a:rPr lang="en-US" sz="1200" b="1" u="none" strike="noStrike">
                          <a:effectLst/>
                          <a:latin typeface="+mn-lt"/>
                        </a:rPr>
                        <a:t>Curb Extensions / Bulb Outs</a:t>
                      </a:r>
                      <a:endParaRPr lang="en-US" sz="1200" b="1" i="0" u="none" strike="noStrike">
                        <a:solidFill>
                          <a:srgbClr val="000000"/>
                        </a:solidFill>
                        <a:effectLst/>
                        <a:latin typeface="+mn-lt"/>
                      </a:endParaRPr>
                    </a:p>
                  </a:txBody>
                  <a:tcPr marL="7814" marR="7814" marT="7814"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000000"/>
                        </a:solidFill>
                        <a:effectLst/>
                        <a:latin typeface="+mn-lt"/>
                      </a:endParaRPr>
                    </a:p>
                  </a:txBody>
                  <a:tcPr marL="7814" marR="7814" marT="7814"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750569051"/>
                  </a:ext>
                </a:extLst>
              </a:tr>
              <a:tr h="228600">
                <a:tc>
                  <a:txBody>
                    <a:bodyPr/>
                    <a:lstStyle/>
                    <a:p>
                      <a:pPr algn="l" fontAlgn="ctr"/>
                      <a:r>
                        <a:rPr lang="en-US" sz="1200" b="1" u="none" strike="noStrike">
                          <a:effectLst/>
                          <a:latin typeface="+mn-lt"/>
                        </a:rPr>
                        <a:t>Gateway Treatments</a:t>
                      </a:r>
                      <a:endParaRPr lang="en-US" sz="1200" b="1" i="0" u="none" strike="noStrike">
                        <a:solidFill>
                          <a:srgbClr val="000000"/>
                        </a:solidFill>
                        <a:effectLst/>
                        <a:latin typeface="+mn-lt"/>
                      </a:endParaRPr>
                    </a:p>
                  </a:txBody>
                  <a:tcPr marL="7814" marR="7814" marT="7814" marB="0" anchor="ctr"/>
                </a:tc>
                <a:tc>
                  <a:txBody>
                    <a:bodyPr/>
                    <a:lstStyle/>
                    <a:p>
                      <a:pPr algn="l" fontAlgn="ctr"/>
                      <a:endParaRPr lang="en-US" sz="1200" b="1" i="0" u="none" strike="noStrike">
                        <a:solidFill>
                          <a:srgbClr val="000000"/>
                        </a:solidFill>
                        <a:effectLst/>
                        <a:latin typeface="+mn-lt"/>
                      </a:endParaRPr>
                    </a:p>
                  </a:txBody>
                  <a:tcPr marL="7814" marR="7814" marT="7814"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3589878411"/>
                  </a:ext>
                </a:extLst>
              </a:tr>
              <a:tr h="228600">
                <a:tc>
                  <a:txBody>
                    <a:bodyPr/>
                    <a:lstStyle/>
                    <a:p>
                      <a:pPr algn="l" fontAlgn="b"/>
                      <a:r>
                        <a:rPr lang="en-US" sz="1200" b="1" u="none" strike="noStrike">
                          <a:effectLst/>
                          <a:latin typeface="+mn-lt"/>
                        </a:rPr>
                        <a:t>Hardened Centerlines and Turn Wedges</a:t>
                      </a:r>
                      <a:endParaRPr lang="en-US" sz="1200" b="1" i="0" u="none" strike="noStrike">
                        <a:solidFill>
                          <a:srgbClr val="000000"/>
                        </a:solidFill>
                        <a:effectLst/>
                        <a:latin typeface="+mn-lt"/>
                      </a:endParaRPr>
                    </a:p>
                  </a:txBody>
                  <a:tcPr marL="7814" marR="7814" marT="7814" marB="0" anchor="b"/>
                </a:tc>
                <a:tc>
                  <a:txBody>
                    <a:bodyPr/>
                    <a:lstStyle/>
                    <a:p>
                      <a:pPr algn="l" fontAlgn="b"/>
                      <a:endParaRPr lang="en-US" sz="1200" b="1" i="0" u="none" strike="noStrike">
                        <a:solidFill>
                          <a:srgbClr val="000000"/>
                        </a:solidFill>
                        <a:effectLst/>
                        <a:latin typeface="+mn-lt"/>
                      </a:endParaRPr>
                    </a:p>
                  </a:txBody>
                  <a:tcPr marL="7814" marR="7814" marT="7814" marB="0" anchor="b"/>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971082850"/>
                  </a:ext>
                </a:extLst>
              </a:tr>
              <a:tr h="228600">
                <a:tc>
                  <a:txBody>
                    <a:bodyPr/>
                    <a:lstStyle/>
                    <a:p>
                      <a:pPr algn="l" fontAlgn="b"/>
                      <a:r>
                        <a:rPr lang="en-US" sz="1200" b="1" u="none" strike="noStrike">
                          <a:effectLst/>
                          <a:latin typeface="+mn-lt"/>
                        </a:rPr>
                        <a:t>High-Visibility Crosswalks</a:t>
                      </a:r>
                      <a:endParaRPr lang="en-US" sz="1200" b="1" i="0" u="none" strike="noStrike">
                        <a:solidFill>
                          <a:srgbClr val="000000"/>
                        </a:solidFill>
                        <a:effectLst/>
                        <a:latin typeface="+mn-lt"/>
                      </a:endParaRPr>
                    </a:p>
                  </a:txBody>
                  <a:tcPr marL="7814" marR="7814" marT="7814" marB="0" anchor="b"/>
                </a:tc>
                <a:tc>
                  <a:txBody>
                    <a:bodyPr/>
                    <a:lstStyle/>
                    <a:p>
                      <a:pPr algn="l" fontAlgn="b"/>
                      <a:endParaRPr lang="en-US" sz="1200" b="1" i="0" u="none" strike="noStrike">
                        <a:solidFill>
                          <a:srgbClr val="000000"/>
                        </a:solidFill>
                        <a:effectLst/>
                        <a:latin typeface="+mn-lt"/>
                      </a:endParaRPr>
                    </a:p>
                  </a:txBody>
                  <a:tcPr marL="7814" marR="7814" marT="7814"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3553850141"/>
                  </a:ext>
                </a:extLst>
              </a:tr>
              <a:tr h="228600">
                <a:tc>
                  <a:txBody>
                    <a:bodyPr/>
                    <a:lstStyle/>
                    <a:p>
                      <a:pPr algn="l" fontAlgn="b"/>
                      <a:r>
                        <a:rPr lang="en-US" sz="1200" b="1" u="none" strike="noStrike">
                          <a:effectLst/>
                          <a:latin typeface="+mn-lt"/>
                        </a:rPr>
                        <a:t>Leading Pedestrian Intervals</a:t>
                      </a:r>
                      <a:endParaRPr lang="en-US" sz="1200" b="1" i="0" u="none" strike="noStrike">
                        <a:solidFill>
                          <a:srgbClr val="000000"/>
                        </a:solidFill>
                        <a:effectLst/>
                        <a:latin typeface="+mn-lt"/>
                      </a:endParaRPr>
                    </a:p>
                  </a:txBody>
                  <a:tcPr marL="7814" marR="7814" marT="7814" marB="0" anchor="b"/>
                </a:tc>
                <a:tc>
                  <a:txBody>
                    <a:bodyPr/>
                    <a:lstStyle/>
                    <a:p>
                      <a:pPr algn="l" fontAlgn="b"/>
                      <a:endParaRPr lang="en-US" sz="1200" b="1" i="0" u="none" strike="noStrike">
                        <a:solidFill>
                          <a:srgbClr val="000000"/>
                        </a:solidFill>
                        <a:effectLst/>
                        <a:latin typeface="+mn-lt"/>
                      </a:endParaRPr>
                    </a:p>
                  </a:txBody>
                  <a:tcPr marL="7814" marR="7814" marT="7814"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282278767"/>
                  </a:ext>
                </a:extLst>
              </a:tr>
              <a:tr h="228600">
                <a:tc>
                  <a:txBody>
                    <a:bodyPr/>
                    <a:lstStyle/>
                    <a:p>
                      <a:pPr algn="l" fontAlgn="b"/>
                      <a:r>
                        <a:rPr lang="en-US" sz="1200" b="1" u="none" strike="noStrike">
                          <a:effectLst/>
                          <a:latin typeface="+mn-lt"/>
                        </a:rPr>
                        <a:t>Lighting</a:t>
                      </a:r>
                      <a:endParaRPr lang="en-US" sz="1200" b="1" i="0" u="none" strike="noStrike">
                        <a:solidFill>
                          <a:srgbClr val="000000"/>
                        </a:solidFill>
                        <a:effectLst/>
                        <a:latin typeface="+mn-lt"/>
                      </a:endParaRPr>
                    </a:p>
                  </a:txBody>
                  <a:tcPr marL="7814" marR="7814" marT="7814" marB="0" anchor="b"/>
                </a:tc>
                <a:tc>
                  <a:txBody>
                    <a:bodyPr/>
                    <a:lstStyle/>
                    <a:p>
                      <a:pPr algn="l" fontAlgn="b"/>
                      <a:endParaRPr lang="en-US" sz="1200" b="1" i="0" u="none" strike="noStrike">
                        <a:solidFill>
                          <a:srgbClr val="000000"/>
                        </a:solidFill>
                        <a:effectLst/>
                        <a:latin typeface="+mn-lt"/>
                      </a:endParaRPr>
                    </a:p>
                  </a:txBody>
                  <a:tcPr marL="7814" marR="7814" marT="7814"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0" marR="0" marT="0" marB="0" anchor="ctr"/>
                </a:tc>
                <a:extLst>
                  <a:ext uri="{0D108BD9-81ED-4DB2-BD59-A6C34878D82A}">
                    <a16:rowId xmlns:a16="http://schemas.microsoft.com/office/drawing/2014/main" val="3631517014"/>
                  </a:ext>
                </a:extLst>
              </a:tr>
              <a:tr h="228600">
                <a:tc>
                  <a:txBody>
                    <a:bodyPr/>
                    <a:lstStyle/>
                    <a:p>
                      <a:pPr algn="l" fontAlgn="b"/>
                      <a:r>
                        <a:rPr lang="en-US" sz="1200" b="1" u="none" strike="noStrike">
                          <a:effectLst/>
                          <a:latin typeface="+mn-lt"/>
                        </a:rPr>
                        <a:t>Parking Restrictions at Crossing Locations / Daylighting</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4185093802"/>
                  </a:ext>
                </a:extLst>
              </a:tr>
              <a:tr h="228600">
                <a:tc>
                  <a:txBody>
                    <a:bodyPr/>
                    <a:lstStyle/>
                    <a:p>
                      <a:pPr algn="l" fontAlgn="b"/>
                      <a:r>
                        <a:rPr lang="en-US" sz="1200" b="1" u="none" strike="noStrike">
                          <a:effectLst/>
                          <a:latin typeface="+mn-lt"/>
                        </a:rPr>
                        <a:t>Pedestrian Hybrid Beacons (PHB)</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1419463365"/>
                  </a:ext>
                </a:extLst>
              </a:tr>
              <a:tr h="228600">
                <a:tc>
                  <a:txBody>
                    <a:bodyPr/>
                    <a:lstStyle/>
                    <a:p>
                      <a:pPr algn="l" fontAlgn="b"/>
                      <a:r>
                        <a:rPr lang="en-US" sz="1200" b="1" i="0" u="none" strike="noStrike">
                          <a:solidFill>
                            <a:srgbClr val="000000"/>
                          </a:solidFill>
                          <a:effectLst/>
                          <a:latin typeface="+mn-lt"/>
                        </a:rPr>
                        <a:t>Pedestrian Pathways (Sidewalks and Shared-Use Paths)</a:t>
                      </a:r>
                    </a:p>
                  </a:txBody>
                  <a:tcPr marL="7822" marR="7822" marT="7822" marB="0" anchor="b"/>
                </a:tc>
                <a:tc>
                  <a:txBody>
                    <a:bodyPr/>
                    <a:lstStyle/>
                    <a:p>
                      <a:pPr algn="ctr" fontAlgn="ctr"/>
                      <a:endParaRPr lang="en-US" sz="1200" b="1" i="0" u="none" strike="noStrike">
                        <a:solidFill>
                          <a:srgbClr val="808080"/>
                        </a:solidFill>
                        <a:effectLst/>
                        <a:latin typeface="+mn-lt"/>
                      </a:endParaRPr>
                    </a:p>
                  </a:txBody>
                  <a:tcPr marL="7822" marR="7822" marT="7822" marB="0" anchor="ctr"/>
                </a:tc>
                <a:tc>
                  <a:txBody>
                    <a:bodyPr/>
                    <a:lstStyle/>
                    <a:p>
                      <a:pPr algn="ctr" fontAlgn="ctr"/>
                      <a:endParaRPr lang="en-US" sz="1200" b="1" i="0" u="none" strike="noStrike">
                        <a:solidFill>
                          <a:srgbClr val="808080"/>
                        </a:solidFill>
                        <a:effectLst/>
                        <a:latin typeface="+mn-lt"/>
                      </a:endParaRPr>
                    </a:p>
                  </a:txBody>
                  <a:tcPr marL="7822" marR="7822" marT="78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2257364834"/>
                  </a:ext>
                </a:extLst>
              </a:tr>
              <a:tr h="228600">
                <a:tc>
                  <a:txBody>
                    <a:bodyPr/>
                    <a:lstStyle/>
                    <a:p>
                      <a:pPr algn="l" fontAlgn="b"/>
                      <a:r>
                        <a:rPr lang="en-US" sz="1200" b="1" u="none" strike="noStrike">
                          <a:effectLst/>
                          <a:latin typeface="+mn-lt"/>
                        </a:rPr>
                        <a:t>Pedestrian Signals and Signal Timing (e.g. Protected Phases)</a:t>
                      </a:r>
                    </a:p>
                  </a:txBody>
                  <a:tcPr marL="7822" marR="7822" marT="7822" marB="0" anchor="b"/>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marL="0" marR="0" lvl="0" indent="0" algn="ctr" defTabSz="685783" rtl="0" eaLnBrk="1" fontAlgn="ctr" latinLnBrk="0" hangingPunct="1">
                        <a:lnSpc>
                          <a:spcPct val="100000"/>
                        </a:lnSpc>
                        <a:spcBef>
                          <a:spcPts val="0"/>
                        </a:spcBef>
                        <a:spcAft>
                          <a:spcPts val="0"/>
                        </a:spcAft>
                        <a:buClrTx/>
                        <a:buSzTx/>
                        <a:buFontTx/>
                        <a:buNone/>
                        <a:tabLst/>
                        <a:defRPr/>
                      </a:pP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2331320882"/>
                  </a:ext>
                </a:extLst>
              </a:tr>
              <a:tr h="228600">
                <a:tc>
                  <a:txBody>
                    <a:bodyPr/>
                    <a:lstStyle/>
                    <a:p>
                      <a:pPr algn="l" fontAlgn="ctr"/>
                      <a:r>
                        <a:rPr lang="en-US" sz="1200" b="1" u="none" strike="noStrike">
                          <a:effectLst/>
                          <a:latin typeface="+mn-lt"/>
                        </a:rPr>
                        <a:t>Posted Speed Limit (Target Speeds and School Speed Zones)</a:t>
                      </a:r>
                      <a:endParaRPr lang="en-US" sz="1200" b="1" i="0" u="none" strike="noStrike">
                        <a:solidFill>
                          <a:srgbClr val="00000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2175014795"/>
                  </a:ext>
                </a:extLst>
              </a:tr>
              <a:tr h="228600">
                <a:tc>
                  <a:txBody>
                    <a:bodyPr/>
                    <a:lstStyle/>
                    <a:p>
                      <a:pPr algn="l" fontAlgn="b"/>
                      <a:r>
                        <a:rPr lang="en-US" sz="1200" b="1" u="none" strike="noStrike">
                          <a:effectLst/>
                          <a:latin typeface="+mn-lt"/>
                        </a:rPr>
                        <a:t>Protected Crossing Spacing for Managing Conflicts</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899169539"/>
                  </a:ext>
                </a:extLst>
              </a:tr>
              <a:tr h="228600">
                <a:tc>
                  <a:txBody>
                    <a:bodyPr/>
                    <a:lstStyle/>
                    <a:p>
                      <a:pPr algn="l" fontAlgn="ctr"/>
                      <a:r>
                        <a:rPr lang="en-US" sz="1200" b="1" u="none" strike="noStrike">
                          <a:effectLst/>
                          <a:latin typeface="+mn-lt"/>
                        </a:rPr>
                        <a:t>Protected Phases</a:t>
                      </a:r>
                      <a:endParaRPr lang="en-US" sz="1200" b="1" i="0" u="none" strike="noStrike">
                        <a:solidFill>
                          <a:srgbClr val="00000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544952978"/>
                  </a:ext>
                </a:extLst>
              </a:tr>
              <a:tr h="228600">
                <a:tc>
                  <a:txBody>
                    <a:bodyPr/>
                    <a:lstStyle/>
                    <a:p>
                      <a:pPr algn="l" fontAlgn="ctr"/>
                      <a:r>
                        <a:rPr lang="en-US" sz="1200" b="1" u="none" strike="noStrike">
                          <a:effectLst/>
                          <a:latin typeface="+mn-lt"/>
                        </a:rPr>
                        <a:t>Raised Crossings / Raised Intersections</a:t>
                      </a:r>
                      <a:endParaRPr lang="en-US" sz="1200" b="1" i="0" u="none" strike="noStrike">
                        <a:solidFill>
                          <a:srgbClr val="00000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4104478972"/>
                  </a:ext>
                </a:extLst>
              </a:tr>
              <a:tr h="228600">
                <a:tc>
                  <a:txBody>
                    <a:bodyPr/>
                    <a:lstStyle/>
                    <a:p>
                      <a:pPr algn="l" fontAlgn="b"/>
                      <a:r>
                        <a:rPr lang="en-US" sz="1200" b="1" u="none" strike="noStrike">
                          <a:effectLst/>
                          <a:latin typeface="+mn-lt"/>
                        </a:rPr>
                        <a:t>Rectangular Rapid Flashing Beacons (RRFB)</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10522854"/>
                  </a:ext>
                </a:extLst>
              </a:tr>
              <a:tr h="228600">
                <a:tc>
                  <a:txBody>
                    <a:bodyPr/>
                    <a:lstStyle/>
                    <a:p>
                      <a:pPr algn="l" fontAlgn="b"/>
                      <a:r>
                        <a:rPr lang="en-US" sz="1200" b="1" u="none" strike="noStrike">
                          <a:effectLst/>
                          <a:latin typeface="+mn-lt"/>
                        </a:rPr>
                        <a:t>Road Diets and Lane Width Reductions</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 </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1086334251"/>
                  </a:ext>
                </a:extLst>
              </a:tr>
              <a:tr h="228600">
                <a:tc>
                  <a:txBody>
                    <a:bodyPr/>
                    <a:lstStyle/>
                    <a:p>
                      <a:pPr algn="l" fontAlgn="b"/>
                      <a:r>
                        <a:rPr lang="en-US" sz="1200" b="1" u="none" strike="noStrike">
                          <a:effectLst/>
                          <a:latin typeface="+mn-lt"/>
                        </a:rPr>
                        <a:t>Roundabouts</a:t>
                      </a:r>
                      <a:endParaRPr lang="en-US" sz="1200" b="1" i="0" u="none" strike="noStrike">
                        <a:solidFill>
                          <a:srgbClr val="000000"/>
                        </a:solidFill>
                        <a:effectLst/>
                        <a:latin typeface="+mn-lt"/>
                      </a:endParaRPr>
                    </a:p>
                  </a:txBody>
                  <a:tcPr marL="7822" marR="7822" marT="7822" marB="0" anchor="b"/>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tc>
                  <a:txBody>
                    <a:bodyPr/>
                    <a:lstStyle/>
                    <a:p>
                      <a:pPr algn="ctr" fontAlgn="ctr"/>
                      <a:r>
                        <a:rPr lang="en-US" sz="1200" u="none" strike="noStrike">
                          <a:effectLst/>
                          <a:latin typeface="+mn-lt"/>
                        </a:rPr>
                        <a:t>•</a:t>
                      </a:r>
                      <a:endParaRPr lang="en-US" sz="1200" b="1" i="0" u="none" strike="noStrike">
                        <a:solidFill>
                          <a:srgbClr val="808080"/>
                        </a:solidFill>
                        <a:effectLst/>
                        <a:latin typeface="+mn-lt"/>
                      </a:endParaRPr>
                    </a:p>
                  </a:txBody>
                  <a:tcPr marL="7822" marR="7822" marT="7822" marB="0" anchor="ctr"/>
                </a:tc>
                <a:extLst>
                  <a:ext uri="{0D108BD9-81ED-4DB2-BD59-A6C34878D82A}">
                    <a16:rowId xmlns:a16="http://schemas.microsoft.com/office/drawing/2014/main" val="1246346812"/>
                  </a:ext>
                </a:extLst>
              </a:tr>
            </a:tbl>
          </a:graphicData>
        </a:graphic>
      </p:graphicFrame>
      <p:sp>
        <p:nvSpPr>
          <p:cNvPr id="4" name="Date Placeholder 1">
            <a:extLst>
              <a:ext uri="{FF2B5EF4-FFF2-40B4-BE49-F238E27FC236}">
                <a16:creationId xmlns:a16="http://schemas.microsoft.com/office/drawing/2014/main" id="{9DF3F2FF-AC8B-4031-BAE4-01153BDF8CBC}"/>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6" name="Slide Number Placeholder 2">
            <a:extLst>
              <a:ext uri="{FF2B5EF4-FFF2-40B4-BE49-F238E27FC236}">
                <a16:creationId xmlns:a16="http://schemas.microsoft.com/office/drawing/2014/main" id="{EB4BC096-EDD9-4351-BE9A-7339F5E3FD60}"/>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46</a:t>
            </a:fld>
            <a:endParaRPr lang="en-US" sz="1200">
              <a:solidFill>
                <a:schemeClr val="bg1"/>
              </a:solidFill>
            </a:endParaRPr>
          </a:p>
        </p:txBody>
      </p:sp>
      <p:sp>
        <p:nvSpPr>
          <p:cNvPr id="7" name="Content Placeholder 2">
            <a:extLst>
              <a:ext uri="{FF2B5EF4-FFF2-40B4-BE49-F238E27FC236}">
                <a16:creationId xmlns:a16="http://schemas.microsoft.com/office/drawing/2014/main" id="{3A257A29-860E-4004-9806-C9BD1AB5AA1D}"/>
              </a:ext>
            </a:extLst>
          </p:cNvPr>
          <p:cNvSpPr txBox="1">
            <a:spLocks/>
          </p:cNvSpPr>
          <p:nvPr/>
        </p:nvSpPr>
        <p:spPr>
          <a:xfrm>
            <a:off x="3093720" y="5879892"/>
            <a:ext cx="7880017" cy="457827"/>
          </a:xfrm>
          <a:prstGeom prst="rect">
            <a:avLst/>
          </a:prstGeom>
        </p:spPr>
        <p:txBody>
          <a:bodyPr vert="horz" lIns="18288" tIns="45720" rIns="91440" bIns="45720" numCol="1" rtlCol="0">
            <a:noAutofit/>
          </a:bodyPr>
          <a:lstStyle>
            <a:lvl1pPr marL="228611" indent="-228611" algn="l" defTabSz="914446" rtl="0" eaLnBrk="1" latinLnBrk="0" hangingPunct="1">
              <a:lnSpc>
                <a:spcPct val="120000"/>
              </a:lnSpc>
              <a:spcBef>
                <a:spcPts val="0"/>
              </a:spcBef>
              <a:spcAft>
                <a:spcPts val="1067"/>
              </a:spcAft>
              <a:buFont typeface="Arial" panose="020B0604020202020204" pitchFamily="34" charset="0"/>
              <a:buChar char="•"/>
              <a:defRPr sz="2800" kern="1200">
                <a:solidFill>
                  <a:srgbClr val="333333"/>
                </a:solidFill>
                <a:latin typeface="Source Sans Pro" panose="020B0503030403020204" pitchFamily="34" charset="0"/>
                <a:ea typeface="+mn-ea"/>
                <a:cs typeface="+mn-cs"/>
              </a:defRPr>
            </a:lvl1pPr>
            <a:lvl2pPr marL="685834" indent="-228611" algn="l" defTabSz="914446" rtl="0" eaLnBrk="1" latinLnBrk="0" hangingPunct="1">
              <a:lnSpc>
                <a:spcPct val="120000"/>
              </a:lnSpc>
              <a:spcBef>
                <a:spcPts val="0"/>
              </a:spcBef>
              <a:spcAft>
                <a:spcPts val="1067"/>
              </a:spcAft>
              <a:buFont typeface="Arial" panose="020B0604020202020204" pitchFamily="34" charset="0"/>
              <a:buChar char="•"/>
              <a:defRPr sz="2400" kern="1200">
                <a:solidFill>
                  <a:srgbClr val="333333"/>
                </a:solidFill>
                <a:latin typeface="Source Sans Pro" panose="020B0503030403020204" pitchFamily="34" charset="0"/>
                <a:ea typeface="+mn-ea"/>
                <a:cs typeface="+mn-cs"/>
              </a:defRPr>
            </a:lvl2pPr>
            <a:lvl3pPr marL="1143057" indent="-228611" algn="l" defTabSz="914446" rtl="0" eaLnBrk="1" latinLnBrk="0" hangingPunct="1">
              <a:lnSpc>
                <a:spcPct val="120000"/>
              </a:lnSpc>
              <a:spcBef>
                <a:spcPts val="0"/>
              </a:spcBef>
              <a:spcAft>
                <a:spcPts val="1067"/>
              </a:spcAft>
              <a:buFont typeface="Arial" panose="020B0604020202020204" pitchFamily="34" charset="0"/>
              <a:buChar char="•"/>
              <a:defRPr sz="2000" kern="1200">
                <a:solidFill>
                  <a:srgbClr val="333333"/>
                </a:solidFill>
                <a:latin typeface="Source Sans Pro" panose="020B0503030403020204" pitchFamily="34" charset="0"/>
                <a:ea typeface="+mn-ea"/>
                <a:cs typeface="+mn-cs"/>
              </a:defRPr>
            </a:lvl3pPr>
            <a:lvl4pPr marL="1600280"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4pPr>
            <a:lvl5pPr marL="2057503"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500">
                <a:solidFill>
                  <a:schemeClr val="tx1"/>
                </a:solidFill>
                <a:latin typeface="+mn-lt"/>
              </a:rPr>
              <a:t>Table source: Adapted from the City of Philadelphia </a:t>
            </a:r>
            <a:r>
              <a:rPr lang="en-US" sz="1500" i="1">
                <a:solidFill>
                  <a:schemeClr val="tx1"/>
                </a:solidFill>
                <a:latin typeface="+mn-lt"/>
              </a:rPr>
              <a:t>Pedestrian Safety Action Plan </a:t>
            </a:r>
            <a:r>
              <a:rPr lang="en-US" sz="1500">
                <a:solidFill>
                  <a:schemeClr val="tx1"/>
                </a:solidFill>
                <a:latin typeface="+mn-lt"/>
              </a:rPr>
              <a:t>(May 2021)</a:t>
            </a:r>
          </a:p>
        </p:txBody>
      </p:sp>
    </p:spTree>
    <p:extLst>
      <p:ext uri="{BB962C8B-B14F-4D97-AF65-F5344CB8AC3E}">
        <p14:creationId xmlns:p14="http://schemas.microsoft.com/office/powerpoint/2010/main" val="1359354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1442700" cy="979729"/>
          </a:xfrm>
        </p:spPr>
        <p:txBody>
          <a:bodyPr>
            <a:noAutofit/>
          </a:bodyPr>
          <a:lstStyle/>
          <a:p>
            <a:r>
              <a:rPr lang="en-US"/>
              <a:t>STEP Studio: Pedestrian Safety Treatment Selection and Application</a:t>
            </a:r>
          </a:p>
        </p:txBody>
      </p:sp>
      <p:sp>
        <p:nvSpPr>
          <p:cNvPr id="3" name="Content Placeholder 2"/>
          <p:cNvSpPr>
            <a:spLocks noGrp="1"/>
          </p:cNvSpPr>
          <p:nvPr>
            <p:ph idx="1"/>
          </p:nvPr>
        </p:nvSpPr>
        <p:spPr>
          <a:xfrm>
            <a:off x="775447" y="1481552"/>
            <a:ext cx="4295669" cy="4415204"/>
          </a:xfrm>
        </p:spPr>
        <p:txBody>
          <a:bodyPr>
            <a:noAutofit/>
          </a:bodyPr>
          <a:lstStyle/>
          <a:p>
            <a:pPr marL="0" indent="0">
              <a:lnSpc>
                <a:spcPct val="100000"/>
              </a:lnSpc>
              <a:buNone/>
            </a:pPr>
            <a:r>
              <a:rPr lang="en-US">
                <a:latin typeface="+mn-lt"/>
              </a:rPr>
              <a:t>Includes guidance on:</a:t>
            </a:r>
          </a:p>
          <a:p>
            <a:pPr lvl="1">
              <a:lnSpc>
                <a:spcPct val="100000"/>
              </a:lnSpc>
            </a:pPr>
            <a:r>
              <a:rPr lang="en-US" sz="2800">
                <a:latin typeface="+mn-lt"/>
              </a:rPr>
              <a:t>Data collection</a:t>
            </a:r>
          </a:p>
          <a:p>
            <a:pPr lvl="1">
              <a:lnSpc>
                <a:spcPct val="100000"/>
              </a:lnSpc>
            </a:pPr>
            <a:r>
              <a:rPr lang="en-US" sz="2800">
                <a:latin typeface="+mn-lt"/>
              </a:rPr>
              <a:t>Analysis</a:t>
            </a:r>
          </a:p>
          <a:p>
            <a:pPr lvl="1">
              <a:lnSpc>
                <a:spcPct val="100000"/>
              </a:lnSpc>
            </a:pPr>
            <a:r>
              <a:rPr lang="en-US" sz="2800">
                <a:latin typeface="+mn-lt"/>
              </a:rPr>
              <a:t>Countermeasure selection</a:t>
            </a:r>
          </a:p>
          <a:p>
            <a:pPr lvl="1">
              <a:lnSpc>
                <a:spcPct val="100000"/>
              </a:lnSpc>
            </a:pPr>
            <a:r>
              <a:rPr lang="en-US" sz="2800">
                <a:latin typeface="+mn-lt"/>
              </a:rPr>
              <a:t>Design and installation considerations</a:t>
            </a:r>
          </a:p>
          <a:p>
            <a:pPr lvl="1">
              <a:lnSpc>
                <a:spcPct val="100000"/>
              </a:lnSpc>
            </a:pPr>
            <a:r>
              <a:rPr lang="en-US" sz="2800">
                <a:latin typeface="+mn-lt"/>
              </a:rPr>
              <a:t>Implementation</a:t>
            </a:r>
          </a:p>
          <a:p>
            <a:pPr lvl="1">
              <a:lnSpc>
                <a:spcPct val="100000"/>
              </a:lnSpc>
              <a:spcAft>
                <a:spcPts val="1200"/>
              </a:spcAft>
            </a:pPr>
            <a:r>
              <a:rPr lang="en-US" sz="2800">
                <a:latin typeface="+mn-lt"/>
              </a:rPr>
              <a:t>Monitoring outcomes</a:t>
            </a:r>
            <a:endParaRPr lang="en-US">
              <a:latin typeface="+mn-lt"/>
            </a:endParaRPr>
          </a:p>
        </p:txBody>
      </p:sp>
      <p:sp>
        <p:nvSpPr>
          <p:cNvPr id="5" name="Content Placeholder 2">
            <a:extLst>
              <a:ext uri="{FF2B5EF4-FFF2-40B4-BE49-F238E27FC236}">
                <a16:creationId xmlns:a16="http://schemas.microsoft.com/office/drawing/2014/main" id="{9383BCE4-3385-4DF6-9CF5-1E953854F740}"/>
              </a:ext>
            </a:extLst>
          </p:cNvPr>
          <p:cNvSpPr txBox="1">
            <a:spLocks/>
          </p:cNvSpPr>
          <p:nvPr/>
        </p:nvSpPr>
        <p:spPr>
          <a:xfrm>
            <a:off x="7531196" y="5606077"/>
            <a:ext cx="4189390" cy="290679"/>
          </a:xfrm>
          <a:prstGeom prst="rect">
            <a:avLst/>
          </a:prstGeom>
        </p:spPr>
        <p:txBody>
          <a:bodyPr vert="horz" lIns="18288" tIns="45720" rIns="91440" bIns="45720" numCol="1" rtlCol="0">
            <a:noAutofit/>
          </a:bodyPr>
          <a:lstStyle>
            <a:lvl1pPr marL="228611" indent="-228611" algn="l" defTabSz="914446" rtl="0" eaLnBrk="1" latinLnBrk="0" hangingPunct="1">
              <a:lnSpc>
                <a:spcPct val="120000"/>
              </a:lnSpc>
              <a:spcBef>
                <a:spcPts val="0"/>
              </a:spcBef>
              <a:spcAft>
                <a:spcPts val="1067"/>
              </a:spcAft>
              <a:buFont typeface="Arial" panose="020B0604020202020204" pitchFamily="34" charset="0"/>
              <a:buChar char="•"/>
              <a:defRPr sz="2800" kern="1200">
                <a:solidFill>
                  <a:srgbClr val="333333"/>
                </a:solidFill>
                <a:latin typeface="Source Sans Pro" panose="020B0503030403020204" pitchFamily="34" charset="0"/>
                <a:ea typeface="+mn-ea"/>
                <a:cs typeface="+mn-cs"/>
              </a:defRPr>
            </a:lvl1pPr>
            <a:lvl2pPr marL="685834" indent="-228611" algn="l" defTabSz="914446" rtl="0" eaLnBrk="1" latinLnBrk="0" hangingPunct="1">
              <a:lnSpc>
                <a:spcPct val="120000"/>
              </a:lnSpc>
              <a:spcBef>
                <a:spcPts val="0"/>
              </a:spcBef>
              <a:spcAft>
                <a:spcPts val="1067"/>
              </a:spcAft>
              <a:buFont typeface="Arial" panose="020B0604020202020204" pitchFamily="34" charset="0"/>
              <a:buChar char="•"/>
              <a:defRPr sz="2400" kern="1200">
                <a:solidFill>
                  <a:srgbClr val="333333"/>
                </a:solidFill>
                <a:latin typeface="Source Sans Pro" panose="020B0503030403020204" pitchFamily="34" charset="0"/>
                <a:ea typeface="+mn-ea"/>
                <a:cs typeface="+mn-cs"/>
              </a:defRPr>
            </a:lvl2pPr>
            <a:lvl3pPr marL="1143057" indent="-228611" algn="l" defTabSz="914446" rtl="0" eaLnBrk="1" latinLnBrk="0" hangingPunct="1">
              <a:lnSpc>
                <a:spcPct val="120000"/>
              </a:lnSpc>
              <a:spcBef>
                <a:spcPts val="0"/>
              </a:spcBef>
              <a:spcAft>
                <a:spcPts val="1067"/>
              </a:spcAft>
              <a:buFont typeface="Arial" panose="020B0604020202020204" pitchFamily="34" charset="0"/>
              <a:buChar char="•"/>
              <a:defRPr sz="2000" kern="1200">
                <a:solidFill>
                  <a:srgbClr val="333333"/>
                </a:solidFill>
                <a:latin typeface="Source Sans Pro" panose="020B0503030403020204" pitchFamily="34" charset="0"/>
                <a:ea typeface="+mn-ea"/>
                <a:cs typeface="+mn-cs"/>
              </a:defRPr>
            </a:lvl3pPr>
            <a:lvl4pPr marL="1600280"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4pPr>
            <a:lvl5pPr marL="2057503"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a:solidFill>
                  <a:schemeClr val="tx1"/>
                </a:solidFill>
                <a:latin typeface="+mn-lt"/>
              </a:rPr>
              <a:t>Source: FHWA, 2020.</a:t>
            </a:r>
          </a:p>
        </p:txBody>
      </p:sp>
      <p:pic>
        <p:nvPicPr>
          <p:cNvPr id="4" name="Picture 3">
            <a:extLst>
              <a:ext uri="{FF2B5EF4-FFF2-40B4-BE49-F238E27FC236}">
                <a16:creationId xmlns:a16="http://schemas.microsoft.com/office/drawing/2014/main" id="{849F11B1-51B8-4D9C-BBA9-0166169C3D4A}"/>
              </a:ext>
            </a:extLst>
          </p:cNvPr>
          <p:cNvPicPr>
            <a:picLocks noChangeAspect="1"/>
          </p:cNvPicPr>
          <p:nvPr/>
        </p:nvPicPr>
        <p:blipFill rotWithShape="1">
          <a:blip r:embed="rId3"/>
          <a:srcRect l="22425" t="13241" r="23281" b="9192"/>
          <a:stretch/>
        </p:blipFill>
        <p:spPr>
          <a:xfrm>
            <a:off x="5529944" y="968500"/>
            <a:ext cx="6065438" cy="4693746"/>
          </a:xfrm>
          <a:prstGeom prst="rect">
            <a:avLst/>
          </a:prstGeom>
        </p:spPr>
      </p:pic>
      <p:sp>
        <p:nvSpPr>
          <p:cNvPr id="6" name="Date Placeholder 1">
            <a:extLst>
              <a:ext uri="{FF2B5EF4-FFF2-40B4-BE49-F238E27FC236}">
                <a16:creationId xmlns:a16="http://schemas.microsoft.com/office/drawing/2014/main" id="{ED99D07F-A82B-45B2-A916-F28D9F729A1E}"/>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7" name="Slide Number Placeholder 2">
            <a:extLst>
              <a:ext uri="{FF2B5EF4-FFF2-40B4-BE49-F238E27FC236}">
                <a16:creationId xmlns:a16="http://schemas.microsoft.com/office/drawing/2014/main" id="{2E30F19A-6DF5-4C2D-BD05-34915E1FA4C1}"/>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47</a:t>
            </a:fld>
            <a:endParaRPr lang="en-US" sz="1200">
              <a:solidFill>
                <a:schemeClr val="bg1"/>
              </a:solidFill>
            </a:endParaRPr>
          </a:p>
        </p:txBody>
      </p:sp>
    </p:spTree>
    <p:extLst>
      <p:ext uri="{BB962C8B-B14F-4D97-AF65-F5344CB8AC3E}">
        <p14:creationId xmlns:p14="http://schemas.microsoft.com/office/powerpoint/2010/main" val="2969700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Featured Transformative Treatment: Road Diets</a:t>
            </a:r>
          </a:p>
        </p:txBody>
      </p:sp>
      <p:sp>
        <p:nvSpPr>
          <p:cNvPr id="3" name="Content Placeholder 2"/>
          <p:cNvSpPr>
            <a:spLocks noGrp="1"/>
          </p:cNvSpPr>
          <p:nvPr>
            <p:ph idx="1"/>
          </p:nvPr>
        </p:nvSpPr>
        <p:spPr>
          <a:xfrm>
            <a:off x="827316" y="1001486"/>
            <a:ext cx="4845132" cy="5122454"/>
          </a:xfrm>
        </p:spPr>
        <p:txBody>
          <a:bodyPr>
            <a:noAutofit/>
          </a:bodyPr>
          <a:lstStyle/>
          <a:p>
            <a:pPr>
              <a:lnSpc>
                <a:spcPct val="100000"/>
              </a:lnSpc>
            </a:pPr>
            <a:r>
              <a:rPr lang="en-US">
                <a:latin typeface="+mn-lt"/>
              </a:rPr>
              <a:t>Road diets reduce the number or width of travel lanes</a:t>
            </a:r>
          </a:p>
          <a:p>
            <a:pPr>
              <a:lnSpc>
                <a:spcPct val="100000"/>
              </a:lnSpc>
            </a:pPr>
            <a:r>
              <a:rPr lang="en-US">
                <a:latin typeface="+mn-lt"/>
              </a:rPr>
              <a:t>Create space for pedestrian facilities:</a:t>
            </a:r>
          </a:p>
          <a:p>
            <a:pPr lvl="1">
              <a:lnSpc>
                <a:spcPct val="100000"/>
              </a:lnSpc>
            </a:pPr>
            <a:r>
              <a:rPr lang="en-US">
                <a:latin typeface="+mn-lt"/>
              </a:rPr>
              <a:t>Crossing islands</a:t>
            </a:r>
          </a:p>
          <a:p>
            <a:pPr lvl="1">
              <a:lnSpc>
                <a:spcPct val="100000"/>
              </a:lnSpc>
            </a:pPr>
            <a:r>
              <a:rPr lang="en-US">
                <a:latin typeface="+mn-lt"/>
              </a:rPr>
              <a:t>Curb extensions</a:t>
            </a:r>
          </a:p>
          <a:p>
            <a:pPr lvl="1">
              <a:lnSpc>
                <a:spcPct val="100000"/>
              </a:lnSpc>
            </a:pPr>
            <a:r>
              <a:rPr lang="en-US">
                <a:latin typeface="+mn-lt"/>
              </a:rPr>
              <a:t>Sidewalks - with physical buffers</a:t>
            </a:r>
          </a:p>
          <a:p>
            <a:pPr>
              <a:lnSpc>
                <a:spcPct val="100000"/>
              </a:lnSpc>
            </a:pPr>
            <a:r>
              <a:rPr lang="en-US">
                <a:latin typeface="+mn-lt"/>
              </a:rPr>
              <a:t>Multiple pedestrian safety benefits:</a:t>
            </a:r>
          </a:p>
          <a:p>
            <a:pPr lvl="1">
              <a:lnSpc>
                <a:spcPct val="100000"/>
              </a:lnSpc>
            </a:pPr>
            <a:r>
              <a:rPr lang="en-US">
                <a:latin typeface="+mn-lt"/>
              </a:rPr>
              <a:t>Shorter crossing distances</a:t>
            </a:r>
          </a:p>
          <a:p>
            <a:pPr lvl="1">
              <a:lnSpc>
                <a:spcPct val="100000"/>
              </a:lnSpc>
            </a:pPr>
            <a:r>
              <a:rPr lang="en-US">
                <a:latin typeface="+mn-lt"/>
              </a:rPr>
              <a:t>Speed management</a:t>
            </a:r>
          </a:p>
        </p:txBody>
      </p:sp>
      <p:sp>
        <p:nvSpPr>
          <p:cNvPr id="5" name="Content Placeholder 2">
            <a:extLst>
              <a:ext uri="{FF2B5EF4-FFF2-40B4-BE49-F238E27FC236}">
                <a16:creationId xmlns:a16="http://schemas.microsoft.com/office/drawing/2014/main" id="{9383BCE4-3385-4DF6-9CF5-1E953854F740}"/>
              </a:ext>
            </a:extLst>
          </p:cNvPr>
          <p:cNvSpPr txBox="1">
            <a:spLocks/>
          </p:cNvSpPr>
          <p:nvPr/>
        </p:nvSpPr>
        <p:spPr>
          <a:xfrm>
            <a:off x="7580140" y="4849294"/>
            <a:ext cx="4189390" cy="290679"/>
          </a:xfrm>
          <a:prstGeom prst="rect">
            <a:avLst/>
          </a:prstGeom>
        </p:spPr>
        <p:txBody>
          <a:bodyPr vert="horz" lIns="18288" tIns="45720" rIns="91440" bIns="45720" numCol="1" rtlCol="0">
            <a:noAutofit/>
          </a:bodyPr>
          <a:lstStyle>
            <a:lvl1pPr marL="228611" indent="-228611" algn="l" defTabSz="914446" rtl="0" eaLnBrk="1" latinLnBrk="0" hangingPunct="1">
              <a:lnSpc>
                <a:spcPct val="120000"/>
              </a:lnSpc>
              <a:spcBef>
                <a:spcPts val="0"/>
              </a:spcBef>
              <a:spcAft>
                <a:spcPts val="1067"/>
              </a:spcAft>
              <a:buFont typeface="Arial" panose="020B0604020202020204" pitchFamily="34" charset="0"/>
              <a:buChar char="•"/>
              <a:defRPr sz="2800" kern="1200">
                <a:solidFill>
                  <a:srgbClr val="333333"/>
                </a:solidFill>
                <a:latin typeface="Source Sans Pro" panose="020B0503030403020204" pitchFamily="34" charset="0"/>
                <a:ea typeface="+mn-ea"/>
                <a:cs typeface="+mn-cs"/>
              </a:defRPr>
            </a:lvl1pPr>
            <a:lvl2pPr marL="685834" indent="-228611" algn="l" defTabSz="914446" rtl="0" eaLnBrk="1" latinLnBrk="0" hangingPunct="1">
              <a:lnSpc>
                <a:spcPct val="120000"/>
              </a:lnSpc>
              <a:spcBef>
                <a:spcPts val="0"/>
              </a:spcBef>
              <a:spcAft>
                <a:spcPts val="1067"/>
              </a:spcAft>
              <a:buFont typeface="Arial" panose="020B0604020202020204" pitchFamily="34" charset="0"/>
              <a:buChar char="•"/>
              <a:defRPr sz="2400" kern="1200">
                <a:solidFill>
                  <a:srgbClr val="333333"/>
                </a:solidFill>
                <a:latin typeface="Source Sans Pro" panose="020B0503030403020204" pitchFamily="34" charset="0"/>
                <a:ea typeface="+mn-ea"/>
                <a:cs typeface="+mn-cs"/>
              </a:defRPr>
            </a:lvl2pPr>
            <a:lvl3pPr marL="1143057" indent="-228611" algn="l" defTabSz="914446" rtl="0" eaLnBrk="1" latinLnBrk="0" hangingPunct="1">
              <a:lnSpc>
                <a:spcPct val="120000"/>
              </a:lnSpc>
              <a:spcBef>
                <a:spcPts val="0"/>
              </a:spcBef>
              <a:spcAft>
                <a:spcPts val="1067"/>
              </a:spcAft>
              <a:buFont typeface="Arial" panose="020B0604020202020204" pitchFamily="34" charset="0"/>
              <a:buChar char="•"/>
              <a:defRPr sz="2000" kern="1200">
                <a:solidFill>
                  <a:srgbClr val="333333"/>
                </a:solidFill>
                <a:latin typeface="Source Sans Pro" panose="020B0503030403020204" pitchFamily="34" charset="0"/>
                <a:ea typeface="+mn-ea"/>
                <a:cs typeface="+mn-cs"/>
              </a:defRPr>
            </a:lvl3pPr>
            <a:lvl4pPr marL="1600280"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4pPr>
            <a:lvl5pPr marL="2057503"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500">
                <a:solidFill>
                  <a:schemeClr val="tx1"/>
                </a:solidFill>
                <a:latin typeface="+mn-lt"/>
              </a:rPr>
              <a:t>Photo source: Toole Design Group</a:t>
            </a:r>
          </a:p>
        </p:txBody>
      </p:sp>
      <p:sp>
        <p:nvSpPr>
          <p:cNvPr id="6" name="Date Placeholder 1">
            <a:extLst>
              <a:ext uri="{FF2B5EF4-FFF2-40B4-BE49-F238E27FC236}">
                <a16:creationId xmlns:a16="http://schemas.microsoft.com/office/drawing/2014/main" id="{5EAACAE4-02F6-425B-BABD-7F6EFC95897C}"/>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8" name="Slide Number Placeholder 2">
            <a:extLst>
              <a:ext uri="{FF2B5EF4-FFF2-40B4-BE49-F238E27FC236}">
                <a16:creationId xmlns:a16="http://schemas.microsoft.com/office/drawing/2014/main" id="{4F2F61C4-0C8E-40EA-B015-77F3BF3ACE3B}"/>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48</a:t>
            </a:fld>
            <a:endParaRPr lang="en-US" sz="1200">
              <a:solidFill>
                <a:schemeClr val="bg1"/>
              </a:solidFill>
            </a:endParaRPr>
          </a:p>
        </p:txBody>
      </p:sp>
      <p:pic>
        <p:nvPicPr>
          <p:cNvPr id="13314" name="Picture 2">
            <a:extLst>
              <a:ext uri="{FF2B5EF4-FFF2-40B4-BE49-F238E27FC236}">
                <a16:creationId xmlns:a16="http://schemas.microsoft.com/office/drawing/2014/main" id="{8894FB0B-58DD-43A8-B5BE-F672630755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401" b="14401"/>
          <a:stretch/>
        </p:blipFill>
        <p:spPr bwMode="auto">
          <a:xfrm>
            <a:off x="5862215" y="1716594"/>
            <a:ext cx="5907315" cy="315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502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18B9441-0A79-44EF-973F-CA3E60E90B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16" t="-486" r="3547"/>
          <a:stretch/>
        </p:blipFill>
        <p:spPr bwMode="auto">
          <a:xfrm>
            <a:off x="7086599" y="1001430"/>
            <a:ext cx="4682929" cy="48924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a:t>Case Study: Protected Intersections</a:t>
            </a:r>
          </a:p>
        </p:txBody>
      </p:sp>
      <p:sp>
        <p:nvSpPr>
          <p:cNvPr id="3" name="Content Placeholder 2"/>
          <p:cNvSpPr>
            <a:spLocks noGrp="1"/>
          </p:cNvSpPr>
          <p:nvPr>
            <p:ph idx="1"/>
          </p:nvPr>
        </p:nvSpPr>
        <p:spPr>
          <a:xfrm>
            <a:off x="827315" y="1001486"/>
            <a:ext cx="4847771" cy="5122454"/>
          </a:xfrm>
        </p:spPr>
        <p:txBody>
          <a:bodyPr>
            <a:noAutofit/>
          </a:bodyPr>
          <a:lstStyle/>
          <a:p>
            <a:pPr>
              <a:lnSpc>
                <a:spcPct val="100000"/>
              </a:lnSpc>
              <a:spcAft>
                <a:spcPts val="1200"/>
              </a:spcAft>
            </a:pPr>
            <a:r>
              <a:rPr lang="en-US">
                <a:latin typeface="+mn-lt"/>
              </a:rPr>
              <a:t>Protected intersections use floating curb islands to improve safety for all road users</a:t>
            </a:r>
          </a:p>
          <a:p>
            <a:pPr>
              <a:lnSpc>
                <a:spcPct val="100000"/>
              </a:lnSpc>
            </a:pPr>
            <a:r>
              <a:rPr lang="en-US">
                <a:latin typeface="+mn-lt"/>
              </a:rPr>
              <a:t>Multiple pedestrian safety benefits:</a:t>
            </a:r>
          </a:p>
          <a:p>
            <a:pPr lvl="1">
              <a:lnSpc>
                <a:spcPct val="100000"/>
              </a:lnSpc>
            </a:pPr>
            <a:r>
              <a:rPr lang="en-US">
                <a:latin typeface="+mn-lt"/>
              </a:rPr>
              <a:t>Slow through and turn speeds</a:t>
            </a:r>
          </a:p>
          <a:p>
            <a:pPr lvl="1">
              <a:lnSpc>
                <a:spcPct val="100000"/>
              </a:lnSpc>
            </a:pPr>
            <a:r>
              <a:rPr lang="en-US">
                <a:latin typeface="+mn-lt"/>
              </a:rPr>
              <a:t>Channelize turns</a:t>
            </a:r>
          </a:p>
          <a:p>
            <a:pPr lvl="1">
              <a:lnSpc>
                <a:spcPct val="100000"/>
              </a:lnSpc>
            </a:pPr>
            <a:r>
              <a:rPr lang="en-US">
                <a:latin typeface="+mn-lt"/>
              </a:rPr>
              <a:t>Shorten crossing distance</a:t>
            </a:r>
          </a:p>
          <a:p>
            <a:pPr lvl="1">
              <a:lnSpc>
                <a:spcPct val="100000"/>
              </a:lnSpc>
              <a:spcAft>
                <a:spcPts val="1200"/>
              </a:spcAft>
            </a:pPr>
            <a:r>
              <a:rPr lang="en-US">
                <a:latin typeface="+mn-lt"/>
              </a:rPr>
              <a:t>Can be used with crossing islands</a:t>
            </a:r>
          </a:p>
        </p:txBody>
      </p:sp>
      <p:sp>
        <p:nvSpPr>
          <p:cNvPr id="7" name="Date Placeholder 1">
            <a:extLst>
              <a:ext uri="{FF2B5EF4-FFF2-40B4-BE49-F238E27FC236}">
                <a16:creationId xmlns:a16="http://schemas.microsoft.com/office/drawing/2014/main" id="{E199030B-56D3-4D89-8CA5-686F93C56750}"/>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9" name="Slide Number Placeholder 2">
            <a:extLst>
              <a:ext uri="{FF2B5EF4-FFF2-40B4-BE49-F238E27FC236}">
                <a16:creationId xmlns:a16="http://schemas.microsoft.com/office/drawing/2014/main" id="{70D1A055-DF49-485A-AF74-7BFB6EDBC82D}"/>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49</a:t>
            </a:fld>
            <a:endParaRPr lang="en-US" sz="1200">
              <a:solidFill>
                <a:schemeClr val="bg1"/>
              </a:solidFill>
            </a:endParaRPr>
          </a:p>
        </p:txBody>
      </p:sp>
      <p:sp>
        <p:nvSpPr>
          <p:cNvPr id="11" name="Content Placeholder 2">
            <a:extLst>
              <a:ext uri="{FF2B5EF4-FFF2-40B4-BE49-F238E27FC236}">
                <a16:creationId xmlns:a16="http://schemas.microsoft.com/office/drawing/2014/main" id="{2FB7B2C5-4A4A-4BB9-AF68-720BB87A207C}"/>
              </a:ext>
            </a:extLst>
          </p:cNvPr>
          <p:cNvSpPr txBox="1">
            <a:spLocks/>
          </p:cNvSpPr>
          <p:nvPr/>
        </p:nvSpPr>
        <p:spPr>
          <a:xfrm>
            <a:off x="7580138" y="5875769"/>
            <a:ext cx="4189390" cy="290679"/>
          </a:xfrm>
          <a:prstGeom prst="rect">
            <a:avLst/>
          </a:prstGeom>
        </p:spPr>
        <p:txBody>
          <a:bodyPr vert="horz" lIns="18288" tIns="45720" rIns="91440" bIns="45720" numCol="1" rtlCol="0">
            <a:noAutofit/>
          </a:bodyPr>
          <a:lstStyle>
            <a:lvl1pPr marL="228611" indent="-228611" algn="l" defTabSz="914446" rtl="0" eaLnBrk="1" latinLnBrk="0" hangingPunct="1">
              <a:lnSpc>
                <a:spcPct val="120000"/>
              </a:lnSpc>
              <a:spcBef>
                <a:spcPts val="0"/>
              </a:spcBef>
              <a:spcAft>
                <a:spcPts val="1067"/>
              </a:spcAft>
              <a:buFont typeface="Arial" panose="020B0604020202020204" pitchFamily="34" charset="0"/>
              <a:buChar char="•"/>
              <a:defRPr sz="2800" kern="1200">
                <a:solidFill>
                  <a:srgbClr val="333333"/>
                </a:solidFill>
                <a:latin typeface="Source Sans Pro" panose="020B0503030403020204" pitchFamily="34" charset="0"/>
                <a:ea typeface="+mn-ea"/>
                <a:cs typeface="+mn-cs"/>
              </a:defRPr>
            </a:lvl1pPr>
            <a:lvl2pPr marL="685834" indent="-228611" algn="l" defTabSz="914446" rtl="0" eaLnBrk="1" latinLnBrk="0" hangingPunct="1">
              <a:lnSpc>
                <a:spcPct val="120000"/>
              </a:lnSpc>
              <a:spcBef>
                <a:spcPts val="0"/>
              </a:spcBef>
              <a:spcAft>
                <a:spcPts val="1067"/>
              </a:spcAft>
              <a:buFont typeface="Arial" panose="020B0604020202020204" pitchFamily="34" charset="0"/>
              <a:buChar char="•"/>
              <a:defRPr sz="2400" kern="1200">
                <a:solidFill>
                  <a:srgbClr val="333333"/>
                </a:solidFill>
                <a:latin typeface="Source Sans Pro" panose="020B0503030403020204" pitchFamily="34" charset="0"/>
                <a:ea typeface="+mn-ea"/>
                <a:cs typeface="+mn-cs"/>
              </a:defRPr>
            </a:lvl2pPr>
            <a:lvl3pPr marL="1143057" indent="-228611" algn="l" defTabSz="914446" rtl="0" eaLnBrk="1" latinLnBrk="0" hangingPunct="1">
              <a:lnSpc>
                <a:spcPct val="120000"/>
              </a:lnSpc>
              <a:spcBef>
                <a:spcPts val="0"/>
              </a:spcBef>
              <a:spcAft>
                <a:spcPts val="1067"/>
              </a:spcAft>
              <a:buFont typeface="Arial" panose="020B0604020202020204" pitchFamily="34" charset="0"/>
              <a:buChar char="•"/>
              <a:defRPr sz="2000" kern="1200">
                <a:solidFill>
                  <a:srgbClr val="333333"/>
                </a:solidFill>
                <a:latin typeface="Source Sans Pro" panose="020B0503030403020204" pitchFamily="34" charset="0"/>
                <a:ea typeface="+mn-ea"/>
                <a:cs typeface="+mn-cs"/>
              </a:defRPr>
            </a:lvl3pPr>
            <a:lvl4pPr marL="1600280"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4pPr>
            <a:lvl5pPr marL="2057503" indent="-228611" algn="l" defTabSz="914446" rtl="0" eaLnBrk="1" latinLnBrk="0" hangingPunct="1">
              <a:lnSpc>
                <a:spcPct val="120000"/>
              </a:lnSpc>
              <a:spcBef>
                <a:spcPts val="0"/>
              </a:spcBef>
              <a:spcAft>
                <a:spcPts val="1067"/>
              </a:spcAft>
              <a:buFont typeface="Arial" panose="020B0604020202020204" pitchFamily="34" charset="0"/>
              <a:buChar char="•"/>
              <a:defRPr sz="1800" kern="1200">
                <a:solidFill>
                  <a:srgbClr val="333333"/>
                </a:solidFill>
                <a:latin typeface="Source Sans Pro" panose="020B0503030403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500">
                <a:solidFill>
                  <a:schemeClr val="tx1"/>
                </a:solidFill>
                <a:latin typeface="+mn-lt"/>
              </a:rPr>
              <a:t>Photo source: Toole Design Group</a:t>
            </a:r>
          </a:p>
        </p:txBody>
      </p:sp>
    </p:spTree>
    <p:extLst>
      <p:ext uri="{BB962C8B-B14F-4D97-AF65-F5344CB8AC3E}">
        <p14:creationId xmlns:p14="http://schemas.microsoft.com/office/powerpoint/2010/main" val="157956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5447" y="6356352"/>
            <a:ext cx="1470212" cy="365125"/>
          </a:xfrm>
        </p:spPr>
        <p:txBody>
          <a:bodyPr/>
          <a:lstStyle/>
          <a:p>
            <a:pPr>
              <a:defRPr/>
            </a:pPr>
            <a:fld id="{3D2E30A0-85E2-EE4C-B2D7-6A98250D161F}" type="datetime4">
              <a:rPr lang="en-US" smtClean="0"/>
              <a:t>February 7, 2023</a:t>
            </a:fld>
            <a:endParaRPr lang="en-US"/>
          </a:p>
        </p:txBody>
      </p:sp>
      <p:sp>
        <p:nvSpPr>
          <p:cNvPr id="3" name="Slide Number Placeholder 2"/>
          <p:cNvSpPr>
            <a:spLocks noGrp="1"/>
          </p:cNvSpPr>
          <p:nvPr>
            <p:ph type="sldNum" sz="quarter" idx="12"/>
          </p:nvPr>
        </p:nvSpPr>
        <p:spPr/>
        <p:txBody>
          <a:bodyPr/>
          <a:lstStyle/>
          <a:p>
            <a:pPr>
              <a:defRPr/>
            </a:pPr>
            <a:fld id="{10B2EA68-1E4C-AB47-B8C0-46450E6322A4}" type="slidenum">
              <a:rPr lang="en-US" smtClean="0"/>
              <a:pPr>
                <a:defRPr/>
              </a:pPr>
              <a:t>5</a:t>
            </a:fld>
            <a:endParaRPr lang="en-US"/>
          </a:p>
        </p:txBody>
      </p:sp>
      <p:sp>
        <p:nvSpPr>
          <p:cNvPr id="4" name="Title 3"/>
          <p:cNvSpPr>
            <a:spLocks noGrp="1"/>
          </p:cNvSpPr>
          <p:nvPr>
            <p:ph type="title"/>
          </p:nvPr>
        </p:nvSpPr>
        <p:spPr/>
        <p:txBody>
          <a:bodyPr/>
          <a:lstStyle/>
          <a:p>
            <a:r>
              <a:rPr lang="en-US"/>
              <a:t>Overview of Presentation</a:t>
            </a:r>
          </a:p>
        </p:txBody>
      </p:sp>
      <p:sp>
        <p:nvSpPr>
          <p:cNvPr id="5" name="Content Placeholder 4"/>
          <p:cNvSpPr>
            <a:spLocks noGrp="1"/>
          </p:cNvSpPr>
          <p:nvPr>
            <p:ph idx="1"/>
          </p:nvPr>
        </p:nvSpPr>
        <p:spPr>
          <a:xfrm>
            <a:off x="609600" y="1102659"/>
            <a:ext cx="5486400" cy="4894220"/>
          </a:xfrm>
        </p:spPr>
        <p:txBody>
          <a:bodyPr>
            <a:normAutofit/>
          </a:bodyPr>
          <a:lstStyle/>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Purpose and Context</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Background</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Pedestrian Safety and Arterials</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Systemic Safety, Vision Zero, and Complete Streets</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Safety Treatments</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Resources</a:t>
            </a:r>
          </a:p>
          <a:p>
            <a:pPr marL="457200" indent="-457200">
              <a:lnSpc>
                <a:spcPct val="100000"/>
              </a:lnSpc>
              <a:spcBef>
                <a:spcPts val="0"/>
              </a:spcBef>
              <a:spcAft>
                <a:spcPts val="1200"/>
              </a:spcAft>
              <a:buFont typeface="+mj-lt"/>
              <a:buAutoNum type="arabicPeriod"/>
            </a:pPr>
            <a:r>
              <a:rPr lang="en-US" sz="2400">
                <a:latin typeface="+mn-lt"/>
                <a:cs typeface="Arial" panose="020B0604020202020204" pitchFamily="34" charset="0"/>
              </a:rPr>
              <a:t>Conclusion</a:t>
            </a:r>
            <a:endParaRPr lang="en-US" sz="2400">
              <a:latin typeface="+mn-lt"/>
            </a:endParaRPr>
          </a:p>
        </p:txBody>
      </p:sp>
      <p:pic>
        <p:nvPicPr>
          <p:cNvPr id="6" name="Picture 5">
            <a:extLst>
              <a:ext uri="{FF2B5EF4-FFF2-40B4-BE49-F238E27FC236}">
                <a16:creationId xmlns:a16="http://schemas.microsoft.com/office/drawing/2014/main" id="{0F204AF2-DB80-44F7-8146-8C7C034F5E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28" t="820" b="21057"/>
          <a:stretch/>
        </p:blipFill>
        <p:spPr>
          <a:xfrm>
            <a:off x="6216304" y="988354"/>
            <a:ext cx="5975696" cy="3657256"/>
          </a:xfrm>
          <a:prstGeom prst="rect">
            <a:avLst/>
          </a:prstGeom>
        </p:spPr>
      </p:pic>
      <p:sp>
        <p:nvSpPr>
          <p:cNvPr id="7" name="TextBox 6">
            <a:extLst>
              <a:ext uri="{FF2B5EF4-FFF2-40B4-BE49-F238E27FC236}">
                <a16:creationId xmlns:a16="http://schemas.microsoft.com/office/drawing/2014/main" id="{7E3CF764-02B2-4A03-824B-8AE684FE8F0E}"/>
              </a:ext>
            </a:extLst>
          </p:cNvPr>
          <p:cNvSpPr txBox="1"/>
          <p:nvPr/>
        </p:nvSpPr>
        <p:spPr>
          <a:xfrm>
            <a:off x="9426713" y="4652645"/>
            <a:ext cx="2827184" cy="323165"/>
          </a:xfrm>
          <a:prstGeom prst="rect">
            <a:avLst/>
          </a:prstGeom>
          <a:noFill/>
        </p:spPr>
        <p:txBody>
          <a:bodyPr wrap="none" rtlCol="0">
            <a:spAutoFit/>
          </a:bodyPr>
          <a:lstStyle/>
          <a:p>
            <a:r>
              <a:rPr lang="en-US" sz="1500"/>
              <a:t>Photo source: Toole Design Group</a:t>
            </a:r>
          </a:p>
        </p:txBody>
      </p:sp>
    </p:spTree>
    <p:extLst>
      <p:ext uri="{BB962C8B-B14F-4D97-AF65-F5344CB8AC3E}">
        <p14:creationId xmlns:p14="http://schemas.microsoft.com/office/powerpoint/2010/main" val="2145776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50</a:t>
            </a:fld>
            <a:endParaRPr lang="en-US"/>
          </a:p>
        </p:txBody>
      </p:sp>
      <p:sp>
        <p:nvSpPr>
          <p:cNvPr id="8" name="TextBox 7">
            <a:extLst>
              <a:ext uri="{FF2B5EF4-FFF2-40B4-BE49-F238E27FC236}">
                <a16:creationId xmlns:a16="http://schemas.microsoft.com/office/drawing/2014/main" id="{1989F4F3-C311-4ED6-B1AE-5676723AE651}"/>
              </a:ext>
            </a:extLst>
          </p:cNvPr>
          <p:cNvSpPr txBox="1"/>
          <p:nvPr/>
        </p:nvSpPr>
        <p:spPr>
          <a:xfrm>
            <a:off x="9309101" y="5883618"/>
            <a:ext cx="2814932" cy="323165"/>
          </a:xfrm>
          <a:prstGeom prst="rect">
            <a:avLst/>
          </a:prstGeom>
          <a:noFill/>
        </p:spPr>
        <p:txBody>
          <a:bodyPr wrap="square" rtlCol="0">
            <a:spAutoFit/>
          </a:bodyPr>
          <a:lstStyle/>
          <a:p>
            <a:r>
              <a:rPr lang="en-US" sz="1500"/>
              <a:t>Photo source: Toole Design Group</a:t>
            </a:r>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7. Resources</a:t>
            </a:r>
          </a:p>
        </p:txBody>
      </p:sp>
      <p:pic>
        <p:nvPicPr>
          <p:cNvPr id="6146" name="Picture 2">
            <a:extLst>
              <a:ext uri="{FF2B5EF4-FFF2-40B4-BE49-F238E27FC236}">
                <a16:creationId xmlns:a16="http://schemas.microsoft.com/office/drawing/2014/main" id="{10C4C1F9-8BBA-45BF-9C95-4DE2791B28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16" b="23607"/>
          <a:stretch/>
        </p:blipFill>
        <p:spPr bwMode="auto">
          <a:xfrm>
            <a:off x="0" y="876301"/>
            <a:ext cx="12192000" cy="500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0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CC9CE-DEFA-4C86-B710-A4DCA1D3706F}"/>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5742D355-B076-456D-8A61-C42B100ACA64}"/>
              </a:ext>
            </a:extLst>
          </p:cNvPr>
          <p:cNvSpPr>
            <a:spLocks noGrp="1"/>
          </p:cNvSpPr>
          <p:nvPr>
            <p:ph type="sldNum" sz="quarter" idx="12"/>
          </p:nvPr>
        </p:nvSpPr>
        <p:spPr/>
        <p:txBody>
          <a:bodyPr/>
          <a:lstStyle/>
          <a:p>
            <a:pPr>
              <a:defRPr/>
            </a:pPr>
            <a:fld id="{10B2EA68-1E4C-AB47-B8C0-46450E6322A4}" type="slidenum">
              <a:rPr lang="en-US" smtClean="0"/>
              <a:pPr>
                <a:defRPr/>
              </a:pPr>
              <a:t>51</a:t>
            </a:fld>
            <a:endParaRPr lang="en-US"/>
          </a:p>
        </p:txBody>
      </p:sp>
      <p:sp>
        <p:nvSpPr>
          <p:cNvPr id="4" name="Title 3">
            <a:extLst>
              <a:ext uri="{FF2B5EF4-FFF2-40B4-BE49-F238E27FC236}">
                <a16:creationId xmlns:a16="http://schemas.microsoft.com/office/drawing/2014/main" id="{88C95723-4F3A-40D8-B1C9-21497E894C48}"/>
              </a:ext>
            </a:extLst>
          </p:cNvPr>
          <p:cNvSpPr>
            <a:spLocks noGrp="1"/>
          </p:cNvSpPr>
          <p:nvPr>
            <p:ph type="title"/>
          </p:nvPr>
        </p:nvSpPr>
        <p:spPr/>
        <p:txBody>
          <a:bodyPr/>
          <a:lstStyle/>
          <a:p>
            <a:r>
              <a:rPr lang="en-US"/>
              <a:t>Resources</a:t>
            </a:r>
          </a:p>
        </p:txBody>
      </p:sp>
      <p:pic>
        <p:nvPicPr>
          <p:cNvPr id="10" name="Picture 9">
            <a:extLst>
              <a:ext uri="{FF2B5EF4-FFF2-40B4-BE49-F238E27FC236}">
                <a16:creationId xmlns:a16="http://schemas.microsoft.com/office/drawing/2014/main" id="{E7D393A1-80B5-4172-8DFA-364E206BC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03"/>
          <a:stretch/>
        </p:blipFill>
        <p:spPr>
          <a:xfrm>
            <a:off x="8342647" y="2359314"/>
            <a:ext cx="1251352" cy="1582099"/>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256A52A-BE45-4B21-86A1-B036427F4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8662" y="4143122"/>
            <a:ext cx="1226035" cy="1586634"/>
          </a:xfrm>
          <a:prstGeom prst="rect">
            <a:avLst/>
          </a:prstGeom>
          <a:ln>
            <a:noFill/>
          </a:ln>
          <a:effectLst>
            <a:outerShdw blurRad="50800" dist="38100" dir="2700000" algn="tl" rotWithShape="0">
              <a:prstClr val="black">
                <a:alpha val="40000"/>
              </a:prstClr>
            </a:outerShdw>
          </a:effectLst>
        </p:spPr>
      </p:pic>
      <p:pic>
        <p:nvPicPr>
          <p:cNvPr id="12" name="Picture 2">
            <a:extLst>
              <a:ext uri="{FF2B5EF4-FFF2-40B4-BE49-F238E27FC236}">
                <a16:creationId xmlns:a16="http://schemas.microsoft.com/office/drawing/2014/main" id="{F7F742B7-0FED-4716-82C2-B27C3870F2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84236" y="4140648"/>
            <a:ext cx="1226035" cy="158859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8FA47F0-358B-4E1B-BFA6-656FBEED20FD}"/>
              </a:ext>
            </a:extLst>
          </p:cNvPr>
          <p:cNvPicPr>
            <a:picLocks noChangeAspect="1"/>
          </p:cNvPicPr>
          <p:nvPr/>
        </p:nvPicPr>
        <p:blipFill rotWithShape="1">
          <a:blip r:embed="rId6"/>
          <a:srcRect l="33750" t="12693" r="34583" b="11116"/>
          <a:stretch/>
        </p:blipFill>
        <p:spPr>
          <a:xfrm>
            <a:off x="8826902" y="4140649"/>
            <a:ext cx="1226035" cy="1597859"/>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E4E8C2A-E696-4727-A4F5-654974292C4F}"/>
              </a:ext>
            </a:extLst>
          </p:cNvPr>
          <p:cNvPicPr>
            <a:picLocks noChangeAspect="1"/>
          </p:cNvPicPr>
          <p:nvPr/>
        </p:nvPicPr>
        <p:blipFill rotWithShape="1">
          <a:blip r:embed="rId7"/>
          <a:srcRect l="17279" t="6539" r="19063" b="11451"/>
          <a:stretch/>
        </p:blipFill>
        <p:spPr>
          <a:xfrm>
            <a:off x="627529" y="955364"/>
            <a:ext cx="3222806" cy="2248970"/>
          </a:xfrm>
          <a:prstGeom prst="rect">
            <a:avLst/>
          </a:prstGeom>
        </p:spPr>
      </p:pic>
      <p:pic>
        <p:nvPicPr>
          <p:cNvPr id="8" name="Picture 7">
            <a:extLst>
              <a:ext uri="{FF2B5EF4-FFF2-40B4-BE49-F238E27FC236}">
                <a16:creationId xmlns:a16="http://schemas.microsoft.com/office/drawing/2014/main" id="{7697A6F2-95A0-4FAF-AF8C-596B0C14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5776" y="2552587"/>
            <a:ext cx="3507734" cy="3165720"/>
          </a:xfrm>
          <a:prstGeom prst="rect">
            <a:avLst/>
          </a:prstGeom>
        </p:spPr>
      </p:pic>
      <p:pic>
        <p:nvPicPr>
          <p:cNvPr id="6146" name="Picture 2" descr="Manual on Uniform Traffic Control Devices, 2009 Edition">
            <a:extLst>
              <a:ext uri="{FF2B5EF4-FFF2-40B4-BE49-F238E27FC236}">
                <a16:creationId xmlns:a16="http://schemas.microsoft.com/office/drawing/2014/main" id="{365EE446-54D5-4AE2-A370-D4F3ED01C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3039" y="443413"/>
            <a:ext cx="1290960" cy="166964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48" name="Picture 4" descr="A Policy on Geometric Design of Highways and Streets, 7th Edition">
            <a:extLst>
              <a:ext uri="{FF2B5EF4-FFF2-40B4-BE49-F238E27FC236}">
                <a16:creationId xmlns:a16="http://schemas.microsoft.com/office/drawing/2014/main" id="{4B8772FD-E37D-4AD3-B18F-B9CE89151E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78267" y="467155"/>
            <a:ext cx="1290960" cy="166964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0" name="Picture 6" descr="Publication cover showing a bus, a streetcar, and a bicylist in a bike lane">
            <a:extLst>
              <a:ext uri="{FF2B5EF4-FFF2-40B4-BE49-F238E27FC236}">
                <a16:creationId xmlns:a16="http://schemas.microsoft.com/office/drawing/2014/main" id="{A3028D99-2902-4648-9C8F-70BB2ADF89A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8210" y="2359314"/>
            <a:ext cx="1226035" cy="158209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Urban Street Design Guide Index">
            <a:extLst>
              <a:ext uri="{FF2B5EF4-FFF2-40B4-BE49-F238E27FC236}">
                <a16:creationId xmlns:a16="http://schemas.microsoft.com/office/drawing/2014/main" id="{B31B7C77-A4AF-40BF-87F2-9FE6346E75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233226" y="2351498"/>
            <a:ext cx="1226035" cy="1597729"/>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6" name="Picture 12" descr="AASHTO Guide for the Planning, Design, and Operation of Pedestrian Facilities, 1st Edition">
            <a:extLst>
              <a:ext uri="{FF2B5EF4-FFF2-40B4-BE49-F238E27FC236}">
                <a16:creationId xmlns:a16="http://schemas.microsoft.com/office/drawing/2014/main" id="{BF106337-033F-4783-ACC3-753FEC312D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2507" y="467155"/>
            <a:ext cx="1239833" cy="16696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8" name="Picture 14" descr="Design Guidelines Accomm Peds &amp; Bikes @ Interchanges">
            <a:extLst>
              <a:ext uri="{FF2B5EF4-FFF2-40B4-BE49-F238E27FC236}">
                <a16:creationId xmlns:a16="http://schemas.microsoft.com/office/drawing/2014/main" id="{AC0A426B-9FEC-4E75-91B7-0A1858F2DF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282"/>
          <a:stretch/>
        </p:blipFill>
        <p:spPr bwMode="auto">
          <a:xfrm>
            <a:off x="9907279" y="2349869"/>
            <a:ext cx="1226035" cy="15656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60" name="Picture 16" descr="Traffic Control Devices Handbook, 2nd Edition">
            <a:extLst>
              <a:ext uri="{FF2B5EF4-FFF2-40B4-BE49-F238E27FC236}">
                <a16:creationId xmlns:a16="http://schemas.microsoft.com/office/drawing/2014/main" id="{4D8E0813-1F01-402F-98C3-2A0DCEC539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672" t="282" r="5672" b="-282"/>
          <a:stretch/>
        </p:blipFill>
        <p:spPr bwMode="auto">
          <a:xfrm>
            <a:off x="9907279" y="448018"/>
            <a:ext cx="1226035" cy="16318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BBDBF01-1711-466C-8E9A-D3EF8E885E99}"/>
              </a:ext>
            </a:extLst>
          </p:cNvPr>
          <p:cNvPicPr>
            <a:picLocks noChangeAspect="1"/>
          </p:cNvPicPr>
          <p:nvPr/>
        </p:nvPicPr>
        <p:blipFill rotWithShape="1">
          <a:blip r:embed="rId16"/>
          <a:srcRect l="22813" t="15335" r="23906" b="9327"/>
          <a:stretch/>
        </p:blipFill>
        <p:spPr>
          <a:xfrm>
            <a:off x="6782507" y="4314850"/>
            <a:ext cx="1619250" cy="12401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2651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208EC7-DB38-48EB-91FC-083FA119AEAA}"/>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09ECEB6F-4EAC-459E-ABD5-87EDE4E36ECD}"/>
              </a:ext>
            </a:extLst>
          </p:cNvPr>
          <p:cNvSpPr>
            <a:spLocks noGrp="1"/>
          </p:cNvSpPr>
          <p:nvPr>
            <p:ph type="sldNum" sz="quarter" idx="12"/>
          </p:nvPr>
        </p:nvSpPr>
        <p:spPr/>
        <p:txBody>
          <a:bodyPr/>
          <a:lstStyle/>
          <a:p>
            <a:pPr>
              <a:defRPr/>
            </a:pPr>
            <a:fld id="{10B2EA68-1E4C-AB47-B8C0-46450E6322A4}" type="slidenum">
              <a:rPr lang="en-US" smtClean="0"/>
              <a:pPr>
                <a:defRPr/>
              </a:pPr>
              <a:t>52</a:t>
            </a:fld>
            <a:endParaRPr lang="en-US"/>
          </a:p>
        </p:txBody>
      </p:sp>
      <p:sp>
        <p:nvSpPr>
          <p:cNvPr id="4" name="Title 3">
            <a:extLst>
              <a:ext uri="{FF2B5EF4-FFF2-40B4-BE49-F238E27FC236}">
                <a16:creationId xmlns:a16="http://schemas.microsoft.com/office/drawing/2014/main" id="{FDDD11F3-6BD8-4B36-9916-A6BCC6443B10}"/>
              </a:ext>
            </a:extLst>
          </p:cNvPr>
          <p:cNvSpPr>
            <a:spLocks noGrp="1"/>
          </p:cNvSpPr>
          <p:nvPr>
            <p:ph type="title"/>
          </p:nvPr>
        </p:nvSpPr>
        <p:spPr/>
        <p:txBody>
          <a:bodyPr/>
          <a:lstStyle/>
          <a:p>
            <a:r>
              <a:rPr lang="en-US"/>
              <a:t>Key Resources</a:t>
            </a:r>
          </a:p>
        </p:txBody>
      </p:sp>
      <p:sp>
        <p:nvSpPr>
          <p:cNvPr id="5" name="Content Placeholder 4">
            <a:extLst>
              <a:ext uri="{FF2B5EF4-FFF2-40B4-BE49-F238E27FC236}">
                <a16:creationId xmlns:a16="http://schemas.microsoft.com/office/drawing/2014/main" id="{65BB4DE8-EE1E-4DC0-899F-FCFCF19255BB}"/>
              </a:ext>
            </a:extLst>
          </p:cNvPr>
          <p:cNvSpPr>
            <a:spLocks noGrp="1"/>
          </p:cNvSpPr>
          <p:nvPr>
            <p:ph idx="1"/>
          </p:nvPr>
        </p:nvSpPr>
        <p:spPr>
          <a:xfrm>
            <a:off x="609600" y="1102659"/>
            <a:ext cx="5345540" cy="4894220"/>
          </a:xfrm>
        </p:spPr>
        <p:txBody>
          <a:bodyPr>
            <a:normAutofit fontScale="77500" lnSpcReduction="20000"/>
          </a:bodyPr>
          <a:lstStyle/>
          <a:p>
            <a:pPr>
              <a:lnSpc>
                <a:spcPct val="120000"/>
              </a:lnSpc>
              <a:spcBef>
                <a:spcPts val="0"/>
              </a:spcBef>
            </a:pPr>
            <a:r>
              <a:rPr lang="en-US" u="sng">
                <a:latin typeface="+mn-lt"/>
                <a:hlinkClick r:id="rId3"/>
              </a:rPr>
              <a:t>USDOT Equity Information and Resources </a:t>
            </a:r>
          </a:p>
          <a:p>
            <a:pPr>
              <a:lnSpc>
                <a:spcPct val="120000"/>
              </a:lnSpc>
              <a:spcBef>
                <a:spcPts val="0"/>
              </a:spcBef>
            </a:pPr>
            <a:r>
              <a:rPr lang="en-US" u="sng">
                <a:latin typeface="+mn-lt"/>
                <a:hlinkClick r:id="rId4"/>
              </a:rPr>
              <a:t>FHWA Zero Deaths and Safe Systems Resources</a:t>
            </a:r>
            <a:endParaRPr lang="en-US" u="sng">
              <a:latin typeface="+mn-lt"/>
            </a:endParaRPr>
          </a:p>
          <a:p>
            <a:pPr>
              <a:lnSpc>
                <a:spcPct val="120000"/>
              </a:lnSpc>
              <a:spcBef>
                <a:spcPts val="0"/>
              </a:spcBef>
            </a:pPr>
            <a:r>
              <a:rPr lang="en-US" u="sng">
                <a:latin typeface="+mn-lt"/>
                <a:hlinkClick r:id="rId5"/>
              </a:rPr>
              <a:t>FHWA Office of Safety: Pedestrian and Bicycle Safety </a:t>
            </a:r>
            <a:endParaRPr lang="en-US" u="sng">
              <a:latin typeface="+mn-lt"/>
            </a:endParaRPr>
          </a:p>
          <a:p>
            <a:pPr>
              <a:lnSpc>
                <a:spcPct val="120000"/>
              </a:lnSpc>
              <a:spcBef>
                <a:spcPts val="0"/>
              </a:spcBef>
            </a:pPr>
            <a:r>
              <a:rPr lang="en-US" u="sng">
                <a:latin typeface="+mn-lt"/>
                <a:hlinkClick r:id="rId6"/>
              </a:rPr>
              <a:t>FHWA Safe Transportation for Every Pedestrian (STEP)</a:t>
            </a:r>
            <a:r>
              <a:rPr lang="en-US" u="sng">
                <a:latin typeface="+mn-lt"/>
              </a:rPr>
              <a:t> </a:t>
            </a:r>
          </a:p>
          <a:p>
            <a:pPr>
              <a:lnSpc>
                <a:spcPct val="120000"/>
              </a:lnSpc>
              <a:spcBef>
                <a:spcPts val="0"/>
              </a:spcBef>
            </a:pPr>
            <a:r>
              <a:rPr lang="en-US" u="sng">
                <a:latin typeface="+mn-lt"/>
                <a:hlinkClick r:id="rId7"/>
              </a:rPr>
              <a:t>NCHRP Research Report 926: Guidance to Improve Pedestrian and Bicyclist Safety at Intersections</a:t>
            </a:r>
            <a:r>
              <a:rPr lang="en-US" u="sng">
                <a:latin typeface="+mn-lt"/>
              </a:rPr>
              <a:t> </a:t>
            </a:r>
          </a:p>
          <a:p>
            <a:pPr>
              <a:lnSpc>
                <a:spcPct val="120000"/>
              </a:lnSpc>
              <a:spcBef>
                <a:spcPts val="0"/>
              </a:spcBef>
            </a:pPr>
            <a:r>
              <a:rPr lang="en-US" u="sng">
                <a:latin typeface="+mn-lt"/>
                <a:hlinkClick r:id="rId8"/>
              </a:rPr>
              <a:t>FHWA Toolbox of Pedestrian Safety Countermeasures and Their Potential Effectiveness</a:t>
            </a:r>
            <a:r>
              <a:rPr lang="en-US" u="sng">
                <a:latin typeface="+mn-lt"/>
              </a:rPr>
              <a:t> </a:t>
            </a:r>
          </a:p>
          <a:p>
            <a:pPr>
              <a:lnSpc>
                <a:spcPct val="120000"/>
              </a:lnSpc>
              <a:spcBef>
                <a:spcPts val="0"/>
              </a:spcBef>
            </a:pPr>
            <a:r>
              <a:rPr lang="en-US">
                <a:latin typeface="+mn-lt"/>
                <a:hlinkClick r:id="rId9"/>
              </a:rPr>
              <a:t>FHWA Complete Streets</a:t>
            </a:r>
            <a:endParaRPr lang="en-US">
              <a:latin typeface="+mn-lt"/>
            </a:endParaRPr>
          </a:p>
        </p:txBody>
      </p:sp>
      <p:pic>
        <p:nvPicPr>
          <p:cNvPr id="7" name="Content Placeholder 4">
            <a:extLst>
              <a:ext uri="{FF2B5EF4-FFF2-40B4-BE49-F238E27FC236}">
                <a16:creationId xmlns:a16="http://schemas.microsoft.com/office/drawing/2014/main" id="{D9F3ABB8-7280-4846-B722-6C93CFBEF32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1111" r="16231" b="12643"/>
          <a:stretch/>
        </p:blipFill>
        <p:spPr>
          <a:xfrm>
            <a:off x="6236862" y="1102659"/>
            <a:ext cx="5955139" cy="3048907"/>
          </a:xfrm>
          <a:prstGeom prst="rect">
            <a:avLst/>
          </a:prstGeom>
        </p:spPr>
      </p:pic>
      <p:sp>
        <p:nvSpPr>
          <p:cNvPr id="8" name="TextBox 7">
            <a:extLst>
              <a:ext uri="{FF2B5EF4-FFF2-40B4-BE49-F238E27FC236}">
                <a16:creationId xmlns:a16="http://schemas.microsoft.com/office/drawing/2014/main" id="{016A2F4D-DBC8-48FE-9BFA-B5A8B9448E51}"/>
              </a:ext>
            </a:extLst>
          </p:cNvPr>
          <p:cNvSpPr txBox="1"/>
          <p:nvPr/>
        </p:nvSpPr>
        <p:spPr>
          <a:xfrm>
            <a:off x="9436100" y="4151566"/>
            <a:ext cx="3318938" cy="323165"/>
          </a:xfrm>
          <a:prstGeom prst="rect">
            <a:avLst/>
          </a:prstGeom>
          <a:noFill/>
        </p:spPr>
        <p:txBody>
          <a:bodyPr wrap="square" rtlCol="0">
            <a:spAutoFit/>
          </a:bodyPr>
          <a:lstStyle/>
          <a:p>
            <a:r>
              <a:rPr lang="en-US" sz="1500"/>
              <a:t>Photo source: Toole Design Group</a:t>
            </a:r>
          </a:p>
        </p:txBody>
      </p:sp>
    </p:spTree>
    <p:extLst>
      <p:ext uri="{BB962C8B-B14F-4D97-AF65-F5344CB8AC3E}">
        <p14:creationId xmlns:p14="http://schemas.microsoft.com/office/powerpoint/2010/main" val="2576356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5586D0FA-23AF-446D-A573-5D75903C20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625" b="25656"/>
          <a:stretch/>
        </p:blipFill>
        <p:spPr bwMode="auto">
          <a:xfrm>
            <a:off x="-1" y="971550"/>
            <a:ext cx="12191999" cy="491206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53</a:t>
            </a:fld>
            <a:endParaRPr lang="en-US"/>
          </a:p>
        </p:txBody>
      </p:sp>
      <p:sp>
        <p:nvSpPr>
          <p:cNvPr id="8" name="TextBox 7">
            <a:extLst>
              <a:ext uri="{FF2B5EF4-FFF2-40B4-BE49-F238E27FC236}">
                <a16:creationId xmlns:a16="http://schemas.microsoft.com/office/drawing/2014/main" id="{1989F4F3-C311-4ED6-B1AE-5676723AE651}"/>
              </a:ext>
            </a:extLst>
          </p:cNvPr>
          <p:cNvSpPr txBox="1"/>
          <p:nvPr/>
        </p:nvSpPr>
        <p:spPr>
          <a:xfrm>
            <a:off x="8369298" y="5883618"/>
            <a:ext cx="3822700" cy="323165"/>
          </a:xfrm>
          <a:prstGeom prst="rect">
            <a:avLst/>
          </a:prstGeom>
          <a:noFill/>
        </p:spPr>
        <p:txBody>
          <a:bodyPr wrap="square" rtlCol="0">
            <a:spAutoFit/>
          </a:bodyPr>
          <a:lstStyle/>
          <a:p>
            <a:pPr algn="r"/>
            <a:r>
              <a:rPr lang="en-US" sz="1500"/>
              <a:t>Photo source: Toole Design Group</a:t>
            </a:r>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8. Conclusion</a:t>
            </a:r>
          </a:p>
        </p:txBody>
      </p:sp>
    </p:spTree>
    <p:extLst>
      <p:ext uri="{BB962C8B-B14F-4D97-AF65-F5344CB8AC3E}">
        <p14:creationId xmlns:p14="http://schemas.microsoft.com/office/powerpoint/2010/main" val="2967186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09F58-4664-4B19-A667-C56997216909}"/>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855B15B3-5C2B-454B-8FB0-B0225D3BAE62}"/>
              </a:ext>
            </a:extLst>
          </p:cNvPr>
          <p:cNvSpPr>
            <a:spLocks noGrp="1"/>
          </p:cNvSpPr>
          <p:nvPr>
            <p:ph type="sldNum" sz="quarter" idx="12"/>
          </p:nvPr>
        </p:nvSpPr>
        <p:spPr/>
        <p:txBody>
          <a:bodyPr/>
          <a:lstStyle/>
          <a:p>
            <a:pPr>
              <a:defRPr/>
            </a:pPr>
            <a:fld id="{10B2EA68-1E4C-AB47-B8C0-46450E6322A4}" type="slidenum">
              <a:rPr lang="en-US" smtClean="0"/>
              <a:pPr>
                <a:defRPr/>
              </a:pPr>
              <a:t>54</a:t>
            </a:fld>
            <a:endParaRPr lang="en-US"/>
          </a:p>
        </p:txBody>
      </p:sp>
      <p:sp>
        <p:nvSpPr>
          <p:cNvPr id="4" name="Title 3">
            <a:extLst>
              <a:ext uri="{FF2B5EF4-FFF2-40B4-BE49-F238E27FC236}">
                <a16:creationId xmlns:a16="http://schemas.microsoft.com/office/drawing/2014/main" id="{DBD189EF-3E0D-45FB-906D-D0A6A8DF3752}"/>
              </a:ext>
            </a:extLst>
          </p:cNvPr>
          <p:cNvSpPr>
            <a:spLocks noGrp="1"/>
          </p:cNvSpPr>
          <p:nvPr>
            <p:ph type="title"/>
          </p:nvPr>
        </p:nvSpPr>
        <p:spPr>
          <a:xfrm>
            <a:off x="609600" y="274640"/>
            <a:ext cx="10972800" cy="457827"/>
          </a:xfrm>
        </p:spPr>
        <p:txBody>
          <a:bodyPr/>
          <a:lstStyle/>
          <a:p>
            <a:r>
              <a:rPr lang="en-US"/>
              <a:t>Conclusion</a:t>
            </a:r>
          </a:p>
        </p:txBody>
      </p:sp>
      <p:sp>
        <p:nvSpPr>
          <p:cNvPr id="7" name="Title 1">
            <a:extLst>
              <a:ext uri="{FF2B5EF4-FFF2-40B4-BE49-F238E27FC236}">
                <a16:creationId xmlns:a16="http://schemas.microsoft.com/office/drawing/2014/main" id="{01D58204-89D5-4FDF-BFAF-EC7B211330D0}"/>
              </a:ext>
            </a:extLst>
          </p:cNvPr>
          <p:cNvSpPr txBox="1">
            <a:spLocks/>
          </p:cNvSpPr>
          <p:nvPr/>
        </p:nvSpPr>
        <p:spPr>
          <a:xfrm>
            <a:off x="838200" y="18255"/>
            <a:ext cx="10515600" cy="1325563"/>
          </a:xfrm>
          <a:prstGeom prst="rect">
            <a:avLst/>
          </a:prstGeom>
        </p:spPr>
        <p:txBody>
          <a:bodyPr vert="horz" lIns="91440" tIns="45720" rIns="91440" bIns="45720" rtlCol="0" anchor="ctr">
            <a:noAutofit/>
          </a:bodyPr>
          <a:lstStyle>
            <a:lvl1pPr algn="l" defTabSz="685783" rtl="0" eaLnBrk="1" latinLnBrk="0" hangingPunct="1">
              <a:lnSpc>
                <a:spcPct val="90000"/>
              </a:lnSpc>
              <a:spcBef>
                <a:spcPct val="0"/>
              </a:spcBef>
              <a:buNone/>
              <a:defRPr sz="3600" b="0" kern="1200">
                <a:solidFill>
                  <a:srgbClr val="1B6736"/>
                </a:solidFill>
                <a:latin typeface="Calibri" charset="0"/>
                <a:ea typeface="Calibri" charset="0"/>
                <a:cs typeface="Calibri" charset="0"/>
              </a:defRPr>
            </a:lvl1pPr>
          </a:lstStyle>
          <a:p>
            <a:endParaRPr lang="en-US"/>
          </a:p>
        </p:txBody>
      </p:sp>
      <p:pic>
        <p:nvPicPr>
          <p:cNvPr id="8" name="Picture 7">
            <a:extLst>
              <a:ext uri="{FF2B5EF4-FFF2-40B4-BE49-F238E27FC236}">
                <a16:creationId xmlns:a16="http://schemas.microsoft.com/office/drawing/2014/main" id="{FAC0524F-0A2D-44C6-97DF-D09DEE03A039}"/>
              </a:ext>
            </a:extLst>
          </p:cNvPr>
          <p:cNvPicPr>
            <a:picLocks noChangeAspect="1"/>
          </p:cNvPicPr>
          <p:nvPr/>
        </p:nvPicPr>
        <p:blipFill rotWithShape="1">
          <a:blip r:embed="rId3"/>
          <a:srcRect l="62646"/>
          <a:stretch/>
        </p:blipFill>
        <p:spPr>
          <a:xfrm>
            <a:off x="7874749" y="988851"/>
            <a:ext cx="4219396" cy="5222493"/>
          </a:xfrm>
          <a:prstGeom prst="rect">
            <a:avLst/>
          </a:prstGeom>
        </p:spPr>
      </p:pic>
      <p:sp>
        <p:nvSpPr>
          <p:cNvPr id="10" name="TextBox 9">
            <a:extLst>
              <a:ext uri="{FF2B5EF4-FFF2-40B4-BE49-F238E27FC236}">
                <a16:creationId xmlns:a16="http://schemas.microsoft.com/office/drawing/2014/main" id="{4E8AC7CA-8DE3-45FF-8B5D-32FA4D39828F}"/>
              </a:ext>
            </a:extLst>
          </p:cNvPr>
          <p:cNvSpPr txBox="1"/>
          <p:nvPr/>
        </p:nvSpPr>
        <p:spPr>
          <a:xfrm>
            <a:off x="609601" y="1050602"/>
            <a:ext cx="7265148" cy="4093428"/>
          </a:xfrm>
          <a:prstGeom prst="rect">
            <a:avLst/>
          </a:prstGeom>
          <a:noFill/>
        </p:spPr>
        <p:txBody>
          <a:bodyPr wrap="square" rtlCol="0">
            <a:spAutoFit/>
          </a:bodyPr>
          <a:lstStyle/>
          <a:p>
            <a:r>
              <a:rPr lang="en-US" sz="2800"/>
              <a:t>“</a:t>
            </a:r>
            <a:r>
              <a:rPr lang="en-US" sz="2800" b="1"/>
              <a:t>It is no longer acceptable to plan, design, or build roadways that do not fully accommodate use by bicyclists and pedestrians... </a:t>
            </a:r>
            <a:r>
              <a:rPr lang="en-US" sz="2800"/>
              <a:t>With every passing year, the courts become less and less sympathetic to agencies that have not understood the message: bicyclists and pedestrians are intended users of the roadway.”</a:t>
            </a:r>
          </a:p>
          <a:p>
            <a:endParaRPr lang="en-US" sz="3000"/>
          </a:p>
          <a:p>
            <a:r>
              <a:rPr lang="en-US" sz="1600"/>
              <a:t>www.fhwa.dot.gov/publications/research/safety/pedbike/05085/pdf/lesson22lo.pdf</a:t>
            </a:r>
          </a:p>
          <a:p>
            <a:endParaRPr lang="en-US"/>
          </a:p>
        </p:txBody>
      </p:sp>
    </p:spTree>
    <p:extLst>
      <p:ext uri="{BB962C8B-B14F-4D97-AF65-F5344CB8AC3E}">
        <p14:creationId xmlns:p14="http://schemas.microsoft.com/office/powerpoint/2010/main" val="38410117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8B32EA-E7ED-484A-9E91-5C6C7FF42802}"/>
              </a:ext>
            </a:extLst>
          </p:cNvPr>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DD811403-9033-4E8C-99DB-F687150ABB24}"/>
              </a:ext>
            </a:extLst>
          </p:cNvPr>
          <p:cNvSpPr>
            <a:spLocks noGrp="1"/>
          </p:cNvSpPr>
          <p:nvPr>
            <p:ph type="sldNum" sz="quarter" idx="12"/>
          </p:nvPr>
        </p:nvSpPr>
        <p:spPr/>
        <p:txBody>
          <a:bodyPr/>
          <a:lstStyle/>
          <a:p>
            <a:pPr>
              <a:defRPr/>
            </a:pPr>
            <a:fld id="{10B2EA68-1E4C-AB47-B8C0-46450E6322A4}" type="slidenum">
              <a:rPr lang="en-US" smtClean="0"/>
              <a:pPr>
                <a:defRPr/>
              </a:pPr>
              <a:t>55</a:t>
            </a:fld>
            <a:endParaRPr lang="en-US"/>
          </a:p>
        </p:txBody>
      </p:sp>
      <p:sp>
        <p:nvSpPr>
          <p:cNvPr id="4" name="Title 3">
            <a:extLst>
              <a:ext uri="{FF2B5EF4-FFF2-40B4-BE49-F238E27FC236}">
                <a16:creationId xmlns:a16="http://schemas.microsoft.com/office/drawing/2014/main" id="{5438FBDF-2B86-4296-A970-595F29435D5F}"/>
              </a:ext>
            </a:extLst>
          </p:cNvPr>
          <p:cNvSpPr>
            <a:spLocks noGrp="1"/>
          </p:cNvSpPr>
          <p:nvPr>
            <p:ph type="title"/>
          </p:nvPr>
        </p:nvSpPr>
        <p:spPr/>
        <p:txBody>
          <a:bodyPr/>
          <a:lstStyle/>
          <a:p>
            <a:r>
              <a:rPr lang="en-US"/>
              <a:t>Conclusion</a:t>
            </a:r>
          </a:p>
        </p:txBody>
      </p:sp>
      <p:sp>
        <p:nvSpPr>
          <p:cNvPr id="5" name="Content Placeholder 4">
            <a:extLst>
              <a:ext uri="{FF2B5EF4-FFF2-40B4-BE49-F238E27FC236}">
                <a16:creationId xmlns:a16="http://schemas.microsoft.com/office/drawing/2014/main" id="{BBC8C59A-AF67-443D-B4AD-7992747F56AF}"/>
              </a:ext>
            </a:extLst>
          </p:cNvPr>
          <p:cNvSpPr>
            <a:spLocks noGrp="1"/>
          </p:cNvSpPr>
          <p:nvPr>
            <p:ph idx="1"/>
          </p:nvPr>
        </p:nvSpPr>
        <p:spPr>
          <a:xfrm>
            <a:off x="775447" y="1097299"/>
            <a:ext cx="5726953" cy="4894220"/>
          </a:xfrm>
        </p:spPr>
        <p:txBody>
          <a:bodyPr>
            <a:noAutofit/>
          </a:bodyPr>
          <a:lstStyle/>
          <a:p>
            <a:pPr>
              <a:lnSpc>
                <a:spcPct val="100000"/>
              </a:lnSpc>
            </a:pPr>
            <a:r>
              <a:rPr lang="en-US" sz="2400">
                <a:latin typeface="+mn-lt"/>
              </a:rPr>
              <a:t>Arterial roadways are uniquely challenging from a pedestrian safety standpoint, because of:</a:t>
            </a:r>
          </a:p>
          <a:p>
            <a:pPr lvl="1">
              <a:lnSpc>
                <a:spcPct val="100000"/>
              </a:lnSpc>
            </a:pPr>
            <a:r>
              <a:rPr lang="en-US" sz="2000">
                <a:latin typeface="+mn-lt"/>
              </a:rPr>
              <a:t>Motor vehicle volume</a:t>
            </a:r>
          </a:p>
          <a:p>
            <a:pPr lvl="1">
              <a:lnSpc>
                <a:spcPct val="100000"/>
              </a:lnSpc>
            </a:pPr>
            <a:r>
              <a:rPr lang="en-US" sz="2000">
                <a:latin typeface="+mn-lt"/>
              </a:rPr>
              <a:t>Motor vehicle speed</a:t>
            </a:r>
          </a:p>
          <a:p>
            <a:pPr lvl="1">
              <a:lnSpc>
                <a:spcPct val="100000"/>
              </a:lnSpc>
              <a:spcAft>
                <a:spcPts val="1200"/>
              </a:spcAft>
            </a:pPr>
            <a:r>
              <a:rPr lang="en-US" sz="2000">
                <a:latin typeface="+mn-lt"/>
              </a:rPr>
              <a:t>Land use characteristics</a:t>
            </a:r>
          </a:p>
          <a:p>
            <a:pPr>
              <a:lnSpc>
                <a:spcPct val="100000"/>
              </a:lnSpc>
              <a:spcAft>
                <a:spcPts val="1200"/>
              </a:spcAft>
            </a:pPr>
            <a:r>
              <a:rPr lang="en-US" sz="2400">
                <a:latin typeface="+mn-lt"/>
              </a:rPr>
              <a:t>Tools and resources are available to improve pedestrian safety</a:t>
            </a:r>
          </a:p>
          <a:p>
            <a:pPr>
              <a:lnSpc>
                <a:spcPct val="100000"/>
              </a:lnSpc>
              <a:spcAft>
                <a:spcPts val="1200"/>
              </a:spcAft>
            </a:pPr>
            <a:r>
              <a:rPr lang="en-US" sz="2400">
                <a:latin typeface="+mn-lt"/>
              </a:rPr>
              <a:t>Now is the time the deploy these measures in a systemic way, to reduce and eventually eliminate pedestrian fatalities and serious injuries</a:t>
            </a:r>
          </a:p>
        </p:txBody>
      </p:sp>
      <p:pic>
        <p:nvPicPr>
          <p:cNvPr id="7" name="Picture 6" descr="A person walking down a street next to a traffic light&#10;&#10;Description automatically generated">
            <a:extLst>
              <a:ext uri="{FF2B5EF4-FFF2-40B4-BE49-F238E27FC236}">
                <a16:creationId xmlns:a16="http://schemas.microsoft.com/office/drawing/2014/main" id="{E17CAA5A-2469-43ED-96C2-751D8B2AF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785" y="1641928"/>
            <a:ext cx="5361215" cy="3574143"/>
          </a:xfrm>
          <a:prstGeom prst="rect">
            <a:avLst/>
          </a:prstGeom>
        </p:spPr>
      </p:pic>
      <p:sp>
        <p:nvSpPr>
          <p:cNvPr id="8" name="TextBox 7">
            <a:extLst>
              <a:ext uri="{FF2B5EF4-FFF2-40B4-BE49-F238E27FC236}">
                <a16:creationId xmlns:a16="http://schemas.microsoft.com/office/drawing/2014/main" id="{D9023203-FC25-4DBA-854C-F97C4D20694A}"/>
              </a:ext>
            </a:extLst>
          </p:cNvPr>
          <p:cNvSpPr txBox="1"/>
          <p:nvPr/>
        </p:nvSpPr>
        <p:spPr>
          <a:xfrm>
            <a:off x="9436100" y="5216071"/>
            <a:ext cx="3269869" cy="323165"/>
          </a:xfrm>
          <a:prstGeom prst="rect">
            <a:avLst/>
          </a:prstGeom>
          <a:noFill/>
        </p:spPr>
        <p:txBody>
          <a:bodyPr wrap="square" rtlCol="0">
            <a:spAutoFit/>
          </a:bodyPr>
          <a:lstStyle/>
          <a:p>
            <a:r>
              <a:rPr lang="en-US" sz="1500"/>
              <a:t>Photo source: Toole Design Group</a:t>
            </a:r>
          </a:p>
        </p:txBody>
      </p:sp>
    </p:spTree>
    <p:extLst>
      <p:ext uri="{BB962C8B-B14F-4D97-AF65-F5344CB8AC3E}">
        <p14:creationId xmlns:p14="http://schemas.microsoft.com/office/powerpoint/2010/main" val="2913842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C5E0-CC17-4F7E-A781-053CC481E879}"/>
              </a:ext>
            </a:extLst>
          </p:cNvPr>
          <p:cNvSpPr>
            <a:spLocks noGrp="1"/>
          </p:cNvSpPr>
          <p:nvPr>
            <p:ph type="title"/>
          </p:nvPr>
        </p:nvSpPr>
        <p:spPr/>
        <p:txBody>
          <a:bodyPr/>
          <a:lstStyle/>
          <a:p>
            <a:r>
              <a:rPr lang="en-US">
                <a:solidFill>
                  <a:srgbClr val="216D3F"/>
                </a:solidFill>
                <a:latin typeface="+mn-lt"/>
              </a:rPr>
              <a:t>Contact Information</a:t>
            </a:r>
          </a:p>
        </p:txBody>
      </p:sp>
      <p:sp>
        <p:nvSpPr>
          <p:cNvPr id="4" name="Text Placeholder 3">
            <a:extLst>
              <a:ext uri="{FF2B5EF4-FFF2-40B4-BE49-F238E27FC236}">
                <a16:creationId xmlns:a16="http://schemas.microsoft.com/office/drawing/2014/main" id="{C99CA8F5-E5ED-4EA1-997C-0BF3EB2FF5AA}"/>
              </a:ext>
            </a:extLst>
          </p:cNvPr>
          <p:cNvSpPr>
            <a:spLocks noGrp="1"/>
          </p:cNvSpPr>
          <p:nvPr>
            <p:ph type="body" sz="half" idx="2"/>
          </p:nvPr>
        </p:nvSpPr>
        <p:spPr/>
        <p:txBody>
          <a:bodyPr/>
          <a:lstStyle/>
          <a:p>
            <a:r>
              <a:rPr lang="en-US" i="1"/>
              <a:t>Name</a:t>
            </a:r>
          </a:p>
          <a:p>
            <a:r>
              <a:rPr lang="en-US" i="1"/>
              <a:t>E-Mail</a:t>
            </a:r>
          </a:p>
          <a:p>
            <a:r>
              <a:rPr lang="en-US" i="1"/>
              <a:t>Title</a:t>
            </a:r>
          </a:p>
          <a:p>
            <a:r>
              <a:rPr lang="en-US" i="1"/>
              <a:t>Organization</a:t>
            </a:r>
          </a:p>
          <a:p>
            <a:r>
              <a:rPr lang="en-US" i="1"/>
              <a:t>Website</a:t>
            </a:r>
          </a:p>
        </p:txBody>
      </p:sp>
      <p:pic>
        <p:nvPicPr>
          <p:cNvPr id="5" name="Picture Placeholder 4">
            <a:extLst>
              <a:ext uri="{FF2B5EF4-FFF2-40B4-BE49-F238E27FC236}">
                <a16:creationId xmlns:a16="http://schemas.microsoft.com/office/drawing/2014/main" id="{967DA707-5CB4-4FA7-AF5B-002CD7A79B9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9464" t="6414" r="19500" b="5099"/>
          <a:stretch/>
        </p:blipFill>
        <p:spPr>
          <a:xfrm>
            <a:off x="6096000" y="304800"/>
            <a:ext cx="6096000" cy="5607737"/>
          </a:xfrm>
          <a:prstGeom prst="rect">
            <a:avLst/>
          </a:prstGeom>
        </p:spPr>
      </p:pic>
      <p:sp>
        <p:nvSpPr>
          <p:cNvPr id="6" name="Slide Number Placeholder 2">
            <a:extLst>
              <a:ext uri="{FF2B5EF4-FFF2-40B4-BE49-F238E27FC236}">
                <a16:creationId xmlns:a16="http://schemas.microsoft.com/office/drawing/2014/main" id="{4AB2FFAB-815F-4A03-A8E4-7A7E1A605F90}"/>
              </a:ext>
            </a:extLst>
          </p:cNvPr>
          <p:cNvSpPr txBox="1">
            <a:spLocks/>
          </p:cNvSpPr>
          <p:nvPr/>
        </p:nvSpPr>
        <p:spPr>
          <a:xfrm>
            <a:off x="188259" y="6356352"/>
            <a:ext cx="43927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0B2EA68-1E4C-AB47-B8C0-46450E6322A4}" type="slidenum">
              <a:rPr lang="en-US" sz="1200">
                <a:solidFill>
                  <a:schemeClr val="bg1"/>
                </a:solidFill>
              </a:rPr>
              <a:pPr>
                <a:defRPr/>
              </a:pPr>
              <a:t>56</a:t>
            </a:fld>
            <a:endParaRPr lang="en-US" sz="1200">
              <a:solidFill>
                <a:schemeClr val="bg1"/>
              </a:solidFill>
            </a:endParaRPr>
          </a:p>
        </p:txBody>
      </p:sp>
      <p:sp>
        <p:nvSpPr>
          <p:cNvPr id="7" name="Date Placeholder 1">
            <a:extLst>
              <a:ext uri="{FF2B5EF4-FFF2-40B4-BE49-F238E27FC236}">
                <a16:creationId xmlns:a16="http://schemas.microsoft.com/office/drawing/2014/main" id="{62F677C4-DF14-4474-922A-E745A9B8A113}"/>
              </a:ext>
            </a:extLst>
          </p:cNvPr>
          <p:cNvSpPr txBox="1">
            <a:spLocks/>
          </p:cNvSpPr>
          <p:nvPr/>
        </p:nvSpPr>
        <p:spPr>
          <a:xfrm>
            <a:off x="775447" y="6356352"/>
            <a:ext cx="133125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D2E30A0-85E2-EE4C-B2D7-6A98250D161F}" type="datetime4">
              <a:rPr lang="en-US" sz="1200">
                <a:solidFill>
                  <a:schemeClr val="bg1"/>
                </a:solidFill>
              </a:rPr>
              <a:pPr>
                <a:defRPr/>
              </a:pPr>
              <a:t>February 7, 2023</a:t>
            </a:fld>
            <a:endParaRPr lang="en-US" sz="1200">
              <a:solidFill>
                <a:schemeClr val="bg1"/>
              </a:solidFill>
            </a:endParaRPr>
          </a:p>
        </p:txBody>
      </p:sp>
      <p:sp>
        <p:nvSpPr>
          <p:cNvPr id="10" name="TextBox 9">
            <a:extLst>
              <a:ext uri="{FF2B5EF4-FFF2-40B4-BE49-F238E27FC236}">
                <a16:creationId xmlns:a16="http://schemas.microsoft.com/office/drawing/2014/main" id="{DF0E1793-E338-4A18-9C68-11B9AFF837E1}"/>
              </a:ext>
            </a:extLst>
          </p:cNvPr>
          <p:cNvSpPr txBox="1"/>
          <p:nvPr/>
        </p:nvSpPr>
        <p:spPr>
          <a:xfrm>
            <a:off x="9423400" y="5912537"/>
            <a:ext cx="2827184" cy="323165"/>
          </a:xfrm>
          <a:prstGeom prst="rect">
            <a:avLst/>
          </a:prstGeom>
          <a:noFill/>
        </p:spPr>
        <p:txBody>
          <a:bodyPr wrap="none" rtlCol="0">
            <a:spAutoFit/>
          </a:bodyPr>
          <a:lstStyle/>
          <a:p>
            <a:r>
              <a:rPr lang="en-US" sz="1500"/>
              <a:t>Photo source: Toole Design Group</a:t>
            </a:r>
          </a:p>
        </p:txBody>
      </p:sp>
    </p:spTree>
    <p:extLst>
      <p:ext uri="{BB962C8B-B14F-4D97-AF65-F5344CB8AC3E}">
        <p14:creationId xmlns:p14="http://schemas.microsoft.com/office/powerpoint/2010/main" val="2909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a:xfrm>
            <a:off x="775447" y="6356352"/>
            <a:ext cx="1577788"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6</a:t>
            </a:fld>
            <a:endParaRPr lang="en-US"/>
          </a:p>
        </p:txBody>
      </p:sp>
      <p:pic>
        <p:nvPicPr>
          <p:cNvPr id="6146" name="Picture 2">
            <a:extLst>
              <a:ext uri="{FF2B5EF4-FFF2-40B4-BE49-F238E27FC236}">
                <a16:creationId xmlns:a16="http://schemas.microsoft.com/office/drawing/2014/main" id="{B02422A9-F880-4B1F-812E-5DDAB544F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45" b="17365"/>
          <a:stretch/>
        </p:blipFill>
        <p:spPr bwMode="auto">
          <a:xfrm>
            <a:off x="0" y="824089"/>
            <a:ext cx="12192000" cy="50595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89F4F3-C311-4ED6-B1AE-5676723AE651}"/>
              </a:ext>
            </a:extLst>
          </p:cNvPr>
          <p:cNvSpPr txBox="1"/>
          <p:nvPr/>
        </p:nvSpPr>
        <p:spPr>
          <a:xfrm>
            <a:off x="9402916" y="5883617"/>
            <a:ext cx="2827184" cy="323165"/>
          </a:xfrm>
          <a:prstGeom prst="rect">
            <a:avLst/>
          </a:prstGeom>
          <a:noFill/>
        </p:spPr>
        <p:txBody>
          <a:bodyPr wrap="none" rtlCol="0">
            <a:spAutoFit/>
          </a:bodyPr>
          <a:lstStyle/>
          <a:p>
            <a:r>
              <a:rPr lang="en-US" sz="1500"/>
              <a:t>Photo source: Toole Design Group</a:t>
            </a:r>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1. Purpose and Context</a:t>
            </a:r>
          </a:p>
        </p:txBody>
      </p:sp>
    </p:spTree>
    <p:extLst>
      <p:ext uri="{BB962C8B-B14F-4D97-AF65-F5344CB8AC3E}">
        <p14:creationId xmlns:p14="http://schemas.microsoft.com/office/powerpoint/2010/main" val="350583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2E30A0-85E2-EE4C-B2D7-6A98250D161F}" type="datetime4">
              <a:rPr lang="en-US" smtClean="0"/>
              <a:t>February 7, 2023</a:t>
            </a:fld>
            <a:endParaRPr lang="en-US"/>
          </a:p>
        </p:txBody>
      </p:sp>
      <p:sp>
        <p:nvSpPr>
          <p:cNvPr id="3" name="Slide Number Placeholder 2"/>
          <p:cNvSpPr>
            <a:spLocks noGrp="1"/>
          </p:cNvSpPr>
          <p:nvPr>
            <p:ph type="sldNum" sz="quarter" idx="12"/>
          </p:nvPr>
        </p:nvSpPr>
        <p:spPr/>
        <p:txBody>
          <a:bodyPr/>
          <a:lstStyle/>
          <a:p>
            <a:pPr>
              <a:defRPr/>
            </a:pPr>
            <a:fld id="{10B2EA68-1E4C-AB47-B8C0-46450E6322A4}" type="slidenum">
              <a:rPr lang="en-US" smtClean="0"/>
              <a:pPr>
                <a:defRPr/>
              </a:pPr>
              <a:t>7</a:t>
            </a:fld>
            <a:endParaRPr lang="en-US"/>
          </a:p>
        </p:txBody>
      </p:sp>
      <p:sp>
        <p:nvSpPr>
          <p:cNvPr id="4" name="Title 3"/>
          <p:cNvSpPr>
            <a:spLocks noGrp="1"/>
          </p:cNvSpPr>
          <p:nvPr>
            <p:ph type="title"/>
          </p:nvPr>
        </p:nvSpPr>
        <p:spPr/>
        <p:txBody>
          <a:bodyPr/>
          <a:lstStyle/>
          <a:p>
            <a:r>
              <a:rPr lang="en-US"/>
              <a:t>Purpose and Context</a:t>
            </a:r>
          </a:p>
        </p:txBody>
      </p:sp>
      <p:sp>
        <p:nvSpPr>
          <p:cNvPr id="5" name="Content Placeholder 4"/>
          <p:cNvSpPr>
            <a:spLocks noGrp="1"/>
          </p:cNvSpPr>
          <p:nvPr>
            <p:ph idx="1"/>
          </p:nvPr>
        </p:nvSpPr>
        <p:spPr>
          <a:xfrm>
            <a:off x="609600" y="965200"/>
            <a:ext cx="5777753" cy="5031679"/>
          </a:xfrm>
        </p:spPr>
        <p:txBody>
          <a:bodyPr>
            <a:normAutofit lnSpcReduction="10000"/>
          </a:bodyPr>
          <a:lstStyle/>
          <a:p>
            <a:pPr marL="0" indent="0">
              <a:lnSpc>
                <a:spcPct val="110000"/>
              </a:lnSpc>
              <a:spcAft>
                <a:spcPts val="1200"/>
              </a:spcAft>
              <a:buNone/>
            </a:pPr>
            <a:r>
              <a:rPr lang="en-US" sz="2600" u="sng">
                <a:latin typeface="+mn-lt"/>
                <a:cs typeface="Arial" panose="020B0604020202020204" pitchFamily="34" charset="0"/>
              </a:rPr>
              <a:t>Key Takeaways</a:t>
            </a:r>
          </a:p>
          <a:p>
            <a:pPr lvl="1">
              <a:lnSpc>
                <a:spcPct val="110000"/>
              </a:lnSpc>
              <a:spcBef>
                <a:spcPts val="0"/>
              </a:spcBef>
              <a:spcAft>
                <a:spcPts val="1200"/>
              </a:spcAft>
            </a:pPr>
            <a:r>
              <a:rPr lang="en-US">
                <a:latin typeface="+mn-lt"/>
                <a:cs typeface="Arial" panose="020B0604020202020204" pitchFamily="34" charset="0"/>
              </a:rPr>
              <a:t>Understand characteristics, context, and history of arterial roadways </a:t>
            </a:r>
          </a:p>
          <a:p>
            <a:pPr lvl="1">
              <a:lnSpc>
                <a:spcPct val="110000"/>
              </a:lnSpc>
              <a:spcBef>
                <a:spcPts val="0"/>
              </a:spcBef>
              <a:spcAft>
                <a:spcPts val="1200"/>
              </a:spcAft>
            </a:pPr>
            <a:r>
              <a:rPr lang="en-US">
                <a:latin typeface="+mn-lt"/>
                <a:cs typeface="Arial" panose="020B0604020202020204" pitchFamily="34" charset="0"/>
              </a:rPr>
              <a:t>Identify specific pedestrian safety issues </a:t>
            </a:r>
          </a:p>
          <a:p>
            <a:pPr lvl="1">
              <a:lnSpc>
                <a:spcPct val="110000"/>
              </a:lnSpc>
              <a:spcBef>
                <a:spcPts val="0"/>
              </a:spcBef>
              <a:spcAft>
                <a:spcPts val="1200"/>
              </a:spcAft>
            </a:pPr>
            <a:r>
              <a:rPr lang="en-US">
                <a:latin typeface="+mn-lt"/>
                <a:cs typeface="Arial" panose="020B0604020202020204" pitchFamily="34" charset="0"/>
              </a:rPr>
              <a:t>Identify strategies for applying systemic safety, safe systems, and Complete Streets principles </a:t>
            </a:r>
          </a:p>
          <a:p>
            <a:pPr lvl="1">
              <a:lnSpc>
                <a:spcPct val="110000"/>
              </a:lnSpc>
              <a:spcBef>
                <a:spcPts val="0"/>
              </a:spcBef>
              <a:spcAft>
                <a:spcPts val="1200"/>
              </a:spcAft>
            </a:pPr>
            <a:r>
              <a:rPr lang="en-US">
                <a:latin typeface="+mn-lt"/>
                <a:cs typeface="Arial" panose="020B0604020202020204" pitchFamily="34" charset="0"/>
              </a:rPr>
              <a:t>Learn common impediments to pedestrian safety and associated countermeasures</a:t>
            </a:r>
          </a:p>
          <a:p>
            <a:pPr lvl="1">
              <a:lnSpc>
                <a:spcPct val="110000"/>
              </a:lnSpc>
              <a:spcBef>
                <a:spcPts val="0"/>
              </a:spcBef>
              <a:spcAft>
                <a:spcPts val="1200"/>
              </a:spcAft>
            </a:pPr>
            <a:r>
              <a:rPr lang="en-US">
                <a:latin typeface="+mn-lt"/>
                <a:cs typeface="Arial" panose="020B0604020202020204" pitchFamily="34" charset="0"/>
              </a:rPr>
              <a:t>Identify resources for more information</a:t>
            </a:r>
            <a:endParaRPr lang="en-US">
              <a:latin typeface="+mn-lt"/>
            </a:endParaRPr>
          </a:p>
        </p:txBody>
      </p:sp>
      <p:sp>
        <p:nvSpPr>
          <p:cNvPr id="7" name="TextBox 6">
            <a:extLst>
              <a:ext uri="{FF2B5EF4-FFF2-40B4-BE49-F238E27FC236}">
                <a16:creationId xmlns:a16="http://schemas.microsoft.com/office/drawing/2014/main" id="{D109F3C5-7F7B-40EF-B892-7FE0E6A1982D}"/>
              </a:ext>
            </a:extLst>
          </p:cNvPr>
          <p:cNvSpPr txBox="1"/>
          <p:nvPr/>
        </p:nvSpPr>
        <p:spPr>
          <a:xfrm>
            <a:off x="9117367" y="5254353"/>
            <a:ext cx="3074633"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ea typeface="+mn-ea"/>
                <a:cs typeface="+mn-cs"/>
              </a:rPr>
              <a:t>Photo source: Toole Design Group</a:t>
            </a:r>
            <a:endParaRPr kumimoji="0" lang="en-US" sz="1500" b="0" i="0" u="none" strike="noStrike" kern="1200" cap="none" spc="0" normalizeH="0" baseline="0" noProof="0">
              <a:ln>
                <a:noFill/>
              </a:ln>
              <a:solidFill>
                <a:prstClr val="black"/>
              </a:solidFill>
              <a:effectLst/>
              <a:highlight>
                <a:srgbClr val="FFFF00"/>
              </a:highlight>
              <a:uLnTx/>
              <a:uFillTx/>
              <a:ea typeface="+mn-ea"/>
              <a:cs typeface="+mn-cs"/>
            </a:endParaRPr>
          </a:p>
        </p:txBody>
      </p:sp>
      <p:pic>
        <p:nvPicPr>
          <p:cNvPr id="1028" name="Picture 4">
            <a:extLst>
              <a:ext uri="{FF2B5EF4-FFF2-40B4-BE49-F238E27FC236}">
                <a16:creationId xmlns:a16="http://schemas.microsoft.com/office/drawing/2014/main" id="{1A6C4400-7C30-4419-9640-0B9E78E8D2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3263" y="1714500"/>
            <a:ext cx="513873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526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992BA3-2FBB-43F0-8540-D4C3D09B0084}"/>
              </a:ext>
            </a:extLst>
          </p:cNvPr>
          <p:cNvSpPr>
            <a:spLocks noGrp="1"/>
          </p:cNvSpPr>
          <p:nvPr>
            <p:ph type="dt" sz="half" idx="10"/>
          </p:nvPr>
        </p:nvSpPr>
        <p:spPr>
          <a:xfrm>
            <a:off x="775447" y="6356352"/>
            <a:ext cx="1497106"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E3663637-B930-435D-9C4A-C317C53A9A87}"/>
              </a:ext>
            </a:extLst>
          </p:cNvPr>
          <p:cNvSpPr>
            <a:spLocks noGrp="1"/>
          </p:cNvSpPr>
          <p:nvPr>
            <p:ph type="sldNum" sz="quarter" idx="12"/>
          </p:nvPr>
        </p:nvSpPr>
        <p:spPr/>
        <p:txBody>
          <a:bodyPr/>
          <a:lstStyle/>
          <a:p>
            <a:pPr>
              <a:defRPr/>
            </a:pPr>
            <a:fld id="{10B2EA68-1E4C-AB47-B8C0-46450E6322A4}" type="slidenum">
              <a:rPr lang="en-US" smtClean="0"/>
              <a:pPr>
                <a:defRPr/>
              </a:pPr>
              <a:t>8</a:t>
            </a:fld>
            <a:endParaRPr lang="en-US"/>
          </a:p>
        </p:txBody>
      </p:sp>
      <p:sp>
        <p:nvSpPr>
          <p:cNvPr id="4" name="Title 3">
            <a:extLst>
              <a:ext uri="{FF2B5EF4-FFF2-40B4-BE49-F238E27FC236}">
                <a16:creationId xmlns:a16="http://schemas.microsoft.com/office/drawing/2014/main" id="{51CD5ACA-CBE6-4EFE-92DD-8DDEFF2C4769}"/>
              </a:ext>
            </a:extLst>
          </p:cNvPr>
          <p:cNvSpPr>
            <a:spLocks noGrp="1"/>
          </p:cNvSpPr>
          <p:nvPr>
            <p:ph type="title"/>
          </p:nvPr>
        </p:nvSpPr>
        <p:spPr>
          <a:xfrm>
            <a:off x="609600" y="285359"/>
            <a:ext cx="10972800" cy="457827"/>
          </a:xfrm>
        </p:spPr>
        <p:txBody>
          <a:bodyPr/>
          <a:lstStyle/>
          <a:p>
            <a:r>
              <a:rPr lang="en-US"/>
              <a:t>USDOT and FHWA Priorities</a:t>
            </a:r>
          </a:p>
        </p:txBody>
      </p:sp>
      <p:sp>
        <p:nvSpPr>
          <p:cNvPr id="5" name="Content Placeholder 4">
            <a:extLst>
              <a:ext uri="{FF2B5EF4-FFF2-40B4-BE49-F238E27FC236}">
                <a16:creationId xmlns:a16="http://schemas.microsoft.com/office/drawing/2014/main" id="{E339D9AC-572B-439E-8AD0-11B29124374C}"/>
              </a:ext>
            </a:extLst>
          </p:cNvPr>
          <p:cNvSpPr>
            <a:spLocks noGrp="1"/>
          </p:cNvSpPr>
          <p:nvPr>
            <p:ph idx="1"/>
          </p:nvPr>
        </p:nvSpPr>
        <p:spPr>
          <a:xfrm>
            <a:off x="609600" y="1102659"/>
            <a:ext cx="3794591" cy="4894220"/>
          </a:xfrm>
        </p:spPr>
        <p:txBody>
          <a:bodyPr>
            <a:normAutofit lnSpcReduction="10000"/>
          </a:bodyPr>
          <a:lstStyle/>
          <a:p>
            <a:pPr>
              <a:lnSpc>
                <a:spcPct val="100000"/>
              </a:lnSpc>
              <a:spcAft>
                <a:spcPts val="1200"/>
              </a:spcAft>
            </a:pPr>
            <a:r>
              <a:rPr lang="en-US">
                <a:latin typeface="+mn-lt"/>
                <a:cs typeface="Arial" panose="020B0604020202020204" pitchFamily="34" charset="0"/>
              </a:rPr>
              <a:t>Creating a safe road system</a:t>
            </a:r>
          </a:p>
          <a:p>
            <a:pPr>
              <a:lnSpc>
                <a:spcPct val="100000"/>
              </a:lnSpc>
              <a:spcAft>
                <a:spcPts val="1200"/>
              </a:spcAft>
            </a:pPr>
            <a:r>
              <a:rPr lang="en-US">
                <a:latin typeface="+mn-lt"/>
                <a:cs typeface="Arial" panose="020B0604020202020204" pitchFamily="34" charset="0"/>
              </a:rPr>
              <a:t>Zero deaths</a:t>
            </a:r>
          </a:p>
          <a:p>
            <a:pPr>
              <a:lnSpc>
                <a:spcPct val="100000"/>
              </a:lnSpc>
              <a:spcBef>
                <a:spcPts val="0"/>
              </a:spcBef>
              <a:spcAft>
                <a:spcPts val="1200"/>
              </a:spcAft>
            </a:pPr>
            <a:r>
              <a:rPr lang="en-US">
                <a:latin typeface="+mn-lt"/>
                <a:cs typeface="Arial" panose="020B0604020202020204" pitchFamily="34" charset="0"/>
              </a:rPr>
              <a:t>Pedestrian safety and livability</a:t>
            </a:r>
          </a:p>
          <a:p>
            <a:pPr>
              <a:lnSpc>
                <a:spcPct val="100000"/>
              </a:lnSpc>
              <a:spcAft>
                <a:spcPts val="1200"/>
              </a:spcAft>
            </a:pPr>
            <a:r>
              <a:rPr lang="en-US">
                <a:latin typeface="+mn-lt"/>
                <a:cs typeface="Arial" panose="020B0604020202020204" pitchFamily="34" charset="0"/>
              </a:rPr>
              <a:t>Ongoing initiatives:</a:t>
            </a:r>
          </a:p>
          <a:p>
            <a:pPr lvl="1">
              <a:lnSpc>
                <a:spcPct val="100000"/>
              </a:lnSpc>
              <a:spcAft>
                <a:spcPts val="1200"/>
              </a:spcAft>
            </a:pPr>
            <a:r>
              <a:rPr lang="en-US">
                <a:latin typeface="+mn-lt"/>
                <a:cs typeface="Arial" panose="020B0604020202020204" pitchFamily="34" charset="0"/>
              </a:rPr>
              <a:t>USDOT Pedestrian Safety Summit 2020</a:t>
            </a:r>
          </a:p>
          <a:p>
            <a:pPr lvl="1">
              <a:lnSpc>
                <a:spcPct val="100000"/>
              </a:lnSpc>
              <a:spcAft>
                <a:spcPts val="1200"/>
              </a:spcAft>
            </a:pPr>
            <a:r>
              <a:rPr lang="en-US">
                <a:latin typeface="+mn-lt"/>
                <a:cs typeface="Arial" panose="020B0604020202020204" pitchFamily="34" charset="0"/>
              </a:rPr>
              <a:t>USDOT Pedestrian Safety Action Plan</a:t>
            </a:r>
            <a:endParaRPr lang="en-US">
              <a:latin typeface="+mn-lt"/>
            </a:endParaRPr>
          </a:p>
        </p:txBody>
      </p:sp>
      <p:pic>
        <p:nvPicPr>
          <p:cNvPr id="6" name="Picture 5">
            <a:extLst>
              <a:ext uri="{FF2B5EF4-FFF2-40B4-BE49-F238E27FC236}">
                <a16:creationId xmlns:a16="http://schemas.microsoft.com/office/drawing/2014/main" id="{88BDFABB-AB29-4FA4-ACF4-1C6523884572}"/>
              </a:ext>
            </a:extLst>
          </p:cNvPr>
          <p:cNvPicPr>
            <a:picLocks noChangeAspect="1"/>
          </p:cNvPicPr>
          <p:nvPr/>
        </p:nvPicPr>
        <p:blipFill rotWithShape="1">
          <a:blip r:embed="rId3"/>
          <a:srcRect l="33703" t="12976" r="34683" b="11116"/>
          <a:stretch/>
        </p:blipFill>
        <p:spPr>
          <a:xfrm>
            <a:off x="8518596" y="1102659"/>
            <a:ext cx="3237628" cy="4210892"/>
          </a:xfrm>
          <a:prstGeom prst="rect">
            <a:avLst/>
          </a:prstGeom>
          <a:ln>
            <a:solidFill>
              <a:schemeClr val="tx1"/>
            </a:solidFill>
          </a:ln>
        </p:spPr>
      </p:pic>
      <p:pic>
        <p:nvPicPr>
          <p:cNvPr id="9" name="Picture 8">
            <a:extLst>
              <a:ext uri="{FF2B5EF4-FFF2-40B4-BE49-F238E27FC236}">
                <a16:creationId xmlns:a16="http://schemas.microsoft.com/office/drawing/2014/main" id="{76794E7B-4748-4842-8B6D-CA34E67C685C}"/>
              </a:ext>
            </a:extLst>
          </p:cNvPr>
          <p:cNvPicPr>
            <a:picLocks noChangeAspect="1"/>
          </p:cNvPicPr>
          <p:nvPr/>
        </p:nvPicPr>
        <p:blipFill rotWithShape="1">
          <a:blip r:embed="rId4"/>
          <a:srcRect l="32089" t="12975" r="33069" b="3948"/>
          <a:stretch/>
        </p:blipFill>
        <p:spPr>
          <a:xfrm>
            <a:off x="4796807" y="1102659"/>
            <a:ext cx="3256830" cy="4206368"/>
          </a:xfrm>
          <a:prstGeom prst="rect">
            <a:avLst/>
          </a:prstGeom>
          <a:ln>
            <a:solidFill>
              <a:schemeClr val="tx1"/>
            </a:solidFill>
          </a:ln>
        </p:spPr>
      </p:pic>
    </p:spTree>
    <p:extLst>
      <p:ext uri="{BB962C8B-B14F-4D97-AF65-F5344CB8AC3E}">
        <p14:creationId xmlns:p14="http://schemas.microsoft.com/office/powerpoint/2010/main" val="2798901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8589F-29C4-44FF-ABDC-C1745BBFB6FE}"/>
              </a:ext>
            </a:extLst>
          </p:cNvPr>
          <p:cNvSpPr>
            <a:spLocks noGrp="1"/>
          </p:cNvSpPr>
          <p:nvPr>
            <p:ph type="dt" sz="half" idx="10"/>
          </p:nvPr>
        </p:nvSpPr>
        <p:spPr>
          <a:xfrm>
            <a:off x="775447" y="6356352"/>
            <a:ext cx="1671918" cy="365125"/>
          </a:xfrm>
        </p:spPr>
        <p:txBody>
          <a:bodyPr/>
          <a:lstStyle/>
          <a:p>
            <a:pPr>
              <a:defRPr/>
            </a:pPr>
            <a:fld id="{3D2E30A0-85E2-EE4C-B2D7-6A98250D161F}" type="datetime4">
              <a:rPr lang="en-US" smtClean="0"/>
              <a:t>February 7, 2023</a:t>
            </a:fld>
            <a:endParaRPr lang="en-US"/>
          </a:p>
        </p:txBody>
      </p:sp>
      <p:sp>
        <p:nvSpPr>
          <p:cNvPr id="3" name="Slide Number Placeholder 2">
            <a:extLst>
              <a:ext uri="{FF2B5EF4-FFF2-40B4-BE49-F238E27FC236}">
                <a16:creationId xmlns:a16="http://schemas.microsoft.com/office/drawing/2014/main" id="{C91E8EAA-5913-4155-9A7F-CD79D51C8F27}"/>
              </a:ext>
            </a:extLst>
          </p:cNvPr>
          <p:cNvSpPr>
            <a:spLocks noGrp="1"/>
          </p:cNvSpPr>
          <p:nvPr>
            <p:ph type="sldNum" sz="quarter" idx="12"/>
          </p:nvPr>
        </p:nvSpPr>
        <p:spPr/>
        <p:txBody>
          <a:bodyPr/>
          <a:lstStyle/>
          <a:p>
            <a:pPr>
              <a:defRPr/>
            </a:pPr>
            <a:fld id="{10B2EA68-1E4C-AB47-B8C0-46450E6322A4}" type="slidenum">
              <a:rPr lang="en-US" smtClean="0"/>
              <a:pPr>
                <a:defRPr/>
              </a:pPr>
              <a:t>9</a:t>
            </a:fld>
            <a:endParaRPr lang="en-US"/>
          </a:p>
        </p:txBody>
      </p:sp>
      <p:sp>
        <p:nvSpPr>
          <p:cNvPr id="8" name="TextBox 7">
            <a:extLst>
              <a:ext uri="{FF2B5EF4-FFF2-40B4-BE49-F238E27FC236}">
                <a16:creationId xmlns:a16="http://schemas.microsoft.com/office/drawing/2014/main" id="{1989F4F3-C311-4ED6-B1AE-5676723AE651}"/>
              </a:ext>
            </a:extLst>
          </p:cNvPr>
          <p:cNvSpPr txBox="1"/>
          <p:nvPr/>
        </p:nvSpPr>
        <p:spPr>
          <a:xfrm>
            <a:off x="9385300" y="5883619"/>
            <a:ext cx="3409427" cy="323165"/>
          </a:xfrm>
          <a:prstGeom prst="rect">
            <a:avLst/>
          </a:prstGeom>
          <a:noFill/>
        </p:spPr>
        <p:txBody>
          <a:bodyPr wrap="square" rtlCol="0">
            <a:spAutoFit/>
          </a:bodyPr>
          <a:lstStyle/>
          <a:p>
            <a:r>
              <a:rPr lang="en-US" sz="1500"/>
              <a:t>Photo source: Toole Design Group</a:t>
            </a:r>
          </a:p>
        </p:txBody>
      </p:sp>
      <p:sp>
        <p:nvSpPr>
          <p:cNvPr id="10" name="Title 3">
            <a:extLst>
              <a:ext uri="{FF2B5EF4-FFF2-40B4-BE49-F238E27FC236}">
                <a16:creationId xmlns:a16="http://schemas.microsoft.com/office/drawing/2014/main" id="{EBA74307-3E6E-4686-A0CC-8EE673B49997}"/>
              </a:ext>
            </a:extLst>
          </p:cNvPr>
          <p:cNvSpPr>
            <a:spLocks noGrp="1"/>
          </p:cNvSpPr>
          <p:nvPr>
            <p:ph type="title"/>
          </p:nvPr>
        </p:nvSpPr>
        <p:spPr>
          <a:xfrm>
            <a:off x="609600" y="274640"/>
            <a:ext cx="10972800" cy="457827"/>
          </a:xfrm>
        </p:spPr>
        <p:txBody>
          <a:bodyPr/>
          <a:lstStyle/>
          <a:p>
            <a:r>
              <a:rPr lang="en-US"/>
              <a:t>2. Background</a:t>
            </a:r>
          </a:p>
        </p:txBody>
      </p:sp>
      <p:pic>
        <p:nvPicPr>
          <p:cNvPr id="1028" name="Picture 4">
            <a:extLst>
              <a:ext uri="{FF2B5EF4-FFF2-40B4-BE49-F238E27FC236}">
                <a16:creationId xmlns:a16="http://schemas.microsoft.com/office/drawing/2014/main" id="{52E70C4F-0756-427A-AB69-45F1DB0AD3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13263" b="36868"/>
          <a:stretch/>
        </p:blipFill>
        <p:spPr bwMode="auto">
          <a:xfrm>
            <a:off x="1" y="879677"/>
            <a:ext cx="12191999" cy="50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59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2bb8f6-9943-4e0b-b149-e0c8655e40cd" xsi:nil="true"/>
    <lcf76f155ced4ddcb4097134ff3c332f xmlns="6c2a5d45-ecec-4eb8-9b14-12a132e17a24">
      <Terms xmlns="http://schemas.microsoft.com/office/infopath/2007/PartnerControls"/>
    </lcf76f155ced4ddcb4097134ff3c332f>
    <EricARodgman xmlns="6c2a5d45-ecec-4eb8-9b14-12a132e17a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16E1CA22297445B99DF4590DFF6E11" ma:contentTypeVersion="17" ma:contentTypeDescription="Create a new document." ma:contentTypeScope="" ma:versionID="6e2535189fedf406e2f6bd91284dd055">
  <xsd:schema xmlns:xsd="http://www.w3.org/2001/XMLSchema" xmlns:xs="http://www.w3.org/2001/XMLSchema" xmlns:p="http://schemas.microsoft.com/office/2006/metadata/properties" xmlns:ns2="6c2a5d45-ecec-4eb8-9b14-12a132e17a24" xmlns:ns3="152bb8f6-9943-4e0b-b149-e0c8655e40cd" targetNamespace="http://schemas.microsoft.com/office/2006/metadata/properties" ma:root="true" ma:fieldsID="e529cde5c4358cb17b6407104df37cf4" ns2:_="" ns3:_="">
    <xsd:import namespace="6c2a5d45-ecec-4eb8-9b14-12a132e17a24"/>
    <xsd:import namespace="152bb8f6-9943-4e0b-b149-e0c8655e40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EricARodgma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2a5d45-ecec-4eb8-9b14-12a132e17a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fdc6da-32ca-4a2b-983e-32d6a4a8ae6b" ma:termSetId="09814cd3-568e-fe90-9814-8d621ff8fb84" ma:anchorId="fba54fb3-c3e1-fe81-a776-ca4b69148c4d" ma:open="true" ma:isKeyword="false">
      <xsd:complexType>
        <xsd:sequence>
          <xsd:element ref="pc:Terms" minOccurs="0" maxOccurs="1"/>
        </xsd:sequence>
      </xsd:complexType>
    </xsd:element>
    <xsd:element name="EricARodgman" ma:index="24" nillable="true" ma:displayName="Eric A Rodgman" ma:description="NC 2015-2019 all persons in crashes with select variables for Wes Kumfer and Katie Harmon." ma:format="Dropdown" ma:internalName="EricARodgma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2bb8f6-9943-4e0b-b149-e0c8655e40c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ddfd11-aff8-40c2-91cf-75ed19274a6b}" ma:internalName="TaxCatchAll" ma:showField="CatchAllData" ma:web="152bb8f6-9943-4e0b-b149-e0c8655e4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4607A3-F857-48B5-A6B1-DA88274C365D}">
  <ds:schemaRefs>
    <ds:schemaRef ds:uri="152bb8f6-9943-4e0b-b149-e0c8655e40cd"/>
    <ds:schemaRef ds:uri="6c2a5d45-ecec-4eb8-9b14-12a132e17a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203784B-E186-4068-A96C-B5026D083E10}">
  <ds:schemaRefs>
    <ds:schemaRef ds:uri="152bb8f6-9943-4e0b-b149-e0c8655e40cd"/>
    <ds:schemaRef ds:uri="6c2a5d45-ecec-4eb8-9b14-12a132e17a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4AAA068-EF89-4A7C-A21C-F90C47C50C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53</Notes>
  <HiddenSlides>0</HiddenSlide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1_Office Theme</vt:lpstr>
      <vt:lpstr>Disclaimer and Publication Details</vt:lpstr>
      <vt:lpstr>Disclaimer and Publication Details</vt:lpstr>
      <vt:lpstr>Notes to Presenter</vt:lpstr>
      <vt:lpstr>Arterial Roads and Pedestrian Safety</vt:lpstr>
      <vt:lpstr>Overview of Presentation</vt:lpstr>
      <vt:lpstr>1. Purpose and Context</vt:lpstr>
      <vt:lpstr>Purpose and Context</vt:lpstr>
      <vt:lpstr>USDOT and FHWA Priorities</vt:lpstr>
      <vt:lpstr>2. Background</vt:lpstr>
      <vt:lpstr>Historical Context: Changes in Land Use and Function</vt:lpstr>
      <vt:lpstr>Urban Renewal Context:  Part of a Larger History of Injustice</vt:lpstr>
      <vt:lpstr>Conventional Concept of the Role of Arterials</vt:lpstr>
      <vt:lpstr>PowerPoint Presentation</vt:lpstr>
      <vt:lpstr>Land Use and Pedestrian Safety</vt:lpstr>
      <vt:lpstr>Context Sensitive Solutions</vt:lpstr>
      <vt:lpstr>3. Pedestrian Safety and Arterial Roadways</vt:lpstr>
      <vt:lpstr>Pedestrian Safety is an Urgent Problem in the US</vt:lpstr>
      <vt:lpstr>Arterials are Disproportionately Dangerous for Pedestrians</vt:lpstr>
      <vt:lpstr>PowerPoint Presentation</vt:lpstr>
      <vt:lpstr>Research Shows Arterial Safety Issues for Pedestrians</vt:lpstr>
      <vt:lpstr>Pedestrian Experience on Arterials: Urban Context</vt:lpstr>
      <vt:lpstr>Pedestrian Experience on Arterials: Suburban Context</vt:lpstr>
      <vt:lpstr>Common Unsafe Conditions on Arterials</vt:lpstr>
      <vt:lpstr>Lighting and Pedestrian Safety on Arterials</vt:lpstr>
      <vt:lpstr>Centering Equity</vt:lpstr>
      <vt:lpstr>Pedestrian Safety Inequities</vt:lpstr>
      <vt:lpstr>Pedestrian Safety Inequities</vt:lpstr>
      <vt:lpstr>4. Systemic Safety, Vison Zero, and Complete Streets</vt:lpstr>
      <vt:lpstr>The Safe System</vt:lpstr>
      <vt:lpstr>Systemic Pedestrian Safety Infrastructure</vt:lpstr>
      <vt:lpstr>Vision Zero</vt:lpstr>
      <vt:lpstr>Complete Streets and Equity on Arterials</vt:lpstr>
      <vt:lpstr>5. Safety Treatments</vt:lpstr>
      <vt:lpstr>Identify the Pedestrian Safety Problems and Solutions</vt:lpstr>
      <vt:lpstr>Planning and Design Considerations</vt:lpstr>
      <vt:lpstr>Safety Treatment Application Considerations</vt:lpstr>
      <vt:lpstr>Which Treatments are Effective?</vt:lpstr>
      <vt:lpstr>Implementation Options</vt:lpstr>
      <vt:lpstr>Implementation Challenges</vt:lpstr>
      <vt:lpstr>Implementation Solutions</vt:lpstr>
      <vt:lpstr>Common Pedestrian Crash Types</vt:lpstr>
      <vt:lpstr>Examples of Left-Turn Pedestrian Safety Treatments</vt:lpstr>
      <vt:lpstr>Examples of Right-Turn Pedestrian Safety Treatments</vt:lpstr>
      <vt:lpstr>Going Straight Pedestrian Safety Treatments</vt:lpstr>
      <vt:lpstr>Key Additional Pedestrian Safety Treatments</vt:lpstr>
      <vt:lpstr>Safety Benefits of Common Safety Treatments</vt:lpstr>
      <vt:lpstr>STEP Studio: Pedestrian Safety Treatment Selection and Application</vt:lpstr>
      <vt:lpstr>Featured Transformative Treatment: Road Diets</vt:lpstr>
      <vt:lpstr>Case Study: Protected Intersections</vt:lpstr>
      <vt:lpstr>7. Resources</vt:lpstr>
      <vt:lpstr>Resources</vt:lpstr>
      <vt:lpstr>Key Resources</vt:lpstr>
      <vt:lpstr>8. Conclusion</vt:lpstr>
      <vt:lpstr>Conclusion</vt:lpstr>
      <vt:lpstr>Conclusion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Arterial Roads and Pedestrian Safety</dc:title>
  <dc:creator>Kristof Devastey</dc:creator>
  <cp:revision>2</cp:revision>
  <dcterms:created xsi:type="dcterms:W3CDTF">2020-07-20T18:47:01Z</dcterms:created>
  <dcterms:modified xsi:type="dcterms:W3CDTF">2023-02-07T21:03:22Z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0x010100C516E1CA22297445B99DF4590DFF6E11</vt:lpwstr>
  </property>
  <property fmtid="{D5CDD505-2E9C-101B-9397-08002B2CF9AE}" pid="3" name="MediaServiceImageTags">
    <vt:lpwstr/>
  </property>
</Properties>
</file>