
<file path=[Content_Types].xml><?xml version="1.0" encoding="utf-8"?>
<Types xmlns="http://schemas.openxmlformats.org/package/2006/content-types">
  <Default Extension="png" ContentType="image/png"/>
  <Default Extension="tmp"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9" r:id="rId1"/>
  </p:sldMasterIdLst>
  <p:notesMasterIdLst>
    <p:notesMasterId r:id="rId47"/>
  </p:notesMasterIdLst>
  <p:sldIdLst>
    <p:sldId id="256" r:id="rId2"/>
    <p:sldId id="269" r:id="rId3"/>
    <p:sldId id="337" r:id="rId4"/>
    <p:sldId id="338" r:id="rId5"/>
    <p:sldId id="339" r:id="rId6"/>
    <p:sldId id="340" r:id="rId7"/>
    <p:sldId id="341" r:id="rId8"/>
    <p:sldId id="342" r:id="rId9"/>
    <p:sldId id="343" r:id="rId10"/>
    <p:sldId id="344" r:id="rId11"/>
    <p:sldId id="345" r:id="rId12"/>
    <p:sldId id="346" r:id="rId13"/>
    <p:sldId id="347" r:id="rId14"/>
    <p:sldId id="348" r:id="rId15"/>
    <p:sldId id="349" r:id="rId16"/>
    <p:sldId id="350" r:id="rId17"/>
    <p:sldId id="351" r:id="rId18"/>
    <p:sldId id="352" r:id="rId19"/>
    <p:sldId id="353" r:id="rId20"/>
    <p:sldId id="356" r:id="rId21"/>
    <p:sldId id="354" r:id="rId22"/>
    <p:sldId id="355" r:id="rId23"/>
    <p:sldId id="357" r:id="rId24"/>
    <p:sldId id="358" r:id="rId25"/>
    <p:sldId id="359" r:id="rId26"/>
    <p:sldId id="361" r:id="rId27"/>
    <p:sldId id="362" r:id="rId28"/>
    <p:sldId id="363" r:id="rId29"/>
    <p:sldId id="364" r:id="rId30"/>
    <p:sldId id="365" r:id="rId31"/>
    <p:sldId id="366" r:id="rId32"/>
    <p:sldId id="367" r:id="rId33"/>
    <p:sldId id="368" r:id="rId34"/>
    <p:sldId id="369" r:id="rId35"/>
    <p:sldId id="370" r:id="rId36"/>
    <p:sldId id="371" r:id="rId37"/>
    <p:sldId id="379" r:id="rId38"/>
    <p:sldId id="380" r:id="rId39"/>
    <p:sldId id="372" r:id="rId40"/>
    <p:sldId id="373" r:id="rId41"/>
    <p:sldId id="374" r:id="rId42"/>
    <p:sldId id="375" r:id="rId43"/>
    <p:sldId id="376" r:id="rId44"/>
    <p:sldId id="377" r:id="rId45"/>
    <p:sldId id="378" r:id="rId46"/>
  </p:sldIdLst>
  <p:sldSz cx="9144000" cy="6858000" type="screen4x3"/>
  <p:notesSz cx="6858000" cy="9144000"/>
  <p:defaultTextStyle>
    <a:defPPr>
      <a:defRPr lang="en-US"/>
    </a:defPPr>
    <a:lvl1pPr algn="l" rtl="0" eaLnBrk="0" fontAlgn="base" hangingPunct="0">
      <a:spcBef>
        <a:spcPct val="0"/>
      </a:spcBef>
      <a:spcAft>
        <a:spcPct val="0"/>
      </a:spcAft>
      <a:defRPr sz="3200" kern="1200">
        <a:solidFill>
          <a:schemeClr val="tx1"/>
        </a:solidFill>
        <a:latin typeface="Calibri" charset="0"/>
        <a:ea typeface="ＭＳ Ｐゴシック" charset="0"/>
        <a:cs typeface="ＭＳ Ｐゴシック" charset="0"/>
      </a:defRPr>
    </a:lvl1pPr>
    <a:lvl2pPr marL="457200" algn="l" rtl="0" eaLnBrk="0" fontAlgn="base" hangingPunct="0">
      <a:spcBef>
        <a:spcPct val="0"/>
      </a:spcBef>
      <a:spcAft>
        <a:spcPct val="0"/>
      </a:spcAft>
      <a:defRPr sz="3200" kern="1200">
        <a:solidFill>
          <a:schemeClr val="tx1"/>
        </a:solidFill>
        <a:latin typeface="Calibri" charset="0"/>
        <a:ea typeface="ＭＳ Ｐゴシック" charset="0"/>
        <a:cs typeface="ＭＳ Ｐゴシック" charset="0"/>
      </a:defRPr>
    </a:lvl2pPr>
    <a:lvl3pPr marL="914400" algn="l" rtl="0" eaLnBrk="0" fontAlgn="base" hangingPunct="0">
      <a:spcBef>
        <a:spcPct val="0"/>
      </a:spcBef>
      <a:spcAft>
        <a:spcPct val="0"/>
      </a:spcAft>
      <a:defRPr sz="3200" kern="1200">
        <a:solidFill>
          <a:schemeClr val="tx1"/>
        </a:solidFill>
        <a:latin typeface="Calibri" charset="0"/>
        <a:ea typeface="ＭＳ Ｐゴシック" charset="0"/>
        <a:cs typeface="ＭＳ Ｐゴシック" charset="0"/>
      </a:defRPr>
    </a:lvl3pPr>
    <a:lvl4pPr marL="1371600" algn="l" rtl="0" eaLnBrk="0" fontAlgn="base" hangingPunct="0">
      <a:spcBef>
        <a:spcPct val="0"/>
      </a:spcBef>
      <a:spcAft>
        <a:spcPct val="0"/>
      </a:spcAft>
      <a:defRPr sz="3200" kern="1200">
        <a:solidFill>
          <a:schemeClr val="tx1"/>
        </a:solidFill>
        <a:latin typeface="Calibri" charset="0"/>
        <a:ea typeface="ＭＳ Ｐゴシック" charset="0"/>
        <a:cs typeface="ＭＳ Ｐゴシック" charset="0"/>
      </a:defRPr>
    </a:lvl4pPr>
    <a:lvl5pPr marL="1828800" algn="l" rtl="0" eaLnBrk="0" fontAlgn="base" hangingPunct="0">
      <a:spcBef>
        <a:spcPct val="0"/>
      </a:spcBef>
      <a:spcAft>
        <a:spcPct val="0"/>
      </a:spcAft>
      <a:defRPr sz="3200" kern="1200">
        <a:solidFill>
          <a:schemeClr val="tx1"/>
        </a:solidFill>
        <a:latin typeface="Calibri" charset="0"/>
        <a:ea typeface="ＭＳ Ｐゴシック" charset="0"/>
        <a:cs typeface="ＭＳ Ｐゴシック" charset="0"/>
      </a:defRPr>
    </a:lvl5pPr>
    <a:lvl6pPr marL="2286000" algn="l" defTabSz="457200" rtl="0" eaLnBrk="1" latinLnBrk="0" hangingPunct="1">
      <a:defRPr sz="3200" kern="1200">
        <a:solidFill>
          <a:schemeClr val="tx1"/>
        </a:solidFill>
        <a:latin typeface="Calibri" charset="0"/>
        <a:ea typeface="ＭＳ Ｐゴシック" charset="0"/>
        <a:cs typeface="ＭＳ Ｐゴシック" charset="0"/>
      </a:defRPr>
    </a:lvl6pPr>
    <a:lvl7pPr marL="2743200" algn="l" defTabSz="457200" rtl="0" eaLnBrk="1" latinLnBrk="0" hangingPunct="1">
      <a:defRPr sz="3200" kern="1200">
        <a:solidFill>
          <a:schemeClr val="tx1"/>
        </a:solidFill>
        <a:latin typeface="Calibri" charset="0"/>
        <a:ea typeface="ＭＳ Ｐゴシック" charset="0"/>
        <a:cs typeface="ＭＳ Ｐゴシック" charset="0"/>
      </a:defRPr>
    </a:lvl7pPr>
    <a:lvl8pPr marL="3200400" algn="l" defTabSz="457200" rtl="0" eaLnBrk="1" latinLnBrk="0" hangingPunct="1">
      <a:defRPr sz="3200" kern="1200">
        <a:solidFill>
          <a:schemeClr val="tx1"/>
        </a:solidFill>
        <a:latin typeface="Calibri" charset="0"/>
        <a:ea typeface="ＭＳ Ｐゴシック" charset="0"/>
        <a:cs typeface="ＭＳ Ｐゴシック" charset="0"/>
      </a:defRPr>
    </a:lvl8pPr>
    <a:lvl9pPr marL="3657600" algn="l" defTabSz="457200" rtl="0" eaLnBrk="1" latinLnBrk="0" hangingPunct="1">
      <a:defRPr sz="3200" kern="1200">
        <a:solidFill>
          <a:schemeClr val="tx1"/>
        </a:solidFill>
        <a:latin typeface="Calibri" charset="0"/>
        <a:ea typeface="ＭＳ Ｐゴシック" charset="0"/>
        <a:cs typeface="ＭＳ Ｐゴシック"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2946A"/>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22214" autoAdjust="0"/>
    <p:restoredTop sz="76190" autoAdjust="0"/>
  </p:normalViewPr>
  <p:slideViewPr>
    <p:cSldViewPr>
      <p:cViewPr>
        <p:scale>
          <a:sx n="75" d="100"/>
          <a:sy n="75" d="100"/>
        </p:scale>
        <p:origin x="-744" y="-25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image" Target="../media/image22.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atin typeface="Times New Roman" pitchFamily="18" charset="0"/>
                <a:ea typeface="+mn-ea"/>
                <a:cs typeface="+mn-cs"/>
              </a:defRPr>
            </a:lvl1pPr>
          </a:lstStyle>
          <a:p>
            <a:pPr>
              <a:defRPr/>
            </a:pPr>
            <a:endParaRPr lang="en-US"/>
          </a:p>
        </p:txBody>
      </p:sp>
      <p:sp>
        <p:nvSpPr>
          <p:cNvPr id="2560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atin typeface="Times New Roman" pitchFamily="18" charset="0"/>
                <a:ea typeface="+mn-ea"/>
                <a:cs typeface="+mn-cs"/>
              </a:defRPr>
            </a:lvl1pPr>
          </a:lstStyle>
          <a:p>
            <a:pPr>
              <a:defRPr/>
            </a:pPr>
            <a:endParaRPr lang="en-US"/>
          </a:p>
        </p:txBody>
      </p:sp>
      <p:sp>
        <p:nvSpPr>
          <p:cNvPr id="614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 uri="{FAA26D3D-D897-4be2-8F04-BA451C77F1D7}">
              <ma14:placeholderFlag xmlns:ma14="http://schemas.microsoft.com/office/mac/drawingml/2011/main" xmlns="" val="1"/>
            </a:ext>
          </a:extLst>
        </p:spPr>
      </p:sp>
      <p:sp>
        <p:nvSpPr>
          <p:cNvPr id="2560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560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atin typeface="Times New Roman" pitchFamily="18" charset="0"/>
                <a:ea typeface="+mn-ea"/>
                <a:cs typeface="+mn-cs"/>
              </a:defRPr>
            </a:lvl1pPr>
          </a:lstStyle>
          <a:p>
            <a:pPr>
              <a:defRPr/>
            </a:pPr>
            <a:endParaRPr lang="en-US"/>
          </a:p>
        </p:txBody>
      </p:sp>
      <p:sp>
        <p:nvSpPr>
          <p:cNvPr id="2560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atin typeface="Times New Roman" charset="0"/>
                <a:cs typeface="+mn-cs"/>
              </a:defRPr>
            </a:lvl1pPr>
          </a:lstStyle>
          <a:p>
            <a:pPr>
              <a:defRPr/>
            </a:pPr>
            <a:fld id="{0ED5A214-93CA-AE43-9B02-C7CD97A56FE6}" type="slidenum">
              <a:rPr lang="en-US"/>
              <a:pPr>
                <a:defRPr/>
              </a:pPr>
              <a:t>‹#›</a:t>
            </a:fld>
            <a:endParaRPr lang="en-US"/>
          </a:p>
        </p:txBody>
      </p:sp>
    </p:spTree>
    <p:extLst>
      <p:ext uri="{BB962C8B-B14F-4D97-AF65-F5344CB8AC3E}">
        <p14:creationId xmlns:p14="http://schemas.microsoft.com/office/powerpoint/2010/main" val="289520952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transweb.sjsu.edu/PDFs/research/1005-low-stress-bicycling-network-connectivity.pdf" TargetMode="External"/><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3" Type="http://schemas.openxmlformats.org/officeDocument/2006/relationships/hyperlink" Target="http://transweb.sjsu.edu/PDFs/research/1005-low-stress-bicycling-network-connectivity.pdf" TargetMode="External"/><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defRPr sz="3200">
                <a:solidFill>
                  <a:schemeClr val="tx1"/>
                </a:solidFill>
                <a:latin typeface="Calibri" charset="0"/>
                <a:ea typeface="ＭＳ Ｐゴシック" charset="0"/>
              </a:defRPr>
            </a:lvl1pPr>
            <a:lvl2pPr marL="742950" indent="-285750">
              <a:defRPr sz="3200">
                <a:solidFill>
                  <a:schemeClr val="tx1"/>
                </a:solidFill>
                <a:latin typeface="Calibri" charset="0"/>
                <a:ea typeface="ＭＳ Ｐゴシック" charset="0"/>
              </a:defRPr>
            </a:lvl2pPr>
            <a:lvl3pPr marL="1143000" indent="-228600">
              <a:defRPr sz="3200">
                <a:solidFill>
                  <a:schemeClr val="tx1"/>
                </a:solidFill>
                <a:latin typeface="Calibri" charset="0"/>
                <a:ea typeface="ＭＳ Ｐゴシック" charset="0"/>
              </a:defRPr>
            </a:lvl3pPr>
            <a:lvl4pPr marL="1600200" indent="-228600">
              <a:defRPr sz="3200">
                <a:solidFill>
                  <a:schemeClr val="tx1"/>
                </a:solidFill>
                <a:latin typeface="Calibri" charset="0"/>
                <a:ea typeface="ＭＳ Ｐゴシック" charset="0"/>
              </a:defRPr>
            </a:lvl4pPr>
            <a:lvl5pPr marL="2057400" indent="-228600">
              <a:defRPr sz="3200">
                <a:solidFill>
                  <a:schemeClr val="tx1"/>
                </a:solidFill>
                <a:latin typeface="Calibri" charset="0"/>
                <a:ea typeface="ＭＳ Ｐゴシック" charset="0"/>
              </a:defRPr>
            </a:lvl5pPr>
            <a:lvl6pPr marL="2514600" indent="-228600" eaLnBrk="0" fontAlgn="base" hangingPunct="0">
              <a:spcBef>
                <a:spcPct val="0"/>
              </a:spcBef>
              <a:spcAft>
                <a:spcPct val="0"/>
              </a:spcAft>
              <a:defRPr sz="3200">
                <a:solidFill>
                  <a:schemeClr val="tx1"/>
                </a:solidFill>
                <a:latin typeface="Calibri" charset="0"/>
                <a:ea typeface="ＭＳ Ｐゴシック" charset="0"/>
              </a:defRPr>
            </a:lvl6pPr>
            <a:lvl7pPr marL="2971800" indent="-228600" eaLnBrk="0" fontAlgn="base" hangingPunct="0">
              <a:spcBef>
                <a:spcPct val="0"/>
              </a:spcBef>
              <a:spcAft>
                <a:spcPct val="0"/>
              </a:spcAft>
              <a:defRPr sz="3200">
                <a:solidFill>
                  <a:schemeClr val="tx1"/>
                </a:solidFill>
                <a:latin typeface="Calibri" charset="0"/>
                <a:ea typeface="ＭＳ Ｐゴシック" charset="0"/>
              </a:defRPr>
            </a:lvl7pPr>
            <a:lvl8pPr marL="3429000" indent="-228600" eaLnBrk="0" fontAlgn="base" hangingPunct="0">
              <a:spcBef>
                <a:spcPct val="0"/>
              </a:spcBef>
              <a:spcAft>
                <a:spcPct val="0"/>
              </a:spcAft>
              <a:defRPr sz="3200">
                <a:solidFill>
                  <a:schemeClr val="tx1"/>
                </a:solidFill>
                <a:latin typeface="Calibri" charset="0"/>
                <a:ea typeface="ＭＳ Ｐゴシック" charset="0"/>
              </a:defRPr>
            </a:lvl8pPr>
            <a:lvl9pPr marL="3886200" indent="-228600" eaLnBrk="0" fontAlgn="base" hangingPunct="0">
              <a:spcBef>
                <a:spcPct val="0"/>
              </a:spcBef>
              <a:spcAft>
                <a:spcPct val="0"/>
              </a:spcAft>
              <a:defRPr sz="3200">
                <a:solidFill>
                  <a:schemeClr val="tx1"/>
                </a:solidFill>
                <a:latin typeface="Calibri" charset="0"/>
                <a:ea typeface="ＭＳ Ｐゴシック" charset="0"/>
              </a:defRPr>
            </a:lvl9pPr>
          </a:lstStyle>
          <a:p>
            <a:pPr>
              <a:defRPr/>
            </a:pPr>
            <a:fld id="{DE768F25-CB58-794A-B08C-3BA32D44B8A7}" type="slidenum">
              <a:rPr lang="en-US" sz="1200" smtClean="0">
                <a:latin typeface="Times New Roman" charset="0"/>
              </a:rPr>
              <a:pPr>
                <a:defRPr/>
              </a:pPr>
              <a:t>1</a:t>
            </a:fld>
            <a:endParaRPr lang="en-US" sz="1200" smtClean="0">
              <a:latin typeface="Times New Roman" charset="0"/>
            </a:endParaRPr>
          </a:p>
        </p:txBody>
      </p:sp>
      <p:sp>
        <p:nvSpPr>
          <p:cNvPr id="7171" name="Rectangle 2"/>
          <p:cNvSpPr>
            <a:spLocks noGrp="1" noRot="1" noChangeAspect="1" noChangeArrowheads="1" noTextEdit="1"/>
          </p:cNvSpPr>
          <p:nvPr>
            <p:ph type="sldImg"/>
          </p:nvPr>
        </p:nvSpPr>
        <p:spPr>
          <a:ln/>
        </p:spPr>
      </p:sp>
      <p:sp>
        <p:nvSpPr>
          <p:cNvPr id="7172" name="Rectangle 3"/>
          <p:cNvSpPr>
            <a:spLocks noGrp="1" noChangeArrowheads="1"/>
          </p:cNvSpPr>
          <p:nvPr>
            <p:ph type="body" idx="1"/>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r>
              <a:rPr lang="en-US" dirty="0" smtClean="0"/>
              <a:t>Slides were developed by Carl </a:t>
            </a:r>
            <a:r>
              <a:rPr lang="en-US" dirty="0" err="1" smtClean="0"/>
              <a:t>Sundstrom</a:t>
            </a:r>
            <a:r>
              <a:rPr lang="en-US" dirty="0" smtClean="0"/>
              <a:t>, Daniel Rodriguez, and Laura </a:t>
            </a:r>
            <a:r>
              <a:rPr lang="en-US" dirty="0" err="1" smtClean="0"/>
              <a:t>Sandt</a:t>
            </a:r>
            <a:r>
              <a:rPr lang="en-US" dirty="0" smtClean="0"/>
              <a:t> of the University of North Carolina, with input from Rod </a:t>
            </a:r>
            <a:r>
              <a:rPr lang="en-US" dirty="0" err="1" smtClean="0"/>
              <a:t>Turochy</a:t>
            </a:r>
            <a:r>
              <a:rPr lang="en-US" dirty="0" smtClean="0"/>
              <a:t> and Jeff </a:t>
            </a:r>
            <a:r>
              <a:rPr lang="en-US" dirty="0" err="1" smtClean="0"/>
              <a:t>LaMondia</a:t>
            </a:r>
            <a:r>
              <a:rPr lang="en-US" dirty="0" smtClean="0"/>
              <a:t> at Auburn University. Funding was provided by the Southeastern Transportation Research, Innovation, Development and Education Center (STRIDE) as well as by the Pedestrian and Bicycle Information Center (PBIC). These slides were updated in 2015 by Carl Sundstrom</a:t>
            </a:r>
            <a:r>
              <a:rPr lang="en-US" baseline="0" dirty="0" smtClean="0"/>
              <a:t> and Kristen Brookshire.</a:t>
            </a:r>
            <a:endParaRPr lang="en-US" b="1" dirty="0" smtClean="0"/>
          </a:p>
          <a:p>
            <a:endParaRPr lang="en-US" b="1" dirty="0" smtClean="0"/>
          </a:p>
          <a:p>
            <a:r>
              <a:rPr lang="en-US" b="1" dirty="0" smtClean="0"/>
              <a:t>Image source:</a:t>
            </a:r>
          </a:p>
          <a:p>
            <a:r>
              <a:rPr lang="en-US" dirty="0" smtClean="0"/>
              <a:t>Photo</a:t>
            </a:r>
            <a:r>
              <a:rPr lang="en-US" baseline="0" dirty="0" smtClean="0"/>
              <a:t> (left): Tiffany Robinson http://www.pedbikeimages.org/pubdetail.cfm?picid=1848 </a:t>
            </a:r>
          </a:p>
          <a:p>
            <a:r>
              <a:rPr lang="en-US" dirty="0" smtClean="0"/>
              <a:t>Photo (right): Laura </a:t>
            </a:r>
            <a:r>
              <a:rPr lang="en-US" dirty="0" err="1" smtClean="0"/>
              <a:t>Sandt</a:t>
            </a:r>
            <a:r>
              <a:rPr lang="en-US" baseline="0" dirty="0" smtClean="0"/>
              <a:t> http://www.pedbikeimages.org/pubdetail.cfm?picid=1674</a:t>
            </a:r>
            <a:endParaRPr lang="en-US" dirty="0" smtClean="0"/>
          </a:p>
          <a:p>
            <a:pPr marL="228600" indent="-228600">
              <a:defRPr/>
            </a:pPr>
            <a:endParaRPr lang="en-US" b="1" dirty="0">
              <a:latin typeface="Times New Roman" charset="0"/>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Speaker notes: </a:t>
            </a: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This</a:t>
            </a:r>
            <a:r>
              <a:rPr lang="en-US" baseline="0" dirty="0" smtClean="0"/>
              <a:t> is the general process of data collection. </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smtClean="0">
                <a:solidFill>
                  <a:schemeClr val="tx1"/>
                </a:solidFill>
                <a:latin typeface="Times New Roman" pitchFamily="18" charset="0"/>
                <a:ea typeface="ＭＳ Ｐゴシック" charset="0"/>
                <a:cs typeface="ＭＳ Ｐゴシック" charset="0"/>
              </a:rPr>
              <a:t>First, it is important to define what you are counting: pedestrians only, pedestrians and bicyclists (separately or combined), or bicyclists only. What about cars? </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smtClean="0">
                <a:solidFill>
                  <a:schemeClr val="tx1"/>
                </a:solidFill>
                <a:latin typeface="Times New Roman" pitchFamily="18" charset="0"/>
                <a:ea typeface="ＭＳ Ｐゴシック" charset="0"/>
                <a:cs typeface="ＭＳ Ｐゴシック" charset="0"/>
              </a:rPr>
              <a:t>Second, you define the locations where you will be counting, for example, sidewalks, intersections, shared-use paths, or on-street bicycling facilities. </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smtClean="0">
                <a:solidFill>
                  <a:schemeClr val="tx1"/>
                </a:solidFill>
                <a:latin typeface="Times New Roman" pitchFamily="18" charset="0"/>
                <a:ea typeface="ＭＳ Ｐゴシック" charset="0"/>
                <a:cs typeface="ＭＳ Ｐゴシック" charset="0"/>
              </a:rPr>
              <a:t>Third, you define how often or for how long you will be conducting counts, for example: permanently, temporarily, or periodically. </a:t>
            </a:r>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10</a:t>
            </a:fld>
            <a:endParaRPr lang="en-US"/>
          </a:p>
        </p:txBody>
      </p:sp>
    </p:spTree>
    <p:extLst>
      <p:ext uri="{BB962C8B-B14F-4D97-AF65-F5344CB8AC3E}">
        <p14:creationId xmlns:p14="http://schemas.microsoft.com/office/powerpoint/2010/main" val="424820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Speaker notes: </a:t>
            </a:r>
            <a:endParaRPr lang="en-US" dirty="0" smtClean="0"/>
          </a:p>
          <a:p>
            <a:pPr marL="0" indent="0">
              <a:buNone/>
            </a:pPr>
            <a:r>
              <a:rPr lang="en-US" dirty="0" smtClean="0"/>
              <a:t>Data can be collected manually or by using technology such as infrared sensors</a:t>
            </a:r>
            <a:r>
              <a:rPr lang="en-US" baseline="0" dirty="0" smtClean="0"/>
              <a:t> or pneumatic tubes. Manual counts are g</a:t>
            </a:r>
            <a:r>
              <a:rPr lang="en-US" dirty="0" smtClean="0"/>
              <a:t>enerally time-consuming and costly, but the easiest to implement and can capture the most</a:t>
            </a:r>
            <a:r>
              <a:rPr lang="en-US" baseline="0" dirty="0" smtClean="0"/>
              <a:t> detail about trip characteristics. Intercept surveys are helpful when even more detail is required. </a:t>
            </a:r>
            <a:r>
              <a:rPr lang="en-US" dirty="0" smtClean="0"/>
              <a:t>Counts are often performed during good weather (often fall) and when school is in session to obtain a higher use count.</a:t>
            </a:r>
            <a:r>
              <a:rPr lang="en-US" baseline="0" dirty="0" smtClean="0"/>
              <a:t> Recording where the counts take place is important to then combine the data with other built environment information using GIS.</a:t>
            </a:r>
          </a:p>
          <a:p>
            <a:pPr marL="0" indent="0">
              <a:buNone/>
            </a:pPr>
            <a:endParaRPr lang="en-US" baseline="0" dirty="0" smtClean="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11</a:t>
            </a:fld>
            <a:endParaRPr lang="en-US"/>
          </a:p>
        </p:txBody>
      </p:sp>
    </p:spTree>
    <p:extLst>
      <p:ext uri="{BB962C8B-B14F-4D97-AF65-F5344CB8AC3E}">
        <p14:creationId xmlns:p14="http://schemas.microsoft.com/office/powerpoint/2010/main" val="33670514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Speaker notes: </a:t>
            </a:r>
          </a:p>
          <a:p>
            <a:pPr marL="0" marR="0" indent="0" algn="l" defTabSz="914400" rtl="0" eaLnBrk="0" fontAlgn="base" latinLnBrk="0" hangingPunct="0">
              <a:lnSpc>
                <a:spcPct val="100000"/>
              </a:lnSpc>
              <a:spcBef>
                <a:spcPct val="30000"/>
              </a:spcBef>
              <a:spcAft>
                <a:spcPct val="0"/>
              </a:spcAft>
              <a:buClrTx/>
              <a:buSzTx/>
              <a:buFontTx/>
              <a:buNone/>
              <a:tabLst/>
              <a:defRPr/>
            </a:pPr>
            <a:r>
              <a:rPr lang="en-US" b="0" dirty="0" smtClean="0"/>
              <a:t>When</a:t>
            </a:r>
            <a:r>
              <a:rPr lang="en-US" b="0" baseline="0" dirty="0" smtClean="0"/>
              <a:t> data collection is intermittent rather than continuous, it is sometimes necessary to use data from short-duration counts to extrapolate average use levels over time. Here, data from continuous counts on a similar facility (for example, a trail) can be used to create an adjustment factor to estimate how trail usage varies by time of year on a different facility (such as a different trail). </a:t>
            </a:r>
            <a:endParaRPr lang="en-US" b="0" dirty="0" smtClean="0"/>
          </a:p>
          <a:p>
            <a:endParaRPr lang="es-CO"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Image source:</a:t>
            </a:r>
            <a:endParaRPr lang="es-CO"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s-CO" dirty="0" smtClean="0"/>
              <a:t>http://www.pedbikeimages.org/</a:t>
            </a:r>
          </a:p>
          <a:p>
            <a:r>
              <a:rPr lang="es-CO" dirty="0" err="1" smtClean="0"/>
              <a:t>Left</a:t>
            </a:r>
            <a:r>
              <a:rPr lang="es-CO" dirty="0" smtClean="0"/>
              <a:t>: </a:t>
            </a:r>
            <a:r>
              <a:rPr lang="es-CO" dirty="0" err="1" smtClean="0"/>
              <a:t>Taken</a:t>
            </a:r>
            <a:r>
              <a:rPr lang="es-CO" baseline="0" dirty="0" smtClean="0"/>
              <a:t> </a:t>
            </a:r>
            <a:r>
              <a:rPr lang="en-US" sz="1200" b="0" i="0" kern="1200" dirty="0" smtClean="0">
                <a:solidFill>
                  <a:schemeClr val="tx1"/>
                </a:solidFill>
                <a:latin typeface="Times New Roman" pitchFamily="18" charset="0"/>
                <a:ea typeface="ＭＳ Ｐゴシック" charset="0"/>
                <a:cs typeface="ＭＳ Ｐゴシック" charset="0"/>
              </a:rPr>
              <a:t>in 2011 by </a:t>
            </a:r>
            <a:r>
              <a:rPr lang="en-US" sz="1200" b="0" i="0" kern="1200" dirty="0" err="1" smtClean="0">
                <a:solidFill>
                  <a:schemeClr val="tx1"/>
                </a:solidFill>
                <a:latin typeface="Times New Roman" pitchFamily="18" charset="0"/>
                <a:ea typeface="ＭＳ Ｐゴシック" charset="0"/>
                <a:cs typeface="ＭＳ Ｐゴシック" charset="0"/>
              </a:rPr>
              <a:t>Lyubov</a:t>
            </a:r>
            <a:r>
              <a:rPr lang="en-US" sz="1200" b="0" i="0" kern="1200" dirty="0" smtClean="0">
                <a:solidFill>
                  <a:schemeClr val="tx1"/>
                </a:solidFill>
                <a:latin typeface="Times New Roman" pitchFamily="18" charset="0"/>
                <a:ea typeface="ＭＳ Ｐゴシック" charset="0"/>
                <a:cs typeface="ＭＳ Ｐゴシック" charset="0"/>
              </a:rPr>
              <a:t> </a:t>
            </a:r>
            <a:r>
              <a:rPr lang="en-US" sz="1200" b="0" i="0" kern="1200" dirty="0" err="1" smtClean="0">
                <a:solidFill>
                  <a:schemeClr val="tx1"/>
                </a:solidFill>
                <a:latin typeface="Times New Roman" pitchFamily="18" charset="0"/>
                <a:ea typeface="ＭＳ Ｐゴシック" charset="0"/>
                <a:cs typeface="ＭＳ Ｐゴシック" charset="0"/>
              </a:rPr>
              <a:t>Zuyeva</a:t>
            </a:r>
            <a:r>
              <a:rPr lang="en-US" sz="1200" b="0" i="0" kern="1200" dirty="0" smtClean="0">
                <a:solidFill>
                  <a:schemeClr val="tx1"/>
                </a:solidFill>
                <a:latin typeface="Times New Roman" pitchFamily="18" charset="0"/>
                <a:ea typeface="ＭＳ Ｐゴシック" charset="0"/>
                <a:cs typeface="ＭＳ Ｐゴシック" charset="0"/>
              </a:rPr>
              <a:t> </a:t>
            </a:r>
          </a:p>
          <a:p>
            <a:r>
              <a:rPr lang="en-US" sz="1200" b="0" i="0" kern="1200" dirty="0" smtClean="0">
                <a:solidFill>
                  <a:schemeClr val="tx1"/>
                </a:solidFill>
                <a:latin typeface="Times New Roman" pitchFamily="18" charset="0"/>
                <a:ea typeface="ＭＳ Ｐゴシック" charset="0"/>
                <a:cs typeface="ＭＳ Ｐゴシック" charset="0"/>
              </a:rPr>
              <a:t>Right: Taken in 2010 by Laura Sandt </a:t>
            </a:r>
            <a:endParaRPr lang="en-US" dirty="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12</a:t>
            </a:fld>
            <a:endParaRPr lang="en-US"/>
          </a:p>
        </p:txBody>
      </p:sp>
    </p:spTree>
    <p:extLst>
      <p:ext uri="{BB962C8B-B14F-4D97-AF65-F5344CB8AC3E}">
        <p14:creationId xmlns:p14="http://schemas.microsoft.com/office/powerpoint/2010/main" val="20119402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Speaker notes: </a:t>
            </a:r>
            <a:endParaRPr lang="en-US" dirty="0" smtClean="0"/>
          </a:p>
          <a:p>
            <a:r>
              <a:rPr lang="en-US" dirty="0" smtClean="0"/>
              <a:t>This is done in</a:t>
            </a:r>
            <a:r>
              <a:rPr lang="en-US" baseline="0" dirty="0" smtClean="0"/>
              <a:t> three steps:</a:t>
            </a:r>
          </a:p>
          <a:p>
            <a:r>
              <a:rPr lang="en-US" dirty="0" smtClean="0"/>
              <a:t>1)</a:t>
            </a:r>
            <a:r>
              <a:rPr lang="en-US" baseline="0" dirty="0" smtClean="0"/>
              <a:t> </a:t>
            </a:r>
            <a:r>
              <a:rPr lang="en-US" dirty="0" smtClean="0"/>
              <a:t>Adjust the 2-day counts so</a:t>
            </a:r>
            <a:r>
              <a:rPr lang="en-US" baseline="0" dirty="0" smtClean="0"/>
              <a:t> that they </a:t>
            </a:r>
            <a:r>
              <a:rPr lang="en-US" dirty="0" smtClean="0"/>
              <a:t>reflect monthly average daily traffic </a:t>
            </a:r>
          </a:p>
          <a:p>
            <a:r>
              <a:rPr lang="en-US" dirty="0" smtClean="0"/>
              <a:t>2)</a:t>
            </a:r>
            <a:r>
              <a:rPr lang="en-US" baseline="0" dirty="0" smtClean="0"/>
              <a:t> </a:t>
            </a:r>
            <a:r>
              <a:rPr lang="en-US" dirty="0" smtClean="0"/>
              <a:t>Adjust the monthly count</a:t>
            </a:r>
            <a:r>
              <a:rPr lang="en-US" baseline="0" dirty="0" smtClean="0"/>
              <a:t> averages (in this case </a:t>
            </a:r>
            <a:r>
              <a:rPr lang="en-US" dirty="0" smtClean="0"/>
              <a:t>February)</a:t>
            </a:r>
            <a:r>
              <a:rPr lang="en-US" baseline="0" dirty="0" smtClean="0"/>
              <a:t> </a:t>
            </a:r>
            <a:r>
              <a:rPr lang="en-US" dirty="0" smtClean="0"/>
              <a:t>to any monthly</a:t>
            </a:r>
            <a:r>
              <a:rPr lang="en-US" baseline="0" dirty="0" smtClean="0"/>
              <a:t> </a:t>
            </a:r>
            <a:r>
              <a:rPr lang="en-US" dirty="0" smtClean="0"/>
              <a:t>average daily traffic</a:t>
            </a:r>
          </a:p>
          <a:p>
            <a:r>
              <a:rPr lang="en-US" dirty="0" smtClean="0"/>
              <a:t>3) Multiply by 365</a:t>
            </a:r>
          </a:p>
          <a:p>
            <a:endParaRPr lang="en-US" dirty="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13</a:t>
            </a:fld>
            <a:endParaRPr lang="en-US"/>
          </a:p>
        </p:txBody>
      </p:sp>
    </p:spTree>
    <p:extLst>
      <p:ext uri="{BB962C8B-B14F-4D97-AF65-F5344CB8AC3E}">
        <p14:creationId xmlns:p14="http://schemas.microsoft.com/office/powerpoint/2010/main" val="22010470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Speaker notes: </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14</a:t>
            </a:fld>
            <a:endParaRPr lang="en-US"/>
          </a:p>
        </p:txBody>
      </p:sp>
    </p:spTree>
    <p:extLst>
      <p:ext uri="{BB962C8B-B14F-4D97-AF65-F5344CB8AC3E}">
        <p14:creationId xmlns:p14="http://schemas.microsoft.com/office/powerpoint/2010/main" val="28620713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Speaker notes: </a:t>
            </a:r>
          </a:p>
          <a:p>
            <a:r>
              <a:rPr lang="en-US" sz="1200" b="0" i="0" u="none" strike="noStrike" kern="1200" baseline="0" dirty="0" smtClean="0">
                <a:solidFill>
                  <a:schemeClr val="tx1"/>
                </a:solidFill>
                <a:latin typeface="Times New Roman" pitchFamily="18" charset="0"/>
                <a:ea typeface="ＭＳ Ｐゴシック" charset="0"/>
                <a:cs typeface="ＭＳ Ｐゴシック" charset="0"/>
              </a:rPr>
              <a:t>From the table (see red oval), the average Friday traffic in February 2011 was 1.04 times February average daily traffic, and the average Saturday traffic was 1.27 times February average daily traffic. Therefore, for the Friday-Saturday monitoring period, the average daily traffic was 1.16 times the February average daily traffic.</a:t>
            </a:r>
          </a:p>
          <a:p>
            <a:endParaRPr lang="en-US" sz="1200" b="0" i="0" u="none" strike="noStrike" kern="1200" baseline="0" dirty="0" smtClean="0">
              <a:solidFill>
                <a:schemeClr val="tx1"/>
              </a:solidFill>
              <a:latin typeface="Times New Roman" pitchFamily="18" charset="0"/>
              <a:ea typeface="ＭＳ Ｐゴシック" charset="0"/>
              <a:cs typeface="ＭＳ Ｐゴシック" charset="0"/>
            </a:endParaRPr>
          </a:p>
          <a:p>
            <a:r>
              <a:rPr lang="en-US" sz="1200" b="0" i="0" u="none" strike="noStrike" kern="1200" baseline="0" dirty="0" smtClean="0">
                <a:solidFill>
                  <a:schemeClr val="tx1"/>
                </a:solidFill>
                <a:latin typeface="Times New Roman" pitchFamily="18" charset="0"/>
                <a:ea typeface="ＭＳ Ｐゴシック" charset="0"/>
                <a:cs typeface="ＭＳ Ｐゴシック" charset="0"/>
              </a:rPr>
              <a:t>Using this ratio, the 2012 February average daily traffic can be calculated from the 2012 48-hour</a:t>
            </a:r>
          </a:p>
          <a:p>
            <a:r>
              <a:rPr lang="en-US" sz="1200" b="0" i="0" u="none" strike="noStrike" kern="1200" baseline="0" dirty="0" smtClean="0">
                <a:solidFill>
                  <a:schemeClr val="tx1"/>
                </a:solidFill>
                <a:latin typeface="Times New Roman" pitchFamily="18" charset="0"/>
                <a:ea typeface="ＭＳ Ｐゴシック" charset="0"/>
                <a:cs typeface="ＭＳ Ｐゴシック" charset="0"/>
              </a:rPr>
              <a:t>traffic count. </a:t>
            </a:r>
            <a:r>
              <a:rPr lang="en-US" dirty="0" smtClean="0"/>
              <a:t>The</a:t>
            </a:r>
            <a:r>
              <a:rPr lang="en-US" baseline="0" dirty="0" smtClean="0"/>
              <a:t> observed counts in the other trail were 175+250=425.  Using the 1.16 ratio, we can calculate </a:t>
            </a:r>
            <a:r>
              <a:rPr lang="en-US" sz="1200" b="0" i="0" u="none" strike="noStrike" kern="1200" baseline="0" dirty="0" smtClean="0">
                <a:solidFill>
                  <a:schemeClr val="tx1"/>
                </a:solidFill>
                <a:latin typeface="Times New Roman" pitchFamily="18" charset="0"/>
                <a:ea typeface="ＭＳ Ｐゴシック" charset="0"/>
                <a:cs typeface="ＭＳ Ｐゴシック" charset="0"/>
              </a:rPr>
              <a:t>the 2012 February average daily traffic from the 2012 48-hour traffic count: 425/1.16 =366. This is the Average daily traffic for the 2012 site.</a:t>
            </a:r>
          </a:p>
          <a:p>
            <a:endParaRPr lang="en-US" sz="1200" b="0" i="0" u="none" strike="noStrike" kern="1200" baseline="0" dirty="0" smtClean="0">
              <a:solidFill>
                <a:schemeClr val="tx1"/>
              </a:solidFill>
              <a:latin typeface="Times New Roman" pitchFamily="18" charset="0"/>
              <a:ea typeface="ＭＳ Ｐゴシック" charset="0"/>
              <a:cs typeface="ＭＳ Ｐゴシック" charset="0"/>
            </a:endParaRPr>
          </a:p>
          <a:p>
            <a:r>
              <a:rPr lang="en-US" sz="1200" b="0" i="0" u="none" strike="noStrike" kern="1200" baseline="0" dirty="0" smtClean="0">
                <a:solidFill>
                  <a:schemeClr val="tx1"/>
                </a:solidFill>
                <a:latin typeface="Times New Roman" pitchFamily="18" charset="0"/>
                <a:ea typeface="ＭＳ Ｐゴシック" charset="0"/>
                <a:cs typeface="ＭＳ Ｐゴシック" charset="0"/>
              </a:rPr>
              <a:t>From the above table (see blue circle), the February MADT/AADT ratio is 0.18 (i.e., February average daily traffic is 18% of annual average daily traffic). This factor then is used to calculate AADT and annual traffic for 2012 for the site: AADT= 366/0.18= 2,033. If we multiply by 365 we get the cumulative annual traffic: 2,033*365= 742,045</a:t>
            </a: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endParaRPr lang="en-US" b="1"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Reference: </a:t>
            </a:r>
            <a:endParaRPr lang="en-US" dirty="0" smtClean="0"/>
          </a:p>
          <a:p>
            <a:r>
              <a:rPr lang="en-US" dirty="0" smtClean="0"/>
              <a:t>Example from </a:t>
            </a:r>
            <a:r>
              <a:rPr lang="en-US" sz="1200" b="0" i="0" u="none" strike="noStrike" kern="1200" baseline="0" dirty="0" smtClean="0">
                <a:solidFill>
                  <a:schemeClr val="tx1"/>
                </a:solidFill>
                <a:latin typeface="Times New Roman" pitchFamily="18" charset="0"/>
                <a:ea typeface="ＭＳ Ｐゴシック" charset="0"/>
                <a:cs typeface="ＭＳ Ｐゴシック" charset="0"/>
              </a:rPr>
              <a:t>Lindsey, G., Chen, J., </a:t>
            </a:r>
            <a:r>
              <a:rPr lang="en-US" sz="1200" b="0" i="0" u="none" strike="noStrike" kern="1200" baseline="0" dirty="0" err="1" smtClean="0">
                <a:solidFill>
                  <a:schemeClr val="tx1"/>
                </a:solidFill>
                <a:latin typeface="Times New Roman" pitchFamily="18" charset="0"/>
                <a:ea typeface="ＭＳ Ｐゴシック" charset="0"/>
                <a:cs typeface="ＭＳ Ｐゴシック" charset="0"/>
              </a:rPr>
              <a:t>Hankey</a:t>
            </a:r>
            <a:r>
              <a:rPr lang="en-US" sz="1200" b="0" i="0" u="none" strike="noStrike" kern="1200" baseline="0" dirty="0" smtClean="0">
                <a:solidFill>
                  <a:schemeClr val="tx1"/>
                </a:solidFill>
                <a:latin typeface="Times New Roman" pitchFamily="18" charset="0"/>
                <a:ea typeface="ＭＳ Ｐゴシック" charset="0"/>
                <a:cs typeface="ＭＳ Ｐゴシック" charset="0"/>
              </a:rPr>
              <a:t>, S., and Wang, X. 2012. </a:t>
            </a:r>
            <a:r>
              <a:rPr lang="en-US" sz="1200" b="0" i="1" u="none" strike="noStrike" kern="1200" baseline="0" dirty="0" smtClean="0">
                <a:solidFill>
                  <a:schemeClr val="tx1"/>
                </a:solidFill>
                <a:latin typeface="Times New Roman" pitchFamily="18" charset="0"/>
                <a:ea typeface="ＭＳ Ｐゴシック" charset="0"/>
                <a:cs typeface="ＭＳ Ｐゴシック" charset="0"/>
              </a:rPr>
              <a:t>Adjustment Factors for Estimating Miles Traveled by Non-motorized Traffic</a:t>
            </a:r>
            <a:r>
              <a:rPr lang="en-US" sz="1200" b="0" i="0" u="none" strike="noStrike" kern="1200" baseline="0" dirty="0" smtClean="0">
                <a:solidFill>
                  <a:schemeClr val="tx1"/>
                </a:solidFill>
                <a:latin typeface="Times New Roman" pitchFamily="18" charset="0"/>
                <a:ea typeface="ＭＳ Ｐゴシック" charset="0"/>
                <a:cs typeface="ＭＳ Ｐゴシック" charset="0"/>
              </a:rPr>
              <a:t>. Unpublished manuscript prepared for submission to the Transportation Research Board 2013 Annual Meeting. Humphrey School of Public Affairs, University of Minnesota, Minneapolis, MN, 2012. </a:t>
            </a:r>
          </a:p>
          <a:p>
            <a:endParaRPr lang="en-US" sz="1200" b="0" i="0" u="none" strike="noStrike" kern="1200" baseline="0" dirty="0" smtClean="0">
              <a:solidFill>
                <a:schemeClr val="tx1"/>
              </a:solidFill>
              <a:latin typeface="Times New Roman" pitchFamily="18" charset="0"/>
              <a:ea typeface="ＭＳ Ｐゴシック" charset="0"/>
              <a:cs typeface="ＭＳ Ｐゴシック" charset="0"/>
            </a:endParaRPr>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15</a:t>
            </a:fld>
            <a:endParaRPr lang="en-US"/>
          </a:p>
        </p:txBody>
      </p:sp>
    </p:spTree>
    <p:extLst>
      <p:ext uri="{BB962C8B-B14F-4D97-AF65-F5344CB8AC3E}">
        <p14:creationId xmlns:p14="http://schemas.microsoft.com/office/powerpoint/2010/main" val="37190915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Speaker notes: </a:t>
            </a:r>
            <a:endParaRPr lang="en-US" dirty="0" smtClean="0"/>
          </a:p>
          <a:p>
            <a:r>
              <a:rPr lang="en-US" dirty="0" smtClean="0"/>
              <a:t>National sources of pedestrian and bicycle collision data tend to focus almost exclusively on fatal collisions. At the local level, more detail is often needed to guide </a:t>
            </a:r>
            <a:r>
              <a:rPr lang="en-US" dirty="0" err="1" smtClean="0"/>
              <a:t>ped</a:t>
            </a:r>
            <a:r>
              <a:rPr lang="en-US" dirty="0" smtClean="0"/>
              <a:t>/bike safety efforts and facility development. For</a:t>
            </a:r>
            <a:r>
              <a:rPr lang="en-US" baseline="0" dirty="0" smtClean="0"/>
              <a:t> example, it is important to understand which types of crashes are occurring, such as right-hook or left cross. While the frequency of crashes is useful, it is even more useful when paired with data about exposure, for example the average number of bicyclists or pedestrians in a city or at a location as well as the number of vehicles. Finally, it is important to collect location data in order to map crash frequency, type (if applicable), and/or collision rate. </a:t>
            </a:r>
            <a:endParaRPr lang="en-US" dirty="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16</a:t>
            </a:fld>
            <a:endParaRPr lang="en-US"/>
          </a:p>
        </p:txBody>
      </p:sp>
    </p:spTree>
    <p:extLst>
      <p:ext uri="{BB962C8B-B14F-4D97-AF65-F5344CB8AC3E}">
        <p14:creationId xmlns:p14="http://schemas.microsoft.com/office/powerpoint/2010/main" val="29989782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Speaker notes: </a:t>
            </a:r>
            <a:endParaRPr lang="en-US" dirty="0" smtClean="0"/>
          </a:p>
          <a:p>
            <a:pPr marL="0" indent="0">
              <a:buFontTx/>
              <a:buNone/>
            </a:pPr>
            <a:r>
              <a:rPr lang="en-US" dirty="0" smtClean="0"/>
              <a:t>This slide shows</a:t>
            </a:r>
            <a:r>
              <a:rPr lang="en-US" baseline="0" dirty="0" smtClean="0"/>
              <a:t> </a:t>
            </a:r>
            <a:r>
              <a:rPr lang="en-US" dirty="0" smtClean="0"/>
              <a:t>a crash diagram and narrative from a police crash report. Detailed crash reports such as this one form the basis of databases. One example of a publicly available crash database is TIMS:</a:t>
            </a:r>
            <a:r>
              <a:rPr lang="en-US" baseline="0" dirty="0" smtClean="0"/>
              <a:t> The Transportation Injury Mapping System website, which provides data about collisions in the state of California based on the Statewide Integrated Traffic Records System (SWITRS).  </a:t>
            </a:r>
            <a:endParaRPr lang="en-US" dirty="0" smtClean="0"/>
          </a:p>
          <a:p>
            <a:pPr marL="0" indent="0">
              <a:buFontTx/>
              <a:buNone/>
            </a:pPr>
            <a:endParaRPr lang="en-US" b="1" dirty="0" smtClean="0"/>
          </a:p>
          <a:p>
            <a:pPr marL="0" indent="0">
              <a:buFontTx/>
              <a:buNone/>
            </a:pPr>
            <a:r>
              <a:rPr lang="en-US" b="1" dirty="0" smtClean="0"/>
              <a:t>Image Source and References: </a:t>
            </a:r>
          </a:p>
          <a:p>
            <a:pPr marL="0" indent="0">
              <a:buFontTx/>
              <a:buNone/>
            </a:pPr>
            <a:r>
              <a:rPr lang="en-US" dirty="0" smtClean="0"/>
              <a:t>FHWA/PBIC. (2009). Planning and Designing for Pedestrian Safety Course.</a:t>
            </a:r>
          </a:p>
          <a:p>
            <a:endParaRPr lang="en-US" dirty="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17</a:t>
            </a:fld>
            <a:endParaRPr lang="en-US"/>
          </a:p>
        </p:txBody>
      </p:sp>
    </p:spTree>
    <p:extLst>
      <p:ext uri="{BB962C8B-B14F-4D97-AF65-F5344CB8AC3E}">
        <p14:creationId xmlns:p14="http://schemas.microsoft.com/office/powerpoint/2010/main" val="7689807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228600" algn="l" defTabSz="914400" rtl="0" eaLnBrk="0" fontAlgn="base" latinLnBrk="0" hangingPunct="0">
              <a:lnSpc>
                <a:spcPct val="100000"/>
              </a:lnSpc>
              <a:spcBef>
                <a:spcPct val="30000"/>
              </a:spcBef>
              <a:spcAft>
                <a:spcPct val="0"/>
              </a:spcAft>
              <a:buClrTx/>
              <a:buSzTx/>
              <a:buFontTx/>
              <a:buNone/>
              <a:tabLst/>
              <a:defRPr/>
            </a:pPr>
            <a:r>
              <a:rPr lang="en-US" b="1" dirty="0" smtClean="0"/>
              <a:t>Speaker notes: </a:t>
            </a:r>
            <a:endParaRPr lang="en-US" dirty="0" smtClean="0"/>
          </a:p>
          <a:p>
            <a:pPr marL="228600" marR="0" indent="-228600" algn="l" defTabSz="914400" rtl="0" eaLnBrk="0" fontAlgn="base" latinLnBrk="0" hangingPunct="0">
              <a:lnSpc>
                <a:spcPct val="100000"/>
              </a:lnSpc>
              <a:spcBef>
                <a:spcPct val="30000"/>
              </a:spcBef>
              <a:spcAft>
                <a:spcPct val="0"/>
              </a:spcAft>
              <a:buClrTx/>
              <a:buSzTx/>
              <a:buFontTx/>
              <a:buNone/>
              <a:tabLst/>
              <a:defRPr/>
            </a:pPr>
            <a:r>
              <a:rPr lang="en-US" baseline="0" dirty="0" smtClean="0"/>
              <a:t>By collecting and analyzing collision data, practitioners can pinpoint intersections or roadway segments with an above-average occurrence of </a:t>
            </a:r>
            <a:r>
              <a:rPr lang="en-US" baseline="0" dirty="0" err="1" smtClean="0"/>
              <a:t>ped</a:t>
            </a:r>
            <a:r>
              <a:rPr lang="en-US" baseline="0" dirty="0" smtClean="0"/>
              <a:t>/bike collisions and prioritize those areas for safety treatments. </a:t>
            </a:r>
            <a:endParaRPr lang="en-US" dirty="0" smtClean="0"/>
          </a:p>
          <a:p>
            <a:pPr marL="228600" indent="-228600"/>
            <a:endParaRPr lang="en-US" b="1" dirty="0" smtClean="0"/>
          </a:p>
          <a:p>
            <a:pPr marL="228600" indent="-228600"/>
            <a:r>
              <a:rPr lang="en-US" b="1" dirty="0" smtClean="0"/>
              <a:t>Image Source and References: </a:t>
            </a:r>
          </a:p>
          <a:p>
            <a:pPr marL="228600" indent="-228600"/>
            <a:r>
              <a:rPr lang="en-US" dirty="0" smtClean="0"/>
              <a:t>FHWA/PBIC. (2009). Planning and Designing for Pedestrian Safety Course.</a:t>
            </a:r>
          </a:p>
          <a:p>
            <a:pPr marL="228600" indent="-228600"/>
            <a:endParaRPr lang="en-US" dirty="0" smtClean="0"/>
          </a:p>
          <a:p>
            <a:pPr marL="228600" indent="-228600"/>
            <a:r>
              <a:rPr lang="en-US" dirty="0" smtClean="0"/>
              <a:t>Durham County Pedestrian Crashes 2004-2009. bikewalkdurham.org</a:t>
            </a:r>
          </a:p>
          <a:p>
            <a:endParaRPr lang="en-US" dirty="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18</a:t>
            </a:fld>
            <a:endParaRPr lang="en-US"/>
          </a:p>
        </p:txBody>
      </p:sp>
    </p:spTree>
    <p:extLst>
      <p:ext uri="{BB962C8B-B14F-4D97-AF65-F5344CB8AC3E}">
        <p14:creationId xmlns:p14="http://schemas.microsoft.com/office/powerpoint/2010/main" val="26333505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Note</a:t>
            </a:r>
            <a:r>
              <a:rPr lang="en-US" b="1" baseline="0" dirty="0" smtClean="0"/>
              <a:t> to Instructor:</a:t>
            </a:r>
            <a:r>
              <a:rPr lang="en-US" baseline="0" dirty="0" smtClean="0"/>
              <a:t> This is a transition slide that can be cut for time</a:t>
            </a:r>
            <a:endParaRPr lang="en-US" dirty="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19</a:t>
            </a:fld>
            <a:endParaRPr lang="en-US"/>
          </a:p>
        </p:txBody>
      </p:sp>
    </p:spTree>
    <p:extLst>
      <p:ext uri="{BB962C8B-B14F-4D97-AF65-F5344CB8AC3E}">
        <p14:creationId xmlns:p14="http://schemas.microsoft.com/office/powerpoint/2010/main" val="88463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2</a:t>
            </a:fld>
            <a:endParaRPr lang="en-US"/>
          </a:p>
        </p:txBody>
      </p:sp>
    </p:spTree>
    <p:extLst>
      <p:ext uri="{BB962C8B-B14F-4D97-AF65-F5344CB8AC3E}">
        <p14:creationId xmlns:p14="http://schemas.microsoft.com/office/powerpoint/2010/main" val="11726718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0" i="1" dirty="0" smtClean="0"/>
              <a:t>This slide is animated.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1"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Speaker notes: </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20</a:t>
            </a:fld>
            <a:endParaRPr lang="en-US"/>
          </a:p>
        </p:txBody>
      </p:sp>
    </p:spTree>
    <p:extLst>
      <p:ext uri="{BB962C8B-B14F-4D97-AF65-F5344CB8AC3E}">
        <p14:creationId xmlns:p14="http://schemas.microsoft.com/office/powerpoint/2010/main" val="40273239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Speaker notes: </a:t>
            </a:r>
            <a:endParaRPr lang="en-US" dirty="0" smtClean="0"/>
          </a:p>
          <a:p>
            <a:r>
              <a:rPr lang="en-US" dirty="0" smtClean="0"/>
              <a:t>Poor walking conditions, design, or inadequate maintenance can provide clues to the rationale behind pedestrian behavior.</a:t>
            </a:r>
          </a:p>
          <a:p>
            <a:endParaRPr lang="en-US" b="1" dirty="0" smtClean="0"/>
          </a:p>
          <a:p>
            <a:r>
              <a:rPr lang="en-US" b="1" dirty="0" smtClean="0"/>
              <a:t>Source and References: </a:t>
            </a:r>
          </a:p>
          <a:p>
            <a:r>
              <a:rPr lang="en-US" dirty="0" smtClean="0"/>
              <a:t>FHWA/PBIC. (2009). Planning and Designing for Pedestrian Safety Course.</a:t>
            </a:r>
          </a:p>
          <a:p>
            <a:endParaRPr lang="en-US" dirty="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21</a:t>
            </a:fld>
            <a:endParaRPr lang="en-US"/>
          </a:p>
        </p:txBody>
      </p:sp>
    </p:spTree>
    <p:extLst>
      <p:ext uri="{BB962C8B-B14F-4D97-AF65-F5344CB8AC3E}">
        <p14:creationId xmlns:p14="http://schemas.microsoft.com/office/powerpoint/2010/main" val="102757929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Speaker notes: </a:t>
            </a:r>
            <a:endParaRPr lang="en-US" dirty="0" smtClean="0"/>
          </a:p>
          <a:p>
            <a:r>
              <a:rPr lang="en-US" dirty="0" smtClean="0"/>
              <a:t>A counter-example to the previous slide</a:t>
            </a:r>
          </a:p>
          <a:p>
            <a:endParaRPr lang="en-US" b="1" dirty="0" smtClean="0"/>
          </a:p>
          <a:p>
            <a:r>
              <a:rPr lang="en-US" b="1" dirty="0" smtClean="0"/>
              <a:t>Image Source and References: </a:t>
            </a:r>
          </a:p>
          <a:p>
            <a:r>
              <a:rPr lang="en-US" dirty="0" smtClean="0"/>
              <a:t>FHWA/PBIC. (2009). Planning and Designing for Pedestrian Safety Course.</a:t>
            </a:r>
          </a:p>
          <a:p>
            <a:endParaRPr lang="en-US" dirty="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22</a:t>
            </a:fld>
            <a:endParaRPr lang="en-US"/>
          </a:p>
        </p:txBody>
      </p:sp>
    </p:spTree>
    <p:extLst>
      <p:ext uri="{BB962C8B-B14F-4D97-AF65-F5344CB8AC3E}">
        <p14:creationId xmlns:p14="http://schemas.microsoft.com/office/powerpoint/2010/main" val="360542102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b="0" i="1" dirty="0" smtClean="0"/>
              <a:t>This slide is animated.</a:t>
            </a:r>
            <a:r>
              <a:rPr lang="en-US" b="0" dirty="0" smtClean="0"/>
              <a:t>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1"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Speaker notes: </a:t>
            </a:r>
            <a:endParaRPr lang="en-US" dirty="0" smtClean="0"/>
          </a:p>
          <a:p>
            <a:pPr marL="0" indent="0">
              <a:buNone/>
            </a:pPr>
            <a:r>
              <a:rPr lang="en-US" dirty="0" smtClean="0"/>
              <a:t>Level of Service is a consistent and relatively easy way to identify needs for bicyclists and pedestrians while comparing different segments.</a:t>
            </a:r>
          </a:p>
          <a:p>
            <a:endParaRPr lang="en-US" b="1" dirty="0" smtClean="0"/>
          </a:p>
          <a:p>
            <a:r>
              <a:rPr lang="en-US" b="1" dirty="0" smtClean="0"/>
              <a:t>Image Source and References: </a:t>
            </a:r>
          </a:p>
          <a:p>
            <a:r>
              <a:rPr lang="en-US" dirty="0" smtClean="0"/>
              <a:t>Bob Schneider. (2008). Analysis Methods (Facility Quality). </a:t>
            </a:r>
            <a:r>
              <a:rPr lang="en-US" dirty="0" err="1" smtClean="0"/>
              <a:t>Powerpoint</a:t>
            </a:r>
            <a:r>
              <a:rPr lang="en-US" dirty="0" smtClean="0"/>
              <a:t> presentation. UC Berkeley. </a:t>
            </a:r>
          </a:p>
          <a:p>
            <a:endParaRPr lang="en-US" dirty="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23</a:t>
            </a:fld>
            <a:endParaRPr lang="en-US"/>
          </a:p>
        </p:txBody>
      </p:sp>
    </p:spTree>
    <p:extLst>
      <p:ext uri="{BB962C8B-B14F-4D97-AF65-F5344CB8AC3E}">
        <p14:creationId xmlns:p14="http://schemas.microsoft.com/office/powerpoint/2010/main" val="304618453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Speaker notes: </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24</a:t>
            </a:fld>
            <a:endParaRPr lang="en-US"/>
          </a:p>
        </p:txBody>
      </p:sp>
    </p:spTree>
    <p:extLst>
      <p:ext uri="{BB962C8B-B14F-4D97-AF65-F5344CB8AC3E}">
        <p14:creationId xmlns:p14="http://schemas.microsoft.com/office/powerpoint/2010/main" val="356366780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 typeface="+mj-lt"/>
              <a:buNone/>
              <a:tabLst/>
              <a:defRPr/>
            </a:pPr>
            <a:r>
              <a:rPr lang="en-US" b="1" dirty="0" smtClean="0"/>
              <a:t>Speaker notes: </a:t>
            </a:r>
          </a:p>
          <a:p>
            <a:pPr marL="0" indent="0">
              <a:buFont typeface="+mj-lt"/>
              <a:buNone/>
              <a:defRPr/>
            </a:pPr>
            <a:r>
              <a:rPr lang="en-US" b="0" dirty="0" smtClean="0"/>
              <a:t>Data needs:</a:t>
            </a:r>
          </a:p>
          <a:p>
            <a:pPr>
              <a:defRPr/>
            </a:pPr>
            <a:r>
              <a:rPr lang="en-US" dirty="0" smtClean="0"/>
              <a:t>Bike/</a:t>
            </a:r>
            <a:r>
              <a:rPr lang="en-US" dirty="0" err="1" smtClean="0"/>
              <a:t>ped</a:t>
            </a:r>
            <a:r>
              <a:rPr lang="en-US" dirty="0" smtClean="0"/>
              <a:t> facility inventories </a:t>
            </a:r>
          </a:p>
          <a:p>
            <a:pPr>
              <a:defRPr/>
            </a:pPr>
            <a:r>
              <a:rPr lang="en-US" dirty="0" smtClean="0"/>
              <a:t>Roadway inventories</a:t>
            </a:r>
          </a:p>
          <a:p>
            <a:pPr>
              <a:defRPr/>
            </a:pPr>
            <a:r>
              <a:rPr lang="en-US" dirty="0" smtClean="0"/>
              <a:t>are critical to developing and maintaining a safe and quality network.</a:t>
            </a:r>
          </a:p>
          <a:p>
            <a:pPr marL="0" indent="0">
              <a:buFont typeface="+mj-lt"/>
              <a:buNone/>
              <a:defRPr/>
            </a:pPr>
            <a:endParaRPr lang="en-US" b="1" dirty="0" smtClean="0"/>
          </a:p>
          <a:p>
            <a:pPr marL="0" indent="0">
              <a:buFont typeface="+mj-lt"/>
              <a:buNone/>
              <a:defRPr/>
            </a:pPr>
            <a:r>
              <a:rPr lang="en-US" b="1" dirty="0" smtClean="0"/>
              <a:t>Image Source and References: </a:t>
            </a:r>
          </a:p>
          <a:p>
            <a:pPr marL="0" indent="0">
              <a:buFont typeface="+mj-lt"/>
              <a:buNone/>
              <a:defRPr/>
            </a:pPr>
            <a:r>
              <a:rPr lang="en-US" dirty="0" smtClean="0"/>
              <a:t>FHWA/PBIC. (2009). Planning and Designing for Pedestrian Safety Course.</a:t>
            </a:r>
          </a:p>
          <a:p>
            <a:endParaRPr lang="en-US" dirty="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25</a:t>
            </a:fld>
            <a:endParaRPr lang="en-US"/>
          </a:p>
        </p:txBody>
      </p:sp>
    </p:spTree>
    <p:extLst>
      <p:ext uri="{BB962C8B-B14F-4D97-AF65-F5344CB8AC3E}">
        <p14:creationId xmlns:p14="http://schemas.microsoft.com/office/powerpoint/2010/main" val="227064267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Speaker notes: </a:t>
            </a:r>
            <a:endParaRPr lang="en-US" dirty="0" smtClean="0"/>
          </a:p>
          <a:p>
            <a:r>
              <a:rPr lang="en-US" dirty="0" smtClean="0"/>
              <a:t>Proximity to motor vehicles is determined by the average width of the outside lane.</a:t>
            </a:r>
          </a:p>
          <a:p>
            <a:endParaRPr lang="en-US" dirty="0" smtClean="0"/>
          </a:p>
          <a:p>
            <a:r>
              <a:rPr lang="en-US" b="1" dirty="0" smtClean="0"/>
              <a:t>Image Source and References: </a:t>
            </a:r>
            <a:r>
              <a:rPr lang="en-US" dirty="0" smtClean="0"/>
              <a:t>Bob Schneider. (2008). Analysis Methods (Facility Quality). </a:t>
            </a:r>
            <a:r>
              <a:rPr lang="en-US" dirty="0" err="1" smtClean="0"/>
              <a:t>Powerpoint</a:t>
            </a:r>
            <a:r>
              <a:rPr lang="en-US" dirty="0" smtClean="0"/>
              <a:t> presentation. UC Berkeley. </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b="1" dirty="0" smtClean="0"/>
              <a:t>Photo (top)</a:t>
            </a:r>
            <a:r>
              <a:rPr lang="en-US" dirty="0" smtClean="0"/>
              <a:t>: Cyclist in Cambridge, Massachusetts.</a:t>
            </a:r>
            <a:r>
              <a:rPr lang="en-US" baseline="0" dirty="0" smtClean="0"/>
              <a:t> </a:t>
            </a:r>
            <a:r>
              <a:rPr lang="en-US" sz="1200" kern="1200" dirty="0" smtClean="0">
                <a:solidFill>
                  <a:schemeClr val="tx1"/>
                </a:solidFill>
                <a:effectLst/>
                <a:latin typeface="Times New Roman" pitchFamily="18" charset="0"/>
                <a:ea typeface="ＭＳ Ｐゴシック" charset="0"/>
                <a:cs typeface="ＭＳ Ｐゴシック" charset="0"/>
              </a:rPr>
              <a:t>Hunter, W. W., L. Thomas, R. </a:t>
            </a:r>
            <a:r>
              <a:rPr lang="en-US" sz="1200" kern="1200" dirty="0" err="1" smtClean="0">
                <a:solidFill>
                  <a:schemeClr val="tx1"/>
                </a:solidFill>
                <a:effectLst/>
                <a:latin typeface="Times New Roman" pitchFamily="18" charset="0"/>
                <a:ea typeface="ＭＳ Ｐゴシック" charset="0"/>
                <a:cs typeface="ＭＳ Ｐゴシック" charset="0"/>
              </a:rPr>
              <a:t>Srinivasan</a:t>
            </a:r>
            <a:r>
              <a:rPr lang="en-US" sz="1200" kern="1200" dirty="0" smtClean="0">
                <a:solidFill>
                  <a:schemeClr val="tx1"/>
                </a:solidFill>
                <a:effectLst/>
                <a:latin typeface="Times New Roman" pitchFamily="18" charset="0"/>
                <a:ea typeface="ＭＳ Ｐゴシック" charset="0"/>
                <a:cs typeface="ＭＳ Ｐゴシック" charset="0"/>
              </a:rPr>
              <a:t>, and C. Martell. Evaluation of Shared Lane Markings. Publication FHWA-HRT-10-041. FHWA, U.S. Department of Transportation, 2010.</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1" kern="1200" dirty="0" smtClean="0">
                <a:solidFill>
                  <a:schemeClr val="tx1"/>
                </a:solidFill>
                <a:effectLst/>
                <a:latin typeface="Times New Roman" pitchFamily="18" charset="0"/>
                <a:ea typeface="ＭＳ Ｐゴシック" charset="0"/>
                <a:cs typeface="ＭＳ Ｐゴシック" charset="0"/>
              </a:rPr>
              <a:t>Photo (bottom)</a:t>
            </a:r>
            <a:r>
              <a:rPr lang="en-US" sz="1200" kern="1200" dirty="0" smtClean="0">
                <a:solidFill>
                  <a:schemeClr val="tx1"/>
                </a:solidFill>
                <a:effectLst/>
                <a:latin typeface="Times New Roman" pitchFamily="18" charset="0"/>
                <a:ea typeface="ＭＳ Ｐゴシック" charset="0"/>
                <a:cs typeface="ＭＳ Ｐゴシック" charset="0"/>
              </a:rPr>
              <a:t>:</a:t>
            </a:r>
            <a:r>
              <a:rPr lang="en-US" sz="1200" kern="1200" baseline="0" dirty="0" smtClean="0">
                <a:solidFill>
                  <a:schemeClr val="tx1"/>
                </a:solidFill>
                <a:effectLst/>
                <a:latin typeface="Times New Roman" pitchFamily="18" charset="0"/>
                <a:ea typeface="ＭＳ Ｐゴシック" charset="0"/>
                <a:cs typeface="ＭＳ Ｐゴシック" charset="0"/>
              </a:rPr>
              <a:t> Cyclist in Vancouver. </a:t>
            </a:r>
            <a:r>
              <a:rPr lang="en-US" sz="1200" kern="1200" dirty="0" smtClean="0">
                <a:solidFill>
                  <a:schemeClr val="tx1"/>
                </a:solidFill>
                <a:effectLst/>
                <a:latin typeface="Times New Roman" pitchFamily="18" charset="0"/>
                <a:ea typeface="ＭＳ Ｐゴシック" charset="0"/>
                <a:cs typeface="ＭＳ Ｐゴシック" charset="0"/>
              </a:rPr>
              <a:t>Photo by </a:t>
            </a:r>
            <a:r>
              <a:rPr lang="en-US" sz="1200" kern="1200" dirty="0" err="1" smtClean="0">
                <a:solidFill>
                  <a:schemeClr val="tx1"/>
                </a:solidFill>
                <a:effectLst/>
                <a:latin typeface="Times New Roman" pitchFamily="18" charset="0"/>
                <a:ea typeface="ＭＳ Ｐゴシック" charset="0"/>
                <a:cs typeface="ＭＳ Ｐゴシック" charset="0"/>
              </a:rPr>
              <a:t>clauretano</a:t>
            </a:r>
            <a:r>
              <a:rPr lang="en-US" sz="1200" kern="1200" dirty="0" smtClean="0">
                <a:solidFill>
                  <a:schemeClr val="tx1"/>
                </a:solidFill>
                <a:effectLst/>
                <a:latin typeface="Times New Roman" pitchFamily="18" charset="0"/>
                <a:ea typeface="ＭＳ Ｐゴシック" charset="0"/>
                <a:cs typeface="ＭＳ Ｐゴシック" charset="0"/>
              </a:rPr>
              <a:t> http://www.flickr.com/photos/83569292@N00/5969248472</a:t>
            </a:r>
          </a:p>
          <a:p>
            <a:endParaRPr lang="en-US" dirty="0" smtClean="0"/>
          </a:p>
          <a:p>
            <a:endParaRPr lang="en-US" dirty="0" smtClean="0"/>
          </a:p>
          <a:p>
            <a:r>
              <a:rPr lang="en-US" dirty="0" smtClean="0"/>
              <a:t>Slide content developed by Sprinkle Consulting, Inc. </a:t>
            </a:r>
          </a:p>
          <a:p>
            <a:endParaRPr lang="en-US" dirty="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26</a:t>
            </a:fld>
            <a:endParaRPr lang="en-US"/>
          </a:p>
        </p:txBody>
      </p:sp>
    </p:spTree>
    <p:extLst>
      <p:ext uri="{BB962C8B-B14F-4D97-AF65-F5344CB8AC3E}">
        <p14:creationId xmlns:p14="http://schemas.microsoft.com/office/powerpoint/2010/main" val="307933589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Speaker notes: </a:t>
            </a:r>
            <a:endParaRPr lang="en-US" dirty="0" smtClean="0"/>
          </a:p>
          <a:p>
            <a:r>
              <a:rPr lang="en-US" sz="1200" b="0" i="0" u="none" strike="noStrike" kern="1200" baseline="0" dirty="0" smtClean="0">
                <a:solidFill>
                  <a:schemeClr val="tx1"/>
                </a:solidFill>
                <a:latin typeface="Times New Roman" pitchFamily="18" charset="0"/>
                <a:ea typeface="ＭＳ Ｐゴシック" charset="0"/>
                <a:cs typeface="ＭＳ Ｐゴシック" charset="0"/>
              </a:rPr>
              <a:t>Final Report: NCHRP Report 616 -- http://onlinepubs.trb.org/onlinepubs/nchrp/nchrp_rpt_616.pdf </a:t>
            </a:r>
          </a:p>
          <a:p>
            <a:endParaRPr lang="en-US" sz="1200" b="0" i="0" u="none" strike="noStrike" kern="1200" baseline="0" dirty="0" smtClean="0">
              <a:solidFill>
                <a:schemeClr val="tx1"/>
              </a:solidFill>
              <a:latin typeface="Times New Roman" pitchFamily="18" charset="0"/>
              <a:ea typeface="ＭＳ Ｐゴシック" charset="0"/>
              <a:cs typeface="ＭＳ Ｐゴシック" charset="0"/>
            </a:endParaRPr>
          </a:p>
          <a:p>
            <a:r>
              <a:rPr lang="en-US" sz="1200" b="0" i="0" u="none" strike="noStrike" kern="1200" baseline="0" dirty="0" smtClean="0">
                <a:solidFill>
                  <a:schemeClr val="tx1"/>
                </a:solidFill>
                <a:latin typeface="Times New Roman" pitchFamily="18" charset="0"/>
                <a:ea typeface="ＭＳ Ｐゴシック" charset="0"/>
                <a:cs typeface="ＭＳ Ｐゴシック" charset="0"/>
              </a:rPr>
              <a:t>User’s Guide: NCHRP Web document 128 -- http://onlinepubs.trb.org/onlinepubs/nchrp/nchrp_w128.pdf</a:t>
            </a:r>
          </a:p>
          <a:p>
            <a:endParaRPr lang="en-US" sz="1200" b="0" i="0" u="none" strike="noStrike" kern="1200" baseline="0" dirty="0" smtClean="0">
              <a:solidFill>
                <a:schemeClr val="tx1"/>
              </a:solidFill>
              <a:latin typeface="Times New Roman" pitchFamily="18" charset="0"/>
              <a:ea typeface="ＭＳ Ｐゴシック" charset="0"/>
              <a:cs typeface="ＭＳ Ｐゴシック" charset="0"/>
            </a:endParaRPr>
          </a:p>
          <a:p>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27</a:t>
            </a:fld>
            <a:endParaRPr lang="en-US"/>
          </a:p>
        </p:txBody>
      </p:sp>
    </p:spTree>
    <p:extLst>
      <p:ext uri="{BB962C8B-B14F-4D97-AF65-F5344CB8AC3E}">
        <p14:creationId xmlns:p14="http://schemas.microsoft.com/office/powerpoint/2010/main" val="279153436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Speaker notes: </a:t>
            </a:r>
            <a:endParaRPr lang="en-US" dirty="0" smtClean="0"/>
          </a:p>
          <a:p>
            <a:r>
              <a:rPr lang="en-US" dirty="0" smtClean="0"/>
              <a:t>This is the equation used to determine BLOS based on the variables just described.  </a:t>
            </a:r>
          </a:p>
          <a:p>
            <a:endParaRPr lang="en-US" b="1" dirty="0" smtClean="0"/>
          </a:p>
          <a:p>
            <a:r>
              <a:rPr lang="en-US" b="1" dirty="0" smtClean="0"/>
              <a:t>Image Source and References: </a:t>
            </a:r>
          </a:p>
          <a:p>
            <a:r>
              <a:rPr lang="en-US" dirty="0" smtClean="0"/>
              <a:t>Slide content developed by Sprinkle Consulting, Inc. </a:t>
            </a:r>
          </a:p>
          <a:p>
            <a:endParaRPr lang="en-US" dirty="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28</a:t>
            </a:fld>
            <a:endParaRPr lang="en-US"/>
          </a:p>
        </p:txBody>
      </p:sp>
    </p:spTree>
    <p:extLst>
      <p:ext uri="{BB962C8B-B14F-4D97-AF65-F5344CB8AC3E}">
        <p14:creationId xmlns:p14="http://schemas.microsoft.com/office/powerpoint/2010/main" val="314326116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Speaker notes: </a:t>
            </a:r>
          </a:p>
          <a:p>
            <a:endParaRPr lang="en-US" b="1" dirty="0" smtClean="0"/>
          </a:p>
          <a:p>
            <a:r>
              <a:rPr lang="en-US" b="1" dirty="0" smtClean="0"/>
              <a:t>Image Source and References: </a:t>
            </a:r>
            <a:r>
              <a:rPr lang="en-US" dirty="0" smtClean="0"/>
              <a:t>Image from Dan Dodd. For</a:t>
            </a:r>
            <a:r>
              <a:rPr lang="en-US" baseline="0" dirty="0" smtClean="0"/>
              <a:t> a spreadsheet (first example tab) showing these calculations</a:t>
            </a: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err="1" smtClean="0"/>
              <a:t>Abseg</a:t>
            </a:r>
            <a:r>
              <a:rPr lang="en-US" sz="1200" b="1" dirty="0" smtClean="0"/>
              <a:t>= 0.507 </a:t>
            </a:r>
            <a:r>
              <a:rPr lang="en-US" sz="1200" b="1" dirty="0" err="1" smtClean="0"/>
              <a:t>ln</a:t>
            </a:r>
            <a:r>
              <a:rPr lang="en-US" sz="1200" b="1" dirty="0" smtClean="0"/>
              <a:t>(</a:t>
            </a:r>
            <a:r>
              <a:rPr lang="en-US" sz="1200" b="1" dirty="0" err="1" smtClean="0"/>
              <a:t>Vol</a:t>
            </a:r>
            <a:r>
              <a:rPr lang="en-US" sz="1200" b="1" dirty="0" smtClean="0"/>
              <a:t>/4*PHF*L) + 0.199Fs(1+10.38HV)</a:t>
            </a:r>
            <a:r>
              <a:rPr lang="en-US" sz="1200" b="1" baseline="30000" dirty="0" smtClean="0"/>
              <a:t>2</a:t>
            </a:r>
            <a:r>
              <a:rPr lang="en-US" sz="1200" b="1" dirty="0" smtClean="0"/>
              <a:t> + 7.066(1/PC</a:t>
            </a:r>
            <a:r>
              <a:rPr lang="en-US" sz="1200" b="1" baseline="-25000" dirty="0" smtClean="0"/>
              <a:t>5</a:t>
            </a:r>
            <a:r>
              <a:rPr lang="en-US" sz="1200" b="1" dirty="0" smtClean="0"/>
              <a:t>)</a:t>
            </a:r>
            <a:r>
              <a:rPr lang="en-US" sz="1200" b="1" baseline="30000" dirty="0" smtClean="0"/>
              <a:t>2</a:t>
            </a:r>
            <a:r>
              <a:rPr lang="en-US" sz="1200" b="1" dirty="0" smtClean="0"/>
              <a:t>  - 0.005(W</a:t>
            </a:r>
            <a:r>
              <a:rPr lang="en-US" sz="1200" b="1" baseline="-25000" dirty="0" smtClean="0"/>
              <a:t>e</a:t>
            </a:r>
            <a:r>
              <a:rPr lang="en-US" sz="1200" b="1" dirty="0" smtClean="0"/>
              <a:t>)</a:t>
            </a:r>
            <a:r>
              <a:rPr lang="en-US" sz="1200" b="1" baseline="30000" dirty="0" smtClean="0"/>
              <a:t>2</a:t>
            </a:r>
            <a:r>
              <a:rPr lang="en-US" sz="1200" b="1" dirty="0" smtClean="0"/>
              <a:t> + 0.760</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err="1" smtClean="0"/>
              <a:t>Fs</a:t>
            </a:r>
            <a:r>
              <a:rPr lang="en-US" sz="1200" b="1" baseline="0" dirty="0" smtClean="0"/>
              <a:t>=1.12*(LN(50-20))+0.81 = 4.619</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err="1" smtClean="0"/>
              <a:t>Abseg</a:t>
            </a:r>
            <a:r>
              <a:rPr lang="en-US" sz="1200" b="1" dirty="0" smtClean="0"/>
              <a:t>= 0.507 </a:t>
            </a:r>
            <a:r>
              <a:rPr lang="en-US" sz="1200" b="1" dirty="0" err="1" smtClean="0"/>
              <a:t>ln</a:t>
            </a:r>
            <a:r>
              <a:rPr lang="en-US" sz="1200" b="1" dirty="0" smtClean="0"/>
              <a:t>(1500/4*2*1) + 0.199 * 4.619*(1+10.38*0.11)</a:t>
            </a:r>
            <a:r>
              <a:rPr lang="en-US" sz="1200" b="1" baseline="30000" dirty="0" smtClean="0"/>
              <a:t>2 </a:t>
            </a:r>
            <a:r>
              <a:rPr lang="en-US" sz="1200" b="1" dirty="0" smtClean="0"/>
              <a:t>+ 7.066(1/3)</a:t>
            </a:r>
            <a:r>
              <a:rPr lang="en-US" sz="1200" b="1" baseline="30000" dirty="0" smtClean="0"/>
              <a:t>2</a:t>
            </a:r>
            <a:r>
              <a:rPr lang="en-US" sz="1200" b="1" dirty="0" smtClean="0"/>
              <a:t>  - 0.005(12.5)</a:t>
            </a:r>
            <a:r>
              <a:rPr lang="en-US" sz="1200" b="1" baseline="30000" dirty="0" smtClean="0"/>
              <a:t>2</a:t>
            </a:r>
            <a:r>
              <a:rPr lang="en-US" sz="1200" b="1" dirty="0" smtClean="0"/>
              <a:t> + 0.760</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err="1" smtClean="0"/>
              <a:t>Abseg</a:t>
            </a:r>
            <a:r>
              <a:rPr lang="en-US" sz="1200" b="1" dirty="0" smtClean="0"/>
              <a:t>= 0.507*5.234</a:t>
            </a:r>
            <a:r>
              <a:rPr lang="en-US" sz="1200" b="1" baseline="0" dirty="0" smtClean="0"/>
              <a:t> </a:t>
            </a:r>
            <a:r>
              <a:rPr lang="en-US" sz="1200" b="1" dirty="0" smtClean="0"/>
              <a:t>+ 0.199 0.9192*4.587</a:t>
            </a:r>
            <a:r>
              <a:rPr lang="en-US" sz="1200" b="1" baseline="30000" dirty="0" smtClean="0"/>
              <a:t> </a:t>
            </a:r>
            <a:r>
              <a:rPr lang="en-US" sz="1200" b="1" dirty="0" smtClean="0"/>
              <a:t>+ 0.78511 - 0.78125+ 0.760</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err="1" smtClean="0"/>
              <a:t>Abseg</a:t>
            </a:r>
            <a:r>
              <a:rPr lang="en-US" sz="1200" b="1" dirty="0" smtClean="0"/>
              <a:t>=7.6342</a:t>
            </a:r>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LOS = </a:t>
            </a:r>
            <a:r>
              <a:rPr lang="en-US" dirty="0" smtClean="0"/>
              <a:t>0.20*(</a:t>
            </a:r>
            <a:r>
              <a:rPr lang="en-US" dirty="0" err="1" smtClean="0"/>
              <a:t>ABSeg</a:t>
            </a:r>
            <a:r>
              <a:rPr lang="en-US" dirty="0" smtClean="0"/>
              <a:t>) + 0.03*(</a:t>
            </a:r>
            <a:r>
              <a:rPr lang="en-US" dirty="0" err="1" smtClean="0"/>
              <a:t>exp</a:t>
            </a:r>
            <a:r>
              <a:rPr lang="en-US" dirty="0" smtClean="0"/>
              <a:t>(</a:t>
            </a:r>
            <a:r>
              <a:rPr lang="en-US" dirty="0" err="1" smtClean="0"/>
              <a:t>ABInt</a:t>
            </a:r>
            <a:r>
              <a:rPr lang="en-US" dirty="0" smtClean="0"/>
              <a:t>)) + 0.05*(</a:t>
            </a:r>
            <a:r>
              <a:rPr lang="en-US" dirty="0" err="1" smtClean="0"/>
              <a:t>Cflt</a:t>
            </a:r>
            <a:r>
              <a:rPr lang="en-US" dirty="0" smtClean="0"/>
              <a:t>) + 1.40</a:t>
            </a:r>
            <a:endParaRPr lang="fr-FR"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LOS = </a:t>
            </a:r>
            <a:r>
              <a:rPr lang="en-US" dirty="0" smtClean="0"/>
              <a:t>0.20*(7.6342) + 0.05*(4) + 1.40</a:t>
            </a:r>
            <a:endParaRPr lang="fr-FR"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t>LOS = 3.127 </a:t>
            </a:r>
            <a:r>
              <a:rPr lang="en-US" sz="1200" b="1" dirty="0" smtClean="0">
                <a:sym typeface="Wingdings" pitchFamily="2" charset="2"/>
              </a:rPr>
              <a:t> C</a:t>
            </a:r>
            <a:endParaRPr lang="en-US" sz="1200" b="1"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sz="1200" b="1" dirty="0" smtClean="0"/>
          </a:p>
          <a:p>
            <a:endParaRPr lang="en-US" dirty="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30</a:t>
            </a:fld>
            <a:endParaRPr lang="en-US"/>
          </a:p>
        </p:txBody>
      </p:sp>
    </p:spTree>
    <p:extLst>
      <p:ext uri="{BB962C8B-B14F-4D97-AF65-F5344CB8AC3E}">
        <p14:creationId xmlns:p14="http://schemas.microsoft.com/office/powerpoint/2010/main" val="36770688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3</a:t>
            </a:fld>
            <a:endParaRPr lang="en-US"/>
          </a:p>
        </p:txBody>
      </p:sp>
    </p:spTree>
    <p:extLst>
      <p:ext uri="{BB962C8B-B14F-4D97-AF65-F5344CB8AC3E}">
        <p14:creationId xmlns:p14="http://schemas.microsoft.com/office/powerpoint/2010/main" val="34583272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Speaker notes: </a:t>
            </a:r>
            <a:endParaRPr lang="en-US" dirty="0" smtClean="0"/>
          </a:p>
          <a:p>
            <a:r>
              <a:rPr lang="en-US" dirty="0" smtClean="0"/>
              <a:t>Considering these conditions, the level of service should be B. Students</a:t>
            </a:r>
            <a:r>
              <a:rPr lang="en-US" baseline="0" dirty="0" smtClean="0"/>
              <a:t> can practice these calculations at home. </a:t>
            </a:r>
            <a:endParaRPr lang="en-US" dirty="0" smtClean="0"/>
          </a:p>
          <a:p>
            <a:endParaRPr lang="en-US" dirty="0" smtClean="0"/>
          </a:p>
          <a:p>
            <a:r>
              <a:rPr lang="en-US" b="1" dirty="0" smtClean="0"/>
              <a:t>Image Source</a:t>
            </a:r>
            <a:endParaRPr lang="en-US" dirty="0" smtClean="0"/>
          </a:p>
          <a:p>
            <a:r>
              <a:rPr lang="en-US" dirty="0" smtClean="0"/>
              <a:t>Image from Dan Dodd. </a:t>
            </a:r>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31</a:t>
            </a:fld>
            <a:endParaRPr lang="en-US"/>
          </a:p>
        </p:txBody>
      </p:sp>
    </p:spTree>
    <p:extLst>
      <p:ext uri="{BB962C8B-B14F-4D97-AF65-F5344CB8AC3E}">
        <p14:creationId xmlns:p14="http://schemas.microsoft.com/office/powerpoint/2010/main" val="211637719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b="0" i="1" dirty="0" smtClean="0"/>
              <a:t>This slide is animated.</a:t>
            </a:r>
            <a:r>
              <a:rPr lang="en-US" b="0" dirty="0" smtClean="0"/>
              <a:t>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1"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Speaker notes: </a:t>
            </a:r>
            <a:endParaRPr lang="en-US" dirty="0" smtClean="0"/>
          </a:p>
          <a:p>
            <a:pPr marL="0" indent="0">
              <a:buNone/>
            </a:pPr>
            <a:r>
              <a:rPr lang="en-US" dirty="0" smtClean="0"/>
              <a:t>There are many considerations to be aware of when using BLOS.  These should be kept in mind when using and interpreting BLOS analyses. </a:t>
            </a:r>
          </a:p>
          <a:p>
            <a:endParaRPr lang="en-US" b="1" dirty="0" smtClean="0"/>
          </a:p>
          <a:p>
            <a:r>
              <a:rPr lang="en-US" b="1" dirty="0" smtClean="0"/>
              <a:t>Image Source and References: </a:t>
            </a:r>
          </a:p>
          <a:p>
            <a:r>
              <a:rPr lang="en-US" dirty="0" smtClean="0"/>
              <a:t>Bob Schneider, UC Berkeley, Analysis Methods (Facility Quality) slides, 2008</a:t>
            </a:r>
          </a:p>
          <a:p>
            <a:endParaRPr lang="en-US" dirty="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32</a:t>
            </a:fld>
            <a:endParaRPr lang="en-US"/>
          </a:p>
        </p:txBody>
      </p:sp>
    </p:spTree>
    <p:extLst>
      <p:ext uri="{BB962C8B-B14F-4D97-AF65-F5344CB8AC3E}">
        <p14:creationId xmlns:p14="http://schemas.microsoft.com/office/powerpoint/2010/main" val="130857370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Speaker notes: </a:t>
            </a:r>
            <a:endParaRPr lang="en-US" dirty="0" smtClean="0"/>
          </a:p>
          <a:p>
            <a:r>
              <a:rPr lang="en-US" dirty="0" smtClean="0"/>
              <a:t>While the left image is of a facility with Pedestrian LOS A, the right image is clearly more pedestrian friendly.</a:t>
            </a:r>
          </a:p>
          <a:p>
            <a:endParaRPr lang="en-US" b="1" dirty="0" smtClean="0"/>
          </a:p>
          <a:p>
            <a:r>
              <a:rPr lang="en-US" b="1" dirty="0" smtClean="0"/>
              <a:t>Image Source and References: </a:t>
            </a:r>
          </a:p>
          <a:p>
            <a:r>
              <a:rPr lang="en-US" dirty="0" smtClean="0"/>
              <a:t>Left: Image from http://www.pedbikeimages.org/Laura </a:t>
            </a:r>
            <a:r>
              <a:rPr lang="en-US" dirty="0" err="1" smtClean="0"/>
              <a:t>Sandt</a:t>
            </a:r>
            <a:r>
              <a:rPr lang="en-US" dirty="0" smtClean="0"/>
              <a:t>. Photo taken in Chapel Hill, North Carolina. </a:t>
            </a:r>
          </a:p>
          <a:p>
            <a:r>
              <a:rPr lang="en-US" dirty="0" smtClean="0"/>
              <a:t>Right: Image from http://www.pedbikeimages.org/Dan Burden. Photo taken in East Lansing, Michigan.</a:t>
            </a:r>
          </a:p>
          <a:p>
            <a:endParaRPr lang="en-US" dirty="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33</a:t>
            </a:fld>
            <a:endParaRPr lang="en-US"/>
          </a:p>
        </p:txBody>
      </p:sp>
    </p:spTree>
    <p:extLst>
      <p:ext uri="{BB962C8B-B14F-4D97-AF65-F5344CB8AC3E}">
        <p14:creationId xmlns:p14="http://schemas.microsoft.com/office/powerpoint/2010/main" val="136597497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Speaker notes: </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34</a:t>
            </a:fld>
            <a:endParaRPr lang="en-US"/>
          </a:p>
        </p:txBody>
      </p:sp>
    </p:spTree>
    <p:extLst>
      <p:ext uri="{BB962C8B-B14F-4D97-AF65-F5344CB8AC3E}">
        <p14:creationId xmlns:p14="http://schemas.microsoft.com/office/powerpoint/2010/main" val="263427261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References:</a:t>
            </a:r>
            <a:endParaRPr lang="en-US" dirty="0" smtClean="0"/>
          </a:p>
          <a:p>
            <a:r>
              <a:rPr lang="en-US" sz="1200" b="0" i="0" u="none" strike="noStrike" kern="1200" baseline="0" dirty="0" smtClean="0">
                <a:solidFill>
                  <a:schemeClr val="tx1"/>
                </a:solidFill>
                <a:latin typeface="Times New Roman" pitchFamily="18" charset="0"/>
                <a:ea typeface="ＭＳ Ｐゴシック" charset="0"/>
                <a:cs typeface="ＭＳ Ｐゴシック" charset="0"/>
              </a:rPr>
              <a:t>Final Report: NCHRP Report 616 -- http://onlinepubs.trb.org/onlinepubs/nchrp/nchrp_rpt_616.pdf </a:t>
            </a:r>
          </a:p>
          <a:p>
            <a:r>
              <a:rPr lang="en-US" sz="1200" b="0" i="0" u="none" strike="noStrike" kern="1200" baseline="0" dirty="0" smtClean="0">
                <a:solidFill>
                  <a:schemeClr val="tx1"/>
                </a:solidFill>
                <a:latin typeface="Times New Roman" pitchFamily="18" charset="0"/>
                <a:ea typeface="ＭＳ Ｐゴシック" charset="0"/>
                <a:cs typeface="ＭＳ Ｐゴシック" charset="0"/>
              </a:rPr>
              <a:t>User’s Guide: NCHRP Web document 128 -- http://onlinepubs.trb.org/onlinepubs/nchrp/nchrp_w128.pdf</a:t>
            </a:r>
          </a:p>
          <a:p>
            <a:endParaRPr lang="en-US" sz="1200" b="0" i="0" u="none" strike="noStrike" kern="1200" baseline="0" dirty="0" smtClean="0">
              <a:solidFill>
                <a:schemeClr val="tx1"/>
              </a:solidFill>
              <a:latin typeface="Times New Roman" pitchFamily="18" charset="0"/>
              <a:ea typeface="ＭＳ Ｐゴシック" charset="0"/>
              <a:cs typeface="ＭＳ Ｐゴシック" charset="0"/>
            </a:endParaRPr>
          </a:p>
          <a:p>
            <a:r>
              <a:rPr lang="en-US" sz="1200" b="1" i="0" u="none" strike="noStrike" kern="1200" baseline="0" dirty="0" smtClean="0">
                <a:solidFill>
                  <a:schemeClr val="tx1"/>
                </a:solidFill>
                <a:latin typeface="Times New Roman" pitchFamily="18" charset="0"/>
                <a:ea typeface="ＭＳ Ｐゴシック" charset="0"/>
                <a:cs typeface="ＭＳ Ｐゴシック" charset="0"/>
              </a:rPr>
              <a:t>Image sources:</a:t>
            </a:r>
          </a:p>
          <a:p>
            <a:r>
              <a:rPr lang="en-US" sz="1200" b="0" i="0" u="none" strike="noStrike" kern="1200" baseline="0" dirty="0" smtClean="0">
                <a:solidFill>
                  <a:schemeClr val="tx1"/>
                </a:solidFill>
                <a:latin typeface="Times New Roman" pitchFamily="18" charset="0"/>
                <a:ea typeface="ＭＳ Ｐゴシック" charset="0"/>
                <a:cs typeface="ＭＳ Ｐゴシック" charset="0"/>
              </a:rPr>
              <a:t>(Top): Pedestrian walking in Tampa. Photo by Theo </a:t>
            </a:r>
            <a:r>
              <a:rPr lang="en-US" sz="1200" b="0" i="0" u="none" strike="noStrike" kern="1200" baseline="0" dirty="0" err="1" smtClean="0">
                <a:solidFill>
                  <a:schemeClr val="tx1"/>
                </a:solidFill>
                <a:latin typeface="Times New Roman" pitchFamily="18" charset="0"/>
                <a:ea typeface="ＭＳ Ｐゴシック" charset="0"/>
                <a:cs typeface="ＭＳ Ｐゴシック" charset="0"/>
              </a:rPr>
              <a:t>Petritsch</a:t>
            </a:r>
            <a:r>
              <a:rPr lang="en-US" sz="1200" b="0" i="0" u="none" strike="noStrike" kern="1200" baseline="0" dirty="0" smtClean="0">
                <a:solidFill>
                  <a:schemeClr val="tx1"/>
                </a:solidFill>
                <a:latin typeface="Times New Roman" pitchFamily="18" charset="0"/>
                <a:ea typeface="ＭＳ Ｐゴシック" charset="0"/>
                <a:cs typeface="ＭＳ Ｐゴシック" charset="0"/>
              </a:rPr>
              <a:t>. From FHWA. (2012). Proven Countermeasures for Pedestrian Safety. http://www.fhwa.dot.gov/publications/publicroads/12marapr/04.cfm</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smtClean="0">
                <a:solidFill>
                  <a:schemeClr val="tx1"/>
                </a:solidFill>
                <a:latin typeface="Times New Roman" pitchFamily="18" charset="0"/>
                <a:ea typeface="ＭＳ Ｐゴシック" charset="0"/>
                <a:cs typeface="ＭＳ Ｐゴシック" charset="0"/>
              </a:rPr>
              <a:t>(Bottom): Photo by Dan Burden. From FHWA. (2012). Proven Countermeasures for Pedestrian Safety. http://www.fhwa.dot.gov/publications/publicroads/12marapr/04.cfm</a:t>
            </a:r>
          </a:p>
          <a:p>
            <a:endParaRPr lang="en-US" sz="1200" b="0" i="0" u="none" strike="noStrike" kern="1200" baseline="0" dirty="0" smtClean="0">
              <a:solidFill>
                <a:schemeClr val="tx1"/>
              </a:solidFill>
              <a:latin typeface="Times New Roman" pitchFamily="18" charset="0"/>
              <a:ea typeface="ＭＳ Ｐゴシック" charset="0"/>
              <a:cs typeface="ＭＳ Ｐゴシック" charset="0"/>
            </a:endParaRPr>
          </a:p>
          <a:p>
            <a:endParaRPr lang="en-US" sz="1200" b="0" i="0" u="none" strike="noStrike" kern="1200" baseline="0" dirty="0" smtClean="0">
              <a:solidFill>
                <a:schemeClr val="tx1"/>
              </a:solidFill>
              <a:latin typeface="Times New Roman" pitchFamily="18" charset="0"/>
              <a:ea typeface="ＭＳ Ｐゴシック" charset="0"/>
              <a:cs typeface="ＭＳ Ｐゴシック" charset="0"/>
            </a:endParaRPr>
          </a:p>
          <a:p>
            <a:endParaRPr lang="en-US" dirty="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35</a:t>
            </a:fld>
            <a:endParaRPr lang="en-US"/>
          </a:p>
        </p:txBody>
      </p:sp>
    </p:spTree>
    <p:extLst>
      <p:ext uri="{BB962C8B-B14F-4D97-AF65-F5344CB8AC3E}">
        <p14:creationId xmlns:p14="http://schemas.microsoft.com/office/powerpoint/2010/main" val="301354153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Speaker notes: </a:t>
            </a:r>
            <a:endParaRPr lang="en-US" dirty="0" smtClean="0"/>
          </a:p>
          <a:p>
            <a:endParaRPr lang="en-US" dirty="0" smtClean="0"/>
          </a:p>
          <a:p>
            <a:r>
              <a:rPr lang="en-US" b="1" dirty="0" smtClean="0"/>
              <a:t>Image source</a:t>
            </a:r>
            <a:r>
              <a:rPr lang="en-US" dirty="0" smtClean="0"/>
              <a:t>: FHWA. (2012).</a:t>
            </a:r>
            <a:r>
              <a:rPr lang="en-US" baseline="0" dirty="0" smtClean="0"/>
              <a:t> </a:t>
            </a:r>
            <a:r>
              <a:rPr lang="en-US" dirty="0" smtClean="0"/>
              <a:t>Bicycle Road Safety Audit Guidelines and Prompt Lists.</a:t>
            </a:r>
            <a:endParaRPr lang="en-US" dirty="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36</a:t>
            </a:fld>
            <a:endParaRPr lang="en-US"/>
          </a:p>
        </p:txBody>
      </p:sp>
    </p:spTree>
    <p:extLst>
      <p:ext uri="{BB962C8B-B14F-4D97-AF65-F5344CB8AC3E}">
        <p14:creationId xmlns:p14="http://schemas.microsoft.com/office/powerpoint/2010/main" val="39591081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Source:</a:t>
            </a:r>
            <a:r>
              <a:rPr lang="en-US" b="1" baseline="0" dirty="0" smtClean="0"/>
              <a:t> </a:t>
            </a:r>
            <a:r>
              <a:rPr lang="en-US" dirty="0" smtClean="0"/>
              <a:t>May 2012 </a:t>
            </a:r>
            <a:r>
              <a:rPr lang="en-US" dirty="0" err="1" smtClean="0"/>
              <a:t>Mineta</a:t>
            </a:r>
            <a:r>
              <a:rPr lang="en-US" dirty="0" smtClean="0"/>
              <a:t> Transportation Institute report, "Low-Stress Bicycling and Network Connectivity" - available at: </a:t>
            </a:r>
            <a:r>
              <a:rPr lang="en-US" dirty="0" smtClean="0">
                <a:hlinkClick r:id="rId3"/>
              </a:rPr>
              <a:t>http://transweb.sjsu.edu/PDFs/research/1005-low-stress-bicycling-network-connectivity.pdf</a:t>
            </a:r>
            <a:endParaRPr lang="en-US" dirty="0" smtClean="0"/>
          </a:p>
          <a:p>
            <a:endParaRPr lang="en-US" dirty="0" smtClean="0"/>
          </a:p>
          <a:p>
            <a:r>
              <a:rPr lang="en-US" i="1" dirty="0" smtClean="0"/>
              <a:t>Abstract:</a:t>
            </a:r>
          </a:p>
          <a:p>
            <a:r>
              <a:rPr lang="en-US" sz="1200" kern="1200" dirty="0" smtClean="0">
                <a:solidFill>
                  <a:schemeClr val="tx1"/>
                </a:solidFill>
                <a:effectLst/>
                <a:latin typeface="Times New Roman" pitchFamily="18" charset="0"/>
                <a:ea typeface="ＭＳ Ｐゴシック" charset="0"/>
                <a:cs typeface="ＭＳ Ｐゴシック" charset="0"/>
              </a:rPr>
              <a:t>For a bicycling network to attract the widest possible segment of the population, its most fundamental attribute should be low-</a:t>
            </a:r>
          </a:p>
          <a:p>
            <a:r>
              <a:rPr lang="en-US" sz="1200" kern="1200" dirty="0" smtClean="0">
                <a:solidFill>
                  <a:schemeClr val="tx1"/>
                </a:solidFill>
                <a:effectLst/>
                <a:latin typeface="Times New Roman" pitchFamily="18" charset="0"/>
                <a:ea typeface="ＭＳ Ｐゴシック" charset="0"/>
                <a:cs typeface="ＭＳ Ｐゴシック" charset="0"/>
              </a:rPr>
              <a:t>stress connectivity, that is, providing routes between people’s origins and destinations that do not require cyclists to use links that </a:t>
            </a:r>
          </a:p>
          <a:p>
            <a:r>
              <a:rPr lang="en-US" sz="1200" kern="1200" dirty="0" smtClean="0">
                <a:solidFill>
                  <a:schemeClr val="tx1"/>
                </a:solidFill>
                <a:effectLst/>
                <a:latin typeface="Times New Roman" pitchFamily="18" charset="0"/>
                <a:ea typeface="ＭＳ Ｐゴシック" charset="0"/>
                <a:cs typeface="ＭＳ Ｐゴシック" charset="0"/>
              </a:rPr>
              <a:t>exceed their tolerance for traffic stress, and that do not involve an undue level of detour. The objective of this study is to develop </a:t>
            </a:r>
          </a:p>
          <a:p>
            <a:r>
              <a:rPr lang="en-US" sz="1200" kern="1200" dirty="0" smtClean="0">
                <a:solidFill>
                  <a:schemeClr val="tx1"/>
                </a:solidFill>
                <a:effectLst/>
                <a:latin typeface="Times New Roman" pitchFamily="18" charset="0"/>
                <a:ea typeface="ＭＳ Ｐゴシック" charset="0"/>
                <a:cs typeface="ＭＳ Ｐゴシック" charset="0"/>
              </a:rPr>
              <a:t>measures of low-stress connectivity that can be used to evaluate and guide bicycle network planning. We propose a set of criteria </a:t>
            </a:r>
          </a:p>
          <a:p>
            <a:r>
              <a:rPr lang="en-US" sz="1200" kern="1200" dirty="0" smtClean="0">
                <a:solidFill>
                  <a:schemeClr val="tx1"/>
                </a:solidFill>
                <a:effectLst/>
                <a:latin typeface="Times New Roman" pitchFamily="18" charset="0"/>
                <a:ea typeface="ＭＳ Ｐゴシック" charset="0"/>
                <a:cs typeface="ＭＳ Ｐゴシック" charset="0"/>
              </a:rPr>
              <a:t>by which road segments can be classified into four levels of traffic stress (LTS). LTS 1 is suitable for children; LTS 2, based on </a:t>
            </a:r>
          </a:p>
          <a:p>
            <a:r>
              <a:rPr lang="en-US" sz="1200" kern="1200" dirty="0" smtClean="0">
                <a:solidFill>
                  <a:schemeClr val="tx1"/>
                </a:solidFill>
                <a:effectLst/>
                <a:latin typeface="Times New Roman" pitchFamily="18" charset="0"/>
                <a:ea typeface="ＭＳ Ｐゴシック" charset="0"/>
                <a:cs typeface="ＭＳ Ｐゴシック" charset="0"/>
              </a:rPr>
              <a:t>Dutch bikeway design criteria, represents the traffic stress that most adults will tolerate; LTS 3 and 4 represent greater levels of </a:t>
            </a:r>
          </a:p>
          <a:p>
            <a:r>
              <a:rPr lang="en-US" sz="1200" kern="1200" dirty="0" smtClean="0">
                <a:solidFill>
                  <a:schemeClr val="tx1"/>
                </a:solidFill>
                <a:effectLst/>
                <a:latin typeface="Times New Roman" pitchFamily="18" charset="0"/>
                <a:ea typeface="ＭＳ Ｐゴシック" charset="0"/>
                <a:cs typeface="ＭＳ Ｐゴシック" charset="0"/>
              </a:rPr>
              <a:t>stress. </a:t>
            </a:r>
          </a:p>
          <a:p>
            <a:endParaRPr lang="en-US" sz="1200" kern="1200" dirty="0" smtClean="0">
              <a:solidFill>
                <a:schemeClr val="tx1"/>
              </a:solidFill>
              <a:effectLst/>
              <a:latin typeface="Times New Roman" pitchFamily="18" charset="0"/>
              <a:ea typeface="ＭＳ Ｐゴシック" charset="0"/>
              <a:cs typeface="ＭＳ Ｐゴシック" charset="0"/>
            </a:endParaRPr>
          </a:p>
          <a:p>
            <a:r>
              <a:rPr lang="en-US" sz="1200" kern="1200" dirty="0" smtClean="0">
                <a:solidFill>
                  <a:schemeClr val="tx1"/>
                </a:solidFill>
                <a:effectLst/>
                <a:latin typeface="Times New Roman" pitchFamily="18" charset="0"/>
                <a:ea typeface="ＭＳ Ｐゴシック" charset="0"/>
                <a:cs typeface="ＭＳ Ｐゴシック" charset="0"/>
              </a:rPr>
              <a:t>As a case study, every street in San Jose, California, was classified by LTS. Maps in which only bicycle-friendly links are displayed </a:t>
            </a:r>
          </a:p>
          <a:p>
            <a:r>
              <a:rPr lang="en-US" sz="1200" kern="1200" dirty="0" smtClean="0">
                <a:solidFill>
                  <a:schemeClr val="tx1"/>
                </a:solidFill>
                <a:effectLst/>
                <a:latin typeface="Times New Roman" pitchFamily="18" charset="0"/>
                <a:ea typeface="ＭＳ Ｐゴシック" charset="0"/>
                <a:cs typeface="ＭＳ Ｐゴシック" charset="0"/>
              </a:rPr>
              <a:t>reveal a city divided into islands within which low-stress bicycling is possible, but separated from one another by barriers that </a:t>
            </a:r>
          </a:p>
          <a:p>
            <a:r>
              <a:rPr lang="en-US" sz="1200" kern="1200" dirty="0" smtClean="0">
                <a:solidFill>
                  <a:schemeClr val="tx1"/>
                </a:solidFill>
                <a:effectLst/>
                <a:latin typeface="Times New Roman" pitchFamily="18" charset="0"/>
                <a:ea typeface="ＭＳ Ｐゴシック" charset="0"/>
                <a:cs typeface="ＭＳ Ｐゴシック" charset="0"/>
              </a:rPr>
              <a:t>can be crossed only by using high-stress links. Two points in the network are said to be connected at a given level of traffic </a:t>
            </a:r>
          </a:p>
          <a:p>
            <a:r>
              <a:rPr lang="en-US" sz="1200" kern="1200" dirty="0" smtClean="0">
                <a:solidFill>
                  <a:schemeClr val="tx1"/>
                </a:solidFill>
                <a:effectLst/>
                <a:latin typeface="Times New Roman" pitchFamily="18" charset="0"/>
                <a:ea typeface="ＭＳ Ｐゴシック" charset="0"/>
                <a:cs typeface="ＭＳ Ｐゴシック" charset="0"/>
              </a:rPr>
              <a:t>stress if the subnetwork of links that do not exceed the specified level of stress connects them with a path whose length does </a:t>
            </a:r>
          </a:p>
          <a:p>
            <a:r>
              <a:rPr lang="en-US" sz="1200" kern="1200" dirty="0" smtClean="0">
                <a:solidFill>
                  <a:schemeClr val="tx1"/>
                </a:solidFill>
                <a:effectLst/>
                <a:latin typeface="Times New Roman" pitchFamily="18" charset="0"/>
                <a:ea typeface="ＭＳ Ｐゴシック" charset="0"/>
                <a:cs typeface="ＭＳ Ｐゴシック" charset="0"/>
              </a:rPr>
              <a:t>not exceed a detour criterion (25% longer than the most direct path). For the network as a whole, we demonstrate two measures </a:t>
            </a:r>
          </a:p>
          <a:p>
            <a:r>
              <a:rPr lang="en-US" sz="1200" kern="1200" dirty="0" smtClean="0">
                <a:solidFill>
                  <a:schemeClr val="tx1"/>
                </a:solidFill>
                <a:effectLst/>
                <a:latin typeface="Times New Roman" pitchFamily="18" charset="0"/>
                <a:ea typeface="ＭＳ Ｐゴシック" charset="0"/>
                <a:cs typeface="ＭＳ Ｐゴシック" charset="0"/>
              </a:rPr>
              <a:t>of connectivity that can be applied for a given level of traffic stress. One is “percent trips connected,” defined as the fraction of </a:t>
            </a:r>
          </a:p>
          <a:p>
            <a:r>
              <a:rPr lang="en-US" sz="1200" kern="1200" dirty="0" smtClean="0">
                <a:solidFill>
                  <a:schemeClr val="tx1"/>
                </a:solidFill>
                <a:effectLst/>
                <a:latin typeface="Times New Roman" pitchFamily="18" charset="0"/>
                <a:ea typeface="ＭＳ Ｐゴシック" charset="0"/>
                <a:cs typeface="ＭＳ Ｐゴシック" charset="0"/>
              </a:rPr>
              <a:t>trips in the regional trip table that can be made without exceeding a specified level of stress and without excessive detour. This </a:t>
            </a:r>
          </a:p>
          <a:p>
            <a:r>
              <a:rPr lang="en-US" sz="1200" kern="1200" dirty="0" smtClean="0">
                <a:solidFill>
                  <a:schemeClr val="tx1"/>
                </a:solidFill>
                <a:effectLst/>
                <a:latin typeface="Times New Roman" pitchFamily="18" charset="0"/>
                <a:ea typeface="ＭＳ Ｐゴシック" charset="0"/>
                <a:cs typeface="ＭＳ Ｐゴシック" charset="0"/>
              </a:rPr>
              <a:t>study used the home-to-work trip table, though in principle any trip table, including all trips, could be used. The second is “percent </a:t>
            </a:r>
          </a:p>
          <a:p>
            <a:r>
              <a:rPr lang="en-US" sz="1200" kern="1200" dirty="0" smtClean="0">
                <a:solidFill>
                  <a:schemeClr val="tx1"/>
                </a:solidFill>
                <a:effectLst/>
                <a:latin typeface="Times New Roman" pitchFamily="18" charset="0"/>
                <a:ea typeface="ＭＳ Ｐゴシック" charset="0"/>
                <a:cs typeface="ＭＳ Ｐゴシック" charset="0"/>
              </a:rPr>
              <a:t>nodes connected,” a cruder measure that does not require a regional trip table, but measures the fraction of nodes in the street </a:t>
            </a:r>
          </a:p>
          <a:p>
            <a:r>
              <a:rPr lang="en-US" sz="1200" kern="1200" dirty="0" smtClean="0">
                <a:solidFill>
                  <a:schemeClr val="tx1"/>
                </a:solidFill>
                <a:effectLst/>
                <a:latin typeface="Times New Roman" pitchFamily="18" charset="0"/>
                <a:ea typeface="ＭＳ Ｐゴシック" charset="0"/>
                <a:cs typeface="ＭＳ Ｐゴシック" charset="0"/>
              </a:rPr>
              <a:t>network (mostly street intersections) that are connected to each other. Because traffic analysis zones (TAZs) are too coarse a </a:t>
            </a:r>
          </a:p>
          <a:p>
            <a:r>
              <a:rPr lang="en-US" sz="1200" kern="1200" dirty="0" smtClean="0">
                <a:solidFill>
                  <a:schemeClr val="tx1"/>
                </a:solidFill>
                <a:effectLst/>
                <a:latin typeface="Times New Roman" pitchFamily="18" charset="0"/>
                <a:ea typeface="ＭＳ Ｐゴシック" charset="0"/>
                <a:cs typeface="ＭＳ Ｐゴシック" charset="0"/>
              </a:rPr>
              <a:t>geographic unit for evaluating connectivity by bicycle, we also demonstrate a method of disaggregating the trip table from the </a:t>
            </a:r>
          </a:p>
          <a:p>
            <a:r>
              <a:rPr lang="en-US" sz="1200" kern="1200" dirty="0" smtClean="0">
                <a:solidFill>
                  <a:schemeClr val="tx1"/>
                </a:solidFill>
                <a:effectLst/>
                <a:latin typeface="Times New Roman" pitchFamily="18" charset="0"/>
                <a:ea typeface="ＭＳ Ｐゴシック" charset="0"/>
                <a:cs typeface="ＭＳ Ｐゴシック" charset="0"/>
              </a:rPr>
              <a:t>TAZ level to census blocks. For any given TAZ, origins in the home-to-work trip table are allocated in proportion to population, </a:t>
            </a:r>
          </a:p>
          <a:p>
            <a:r>
              <a:rPr lang="en-US" sz="1200" kern="1200" dirty="0" smtClean="0">
                <a:solidFill>
                  <a:schemeClr val="tx1"/>
                </a:solidFill>
                <a:effectLst/>
                <a:latin typeface="Times New Roman" pitchFamily="18" charset="0"/>
                <a:ea typeface="ＭＳ Ｐゴシック" charset="0"/>
                <a:cs typeface="ＭＳ Ｐゴシック" charset="0"/>
              </a:rPr>
              <a:t>while destinations are allocated based on land-use data. In the base case, the fraction of work trips up to six miles long that are </a:t>
            </a:r>
          </a:p>
          <a:p>
            <a:r>
              <a:rPr lang="en-US" sz="1200" kern="1200" dirty="0" smtClean="0">
                <a:solidFill>
                  <a:schemeClr val="tx1"/>
                </a:solidFill>
                <a:effectLst/>
                <a:latin typeface="Times New Roman" pitchFamily="18" charset="0"/>
                <a:ea typeface="ＭＳ Ｐゴシック" charset="0"/>
                <a:cs typeface="ＭＳ Ｐゴシック" charset="0"/>
              </a:rPr>
              <a:t>connected at LTS 2 is 4.7%, providing a plausible explanation for the city’s low bicycling share. We show that this figure would </a:t>
            </a:r>
          </a:p>
          <a:p>
            <a:r>
              <a:rPr lang="en-US" sz="1200" kern="1200" dirty="0" smtClean="0">
                <a:solidFill>
                  <a:schemeClr val="tx1"/>
                </a:solidFill>
                <a:effectLst/>
                <a:latin typeface="Times New Roman" pitchFamily="18" charset="0"/>
                <a:ea typeface="ＭＳ Ｐゴシック" charset="0"/>
                <a:cs typeface="ＭＳ Ｐゴシック" charset="0"/>
              </a:rPr>
              <a:t>almost triple if a proposed slate of improvements, totaling 32 miles in length but with strategically placed segments that provide </a:t>
            </a:r>
          </a:p>
          <a:p>
            <a:r>
              <a:rPr lang="en-US" sz="1200" kern="1200" dirty="0" smtClean="0">
                <a:solidFill>
                  <a:schemeClr val="tx1"/>
                </a:solidFill>
                <a:effectLst/>
                <a:latin typeface="Times New Roman" pitchFamily="18" charset="0"/>
                <a:ea typeface="ＭＳ Ｐゴシック" charset="0"/>
                <a:cs typeface="ＭＳ Ｐゴシック" charset="0"/>
              </a:rPr>
              <a:t>low-stress connectivity across barriers, were implemented.</a:t>
            </a:r>
          </a:p>
          <a:p>
            <a:endParaRPr lang="en-US" dirty="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37</a:t>
            </a:fld>
            <a:endParaRPr lang="en-US"/>
          </a:p>
        </p:txBody>
      </p:sp>
    </p:spTree>
    <p:extLst>
      <p:ext uri="{BB962C8B-B14F-4D97-AF65-F5344CB8AC3E}">
        <p14:creationId xmlns:p14="http://schemas.microsoft.com/office/powerpoint/2010/main" val="32861377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Source:</a:t>
            </a:r>
            <a:r>
              <a:rPr lang="en-US" b="1" baseline="0" dirty="0" smtClean="0"/>
              <a:t> </a:t>
            </a:r>
            <a:r>
              <a:rPr lang="en-US" dirty="0" smtClean="0"/>
              <a:t>May 2012 </a:t>
            </a:r>
            <a:r>
              <a:rPr lang="en-US" dirty="0" err="1" smtClean="0"/>
              <a:t>Mineta</a:t>
            </a:r>
            <a:r>
              <a:rPr lang="en-US" dirty="0" smtClean="0"/>
              <a:t> Transportation Institute report, Low-Stress Bicycling and Network Connectivity -- available at: </a:t>
            </a:r>
            <a:r>
              <a:rPr lang="en-US" dirty="0" smtClean="0">
                <a:hlinkClick r:id="rId3"/>
              </a:rPr>
              <a:t>http://transweb.sjsu.edu/PDFs/research/1005-low-stress-bicycling-network-connectivity.pdf</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38</a:t>
            </a:fld>
            <a:endParaRPr lang="en-US"/>
          </a:p>
        </p:txBody>
      </p:sp>
    </p:spTree>
    <p:extLst>
      <p:ext uri="{BB962C8B-B14F-4D97-AF65-F5344CB8AC3E}">
        <p14:creationId xmlns:p14="http://schemas.microsoft.com/office/powerpoint/2010/main" val="70071541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Speaker notes: </a:t>
            </a:r>
            <a:endParaRPr lang="en-US" dirty="0" smtClean="0"/>
          </a:p>
          <a:p>
            <a:endParaRPr lang="en-US" b="1" dirty="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39</a:t>
            </a:fld>
            <a:endParaRPr lang="en-US"/>
          </a:p>
        </p:txBody>
      </p:sp>
    </p:spTree>
    <p:extLst>
      <p:ext uri="{BB962C8B-B14F-4D97-AF65-F5344CB8AC3E}">
        <p14:creationId xmlns:p14="http://schemas.microsoft.com/office/powerpoint/2010/main" val="247160034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marR="0" indent="-228600" algn="l" defTabSz="914400" rtl="0" eaLnBrk="0" fontAlgn="base" latinLnBrk="0" hangingPunct="0">
              <a:lnSpc>
                <a:spcPct val="100000"/>
              </a:lnSpc>
              <a:spcBef>
                <a:spcPct val="30000"/>
              </a:spcBef>
              <a:spcAft>
                <a:spcPct val="0"/>
              </a:spcAft>
              <a:buClrTx/>
              <a:buSzTx/>
              <a:buFontTx/>
              <a:buNone/>
              <a:tabLst/>
              <a:defRPr/>
            </a:pPr>
            <a:r>
              <a:rPr lang="en-US" b="1" dirty="0" smtClean="0"/>
              <a:t>Speaker notes: </a:t>
            </a:r>
            <a:endParaRPr lang="en-US" dirty="0" smtClean="0"/>
          </a:p>
          <a:p>
            <a:pPr marL="228600" indent="-228600"/>
            <a:r>
              <a:rPr lang="en-US" dirty="0" smtClean="0"/>
              <a:t>The following example shows how Seattle prioritized their sidewalk improvements using a method that mapped the locations of</a:t>
            </a:r>
            <a:r>
              <a:rPr lang="en-US" baseline="0" dirty="0" smtClean="0"/>
              <a:t> </a:t>
            </a:r>
            <a:r>
              <a:rPr lang="en-US" dirty="0" smtClean="0"/>
              <a:t>highest priority for sidewalk improvements and began where these areas overlapped.</a:t>
            </a:r>
          </a:p>
          <a:p>
            <a:pPr marL="228600" indent="-228600"/>
            <a:endParaRPr lang="en-US" b="1" dirty="0" smtClean="0"/>
          </a:p>
          <a:p>
            <a:pPr marL="228600" indent="-228600"/>
            <a:r>
              <a:rPr lang="en-US" b="1" dirty="0" smtClean="0"/>
              <a:t>Image Source and References: </a:t>
            </a:r>
          </a:p>
          <a:p>
            <a:pPr marL="228600" indent="-228600"/>
            <a:r>
              <a:rPr lang="en-US" dirty="0" smtClean="0"/>
              <a:t>FHWA/PBIC. (2009). Planning and Designing for Pedestrian Safety Course.</a:t>
            </a:r>
          </a:p>
          <a:p>
            <a:endParaRPr lang="en-US" dirty="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40</a:t>
            </a:fld>
            <a:endParaRPr lang="en-US"/>
          </a:p>
        </p:txBody>
      </p:sp>
    </p:spTree>
    <p:extLst>
      <p:ext uri="{BB962C8B-B14F-4D97-AF65-F5344CB8AC3E}">
        <p14:creationId xmlns:p14="http://schemas.microsoft.com/office/powerpoint/2010/main" val="32677943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Speaker notes: </a:t>
            </a:r>
            <a:endParaRPr lang="en-US" dirty="0" smtClean="0"/>
          </a:p>
          <a:p>
            <a:pPr marL="0" indent="0">
              <a:buFontTx/>
              <a:buNone/>
              <a:defRPr/>
            </a:pPr>
            <a:r>
              <a:rPr lang="en-US" dirty="0" smtClean="0"/>
              <a:t>Collecting accurate bicycle and pedestrian data has many benefits that range from justifying funding, to understanding why and where people travel by bike for on foot, to creating a safer environment for all road users.</a:t>
            </a:r>
            <a:r>
              <a:rPr lang="en-US" baseline="0" dirty="0" smtClean="0"/>
              <a:t> </a:t>
            </a:r>
            <a:r>
              <a:rPr lang="en-US" dirty="0" smtClean="0"/>
              <a:t>There are obvious overlaps among these goals – and, as you will see, overlaps in the data needs and sources. </a:t>
            </a:r>
          </a:p>
          <a:p>
            <a:pPr marL="228600" indent="-228600">
              <a:defRPr/>
            </a:pPr>
            <a:r>
              <a:rPr lang="en-US" dirty="0" smtClean="0"/>
              <a:t>Types of questions:</a:t>
            </a:r>
          </a:p>
          <a:p>
            <a:pPr>
              <a:buSzPct val="125000"/>
            </a:pPr>
            <a:r>
              <a:rPr lang="en-US" dirty="0" smtClean="0"/>
              <a:t>How many users? would-be users? How often? How much? Is there unmet (latent) demand?</a:t>
            </a:r>
          </a:p>
          <a:p>
            <a:r>
              <a:rPr lang="en-US" dirty="0" smtClean="0"/>
              <a:t>What types of uses are present / needed? Recreational, commuting …</a:t>
            </a:r>
          </a:p>
          <a:p>
            <a:r>
              <a:rPr lang="en-US" dirty="0" smtClean="0"/>
              <a:t>Where  are users going/needing to go? Origins / destinations / access </a:t>
            </a:r>
          </a:p>
          <a:p>
            <a:r>
              <a:rPr lang="en-US" dirty="0" smtClean="0"/>
              <a:t>What facilities are present &amp; quality?</a:t>
            </a:r>
          </a:p>
          <a:p>
            <a:pPr>
              <a:buFont typeface="Wingdings" pitchFamily="2" charset="2"/>
              <a:buNone/>
            </a:pPr>
            <a:r>
              <a:rPr lang="en-US" dirty="0" smtClean="0"/>
              <a:t>Will improvements make a difference? – evaluation importance</a:t>
            </a:r>
          </a:p>
          <a:p>
            <a:pPr marL="228600" indent="-228600">
              <a:defRPr/>
            </a:pPr>
            <a:r>
              <a:rPr lang="en-US" b="0" dirty="0" smtClean="0"/>
              <a:t>What is the quality </a:t>
            </a:r>
            <a:r>
              <a:rPr lang="en-US" dirty="0" smtClean="0"/>
              <a:t>of the facilities provided? Safety and Level of Service?</a:t>
            </a:r>
            <a:endParaRPr lang="en-US" sz="1200" dirty="0" smtClean="0"/>
          </a:p>
          <a:p>
            <a:pPr marL="0" indent="0">
              <a:buFontTx/>
              <a:buNone/>
              <a:defRPr/>
            </a:pPr>
            <a:endParaRPr lang="en-US" b="1" dirty="0" smtClean="0"/>
          </a:p>
          <a:p>
            <a:pPr marL="0" indent="0">
              <a:buFontTx/>
              <a:buNone/>
              <a:defRPr/>
            </a:pPr>
            <a:r>
              <a:rPr lang="en-US" b="1" dirty="0" smtClean="0"/>
              <a:t>Image Source and References: </a:t>
            </a:r>
          </a:p>
          <a:p>
            <a:pPr marL="0" indent="0">
              <a:buFontTx/>
              <a:buNone/>
              <a:defRPr/>
            </a:pPr>
            <a:r>
              <a:rPr lang="en-US" dirty="0" smtClean="0"/>
              <a:t>FHWA/PBIC. (2009). Planning and Designing for Pedestrian Safety Course.</a:t>
            </a:r>
          </a:p>
          <a:p>
            <a:pPr marL="228600" indent="-228600">
              <a:defRPr/>
            </a:pPr>
            <a:r>
              <a:rPr lang="en-US" dirty="0" smtClean="0"/>
              <a:t>Adapted from Bob Schneider. (2008). Data Collection and Performance Measures. </a:t>
            </a:r>
            <a:r>
              <a:rPr lang="en-US" dirty="0" err="1" smtClean="0"/>
              <a:t>Powerpoint</a:t>
            </a:r>
            <a:r>
              <a:rPr lang="en-US" dirty="0" smtClean="0"/>
              <a:t> presentation. UC Berkeley.</a:t>
            </a:r>
          </a:p>
          <a:p>
            <a:pPr marL="228600" indent="-228600">
              <a:defRPr/>
            </a:pPr>
            <a:r>
              <a:rPr lang="en-US" dirty="0" smtClean="0"/>
              <a:t>Image from Bob Schneider, UC-Berkeley.</a:t>
            </a:r>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4</a:t>
            </a:fld>
            <a:endParaRPr lang="en-US"/>
          </a:p>
        </p:txBody>
      </p:sp>
    </p:spTree>
    <p:extLst>
      <p:ext uri="{BB962C8B-B14F-4D97-AF65-F5344CB8AC3E}">
        <p14:creationId xmlns:p14="http://schemas.microsoft.com/office/powerpoint/2010/main" val="398164035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Reference:</a:t>
            </a:r>
          </a:p>
          <a:p>
            <a:r>
              <a:rPr lang="en-US" b="0" dirty="0" err="1" smtClean="0"/>
              <a:t>Zegeer</a:t>
            </a:r>
            <a:r>
              <a:rPr lang="en-US" b="0" dirty="0" smtClean="0"/>
              <a:t>, C., Henderson, D., </a:t>
            </a:r>
            <a:r>
              <a:rPr lang="en-US" b="0" dirty="0" err="1" smtClean="0"/>
              <a:t>Blomberg</a:t>
            </a:r>
            <a:r>
              <a:rPr lang="en-US" b="0" dirty="0" smtClean="0"/>
              <a:t>, R., </a:t>
            </a:r>
            <a:r>
              <a:rPr lang="en-US" b="0" dirty="0" err="1" smtClean="0"/>
              <a:t>Marchetti</a:t>
            </a:r>
            <a:r>
              <a:rPr lang="en-US" b="0" dirty="0" smtClean="0"/>
              <a:t>, L., </a:t>
            </a:r>
            <a:r>
              <a:rPr lang="en-US" b="0" dirty="0" err="1" smtClean="0"/>
              <a:t>Masten</a:t>
            </a:r>
            <a:r>
              <a:rPr lang="en-US" b="0" dirty="0" smtClean="0"/>
              <a:t>, S., Fan,</a:t>
            </a:r>
            <a:r>
              <a:rPr lang="en-US" b="0" baseline="0" dirty="0" smtClean="0"/>
              <a:t> Y., Sandt, L., Brown, A., </a:t>
            </a:r>
            <a:r>
              <a:rPr lang="en-US" b="0" baseline="0" dirty="0" err="1" smtClean="0"/>
              <a:t>Stutts</a:t>
            </a:r>
            <a:r>
              <a:rPr lang="en-US" b="0" baseline="0" dirty="0" smtClean="0"/>
              <a:t>, J., &amp; Thomas, L. (2008). Evaluation of the Miami-Dade pedestrian safety demonstration project. National Highway Traffic Safety Administration. Available: http://www.pedbikeinfo.org/cms/downloads/810964.pdf</a:t>
            </a:r>
            <a:endParaRPr lang="en-US" b="0" dirty="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41</a:t>
            </a:fld>
            <a:endParaRPr lang="en-US"/>
          </a:p>
        </p:txBody>
      </p:sp>
    </p:spTree>
    <p:extLst>
      <p:ext uri="{BB962C8B-B14F-4D97-AF65-F5344CB8AC3E}">
        <p14:creationId xmlns:p14="http://schemas.microsoft.com/office/powerpoint/2010/main" val="73534915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b="0" i="1" dirty="0" smtClean="0"/>
              <a:t>This slide is animated.</a:t>
            </a:r>
            <a:r>
              <a:rPr lang="en-US" b="0" dirty="0" smtClean="0"/>
              <a:t>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1"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Speaker notes: </a:t>
            </a:r>
            <a:endParaRPr lang="en-US" dirty="0" smtClean="0"/>
          </a:p>
          <a:p>
            <a:pPr marL="0" indent="0">
              <a:buNone/>
            </a:pPr>
            <a:r>
              <a:rPr lang="en-US" dirty="0" smtClean="0"/>
              <a:t>Seattle first mapped out priority areas, such as “urban villages” (distinct neighborhoods)</a:t>
            </a:r>
          </a:p>
          <a:p>
            <a:pPr marL="228600" indent="-228600"/>
            <a:endParaRPr lang="en-US" b="1" dirty="0" smtClean="0"/>
          </a:p>
          <a:p>
            <a:pPr marL="228600" indent="-228600"/>
            <a:r>
              <a:rPr lang="en-US" b="1" dirty="0" smtClean="0"/>
              <a:t>Image Source and References: </a:t>
            </a:r>
          </a:p>
          <a:p>
            <a:pPr marL="228600" indent="-228600"/>
            <a:r>
              <a:rPr lang="en-US" dirty="0" smtClean="0"/>
              <a:t>FHWA/PBIC. (2009). Planning and Designing for Pedestrian Safety Course.</a:t>
            </a:r>
          </a:p>
          <a:p>
            <a:endParaRPr lang="en-US" dirty="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42</a:t>
            </a:fld>
            <a:endParaRPr lang="en-US"/>
          </a:p>
        </p:txBody>
      </p:sp>
    </p:spTree>
    <p:extLst>
      <p:ext uri="{BB962C8B-B14F-4D97-AF65-F5344CB8AC3E}">
        <p14:creationId xmlns:p14="http://schemas.microsoft.com/office/powerpoint/2010/main" val="75774139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b="0" i="1" dirty="0" smtClean="0"/>
              <a:t>This slide is animated.</a:t>
            </a:r>
            <a:r>
              <a:rPr lang="en-US" b="0" dirty="0" smtClean="0"/>
              <a:t>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1"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Speaker notes: </a:t>
            </a:r>
          </a:p>
          <a:p>
            <a:pPr marL="0" indent="0">
              <a:buNone/>
            </a:pPr>
            <a:r>
              <a:rPr lang="en-US" dirty="0" smtClean="0"/>
              <a:t>A buffer around schools was then included.</a:t>
            </a:r>
          </a:p>
          <a:p>
            <a:pPr marL="228600" indent="-228600"/>
            <a:endParaRPr lang="en-US" b="1" dirty="0" smtClean="0"/>
          </a:p>
          <a:p>
            <a:pPr marL="228600" indent="-228600"/>
            <a:r>
              <a:rPr lang="en-US" b="1" dirty="0" smtClean="0"/>
              <a:t>Image Source and References: </a:t>
            </a:r>
          </a:p>
          <a:p>
            <a:pPr marL="228600" indent="-228600"/>
            <a:r>
              <a:rPr lang="en-US" dirty="0" smtClean="0"/>
              <a:t>FHWA/PBIC. (2009). Planning and Designing for Pedestrian Safety Course.</a:t>
            </a:r>
          </a:p>
          <a:p>
            <a:endParaRPr lang="en-US" dirty="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43</a:t>
            </a:fld>
            <a:endParaRPr lang="en-US"/>
          </a:p>
        </p:txBody>
      </p:sp>
    </p:spTree>
    <p:extLst>
      <p:ext uri="{BB962C8B-B14F-4D97-AF65-F5344CB8AC3E}">
        <p14:creationId xmlns:p14="http://schemas.microsoft.com/office/powerpoint/2010/main" val="72919161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b="0" i="1" dirty="0" smtClean="0"/>
              <a:t>This slide is animated.</a:t>
            </a:r>
            <a:r>
              <a:rPr lang="en-US" b="0" dirty="0" smtClean="0"/>
              <a:t>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1"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Speaker notes: </a:t>
            </a:r>
          </a:p>
          <a:p>
            <a:pPr marL="0" indent="0">
              <a:buNone/>
            </a:pPr>
            <a:r>
              <a:rPr lang="en-US" dirty="0" smtClean="0"/>
              <a:t>It shows service providers, etc. Where three or more overlap, then sidewalks can be retrofitted in these areas first. By spreading the costs over ten years, a little bit of money each year goes a long way towards retrofitting the most urgent needs. By looking primarily at arterials, transit is also served.</a:t>
            </a:r>
          </a:p>
          <a:p>
            <a:pPr marL="0" indent="0">
              <a:buNone/>
            </a:pPr>
            <a:endParaRPr lang="en-US" dirty="0" smtClean="0"/>
          </a:p>
          <a:p>
            <a:pPr marL="228600" indent="-228600"/>
            <a:r>
              <a:rPr lang="en-US" b="1" dirty="0" smtClean="0"/>
              <a:t>Image Source and References: </a:t>
            </a:r>
          </a:p>
          <a:p>
            <a:pPr marL="228600" indent="-228600"/>
            <a:r>
              <a:rPr lang="en-US" dirty="0" smtClean="0"/>
              <a:t>FHWA/PBIC. (2009). Planning and Designing for Pedestrian Safety Course.</a:t>
            </a:r>
          </a:p>
          <a:p>
            <a:endParaRPr lang="en-US" dirty="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44</a:t>
            </a:fld>
            <a:endParaRPr lang="en-US"/>
          </a:p>
        </p:txBody>
      </p:sp>
    </p:spTree>
    <p:extLst>
      <p:ext uri="{BB962C8B-B14F-4D97-AF65-F5344CB8AC3E}">
        <p14:creationId xmlns:p14="http://schemas.microsoft.com/office/powerpoint/2010/main" val="412630434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45</a:t>
            </a:fld>
            <a:endParaRPr lang="en-US"/>
          </a:p>
        </p:txBody>
      </p:sp>
    </p:spTree>
    <p:extLst>
      <p:ext uri="{BB962C8B-B14F-4D97-AF65-F5344CB8AC3E}">
        <p14:creationId xmlns:p14="http://schemas.microsoft.com/office/powerpoint/2010/main" val="28194582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Speaker notes: </a:t>
            </a: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There are two</a:t>
            </a:r>
            <a:r>
              <a:rPr lang="en-US" baseline="0" dirty="0" smtClean="0"/>
              <a:t> broad types of data, behavior data (including crashes) and environment data. Although our focus here will be on behavior data, the next few slides summarize some important environment data often encountered or needed in practice. </a:t>
            </a:r>
            <a:endParaRPr lang="en-US" dirty="0" smtClean="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5</a:t>
            </a:fld>
            <a:endParaRPr lang="en-US"/>
          </a:p>
        </p:txBody>
      </p:sp>
    </p:spTree>
    <p:extLst>
      <p:ext uri="{BB962C8B-B14F-4D97-AF65-F5344CB8AC3E}">
        <p14:creationId xmlns:p14="http://schemas.microsoft.com/office/powerpoint/2010/main" val="36344844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Speaker notes: </a:t>
            </a:r>
            <a:endParaRPr lang="en-US" dirty="0" smtClean="0"/>
          </a:p>
          <a:p>
            <a:r>
              <a:rPr lang="en-US" dirty="0" smtClean="0"/>
              <a:t>In terms of the environment,</a:t>
            </a:r>
            <a:r>
              <a:rPr lang="en-US" baseline="0" dirty="0" smtClean="0"/>
              <a:t> TIGER line files are a good national source of road data. They do not contain information on sidewalks or bicycle lanes. They contain a </a:t>
            </a:r>
            <a:r>
              <a:rPr lang="en-US" dirty="0" smtClean="0"/>
              <a:t>feature class codes  (FCC)</a:t>
            </a:r>
            <a:r>
              <a:rPr lang="en-US" baseline="0" dirty="0" smtClean="0"/>
              <a:t>, previously called functional classification codes, and it also contains minimum geometric descriptions. Given this limited data, researchers and practitioners often collect primary data about the environment (next slide).</a:t>
            </a:r>
          </a:p>
          <a:p>
            <a:endParaRPr lang="en-US" baseline="0" dirty="0" smtClean="0"/>
          </a:p>
          <a:p>
            <a:r>
              <a:rPr lang="en-US" baseline="0" dirty="0" smtClean="0"/>
              <a:t>Sample FCCs include: </a:t>
            </a:r>
          </a:p>
          <a:p>
            <a:r>
              <a:rPr lang="en-US" sz="1200" b="1" i="0" kern="1200" dirty="0" smtClean="0">
                <a:solidFill>
                  <a:schemeClr val="tx1"/>
                </a:solidFill>
                <a:effectLst/>
                <a:latin typeface="Times New Roman" pitchFamily="18" charset="0"/>
                <a:ea typeface="ＭＳ Ｐゴシック" charset="0"/>
                <a:cs typeface="ＭＳ Ｐゴシック" charset="0"/>
              </a:rPr>
              <a:t>Primary Highway With Limited Access</a:t>
            </a:r>
            <a:r>
              <a:rPr lang="en-US" sz="1200" b="0" i="0" kern="1200" dirty="0" smtClean="0">
                <a:solidFill>
                  <a:schemeClr val="tx1"/>
                </a:solidFill>
                <a:effectLst/>
                <a:latin typeface="Times New Roman" pitchFamily="18" charset="0"/>
                <a:ea typeface="ＭＳ Ｐゴシック" charset="0"/>
                <a:cs typeface="ＭＳ Ｐゴシック" charset="0"/>
              </a:rPr>
              <a:t> Interstate highways and some toll highways are in this category (A1) and are distinguished by the presence of interchanges.</a:t>
            </a:r>
          </a:p>
          <a:p>
            <a:r>
              <a:rPr lang="en-US" sz="1200" b="1" i="0" kern="1200" dirty="0" smtClean="0">
                <a:solidFill>
                  <a:schemeClr val="tx1"/>
                </a:solidFill>
                <a:effectLst/>
                <a:latin typeface="Times New Roman" pitchFamily="18" charset="0"/>
                <a:ea typeface="ＭＳ Ｐゴシック" charset="0"/>
                <a:cs typeface="ＭＳ Ｐゴシック" charset="0"/>
              </a:rPr>
              <a:t>Secondary and Connecting Road</a:t>
            </a:r>
            <a:r>
              <a:rPr lang="en-US" sz="1200" b="0" i="0" kern="1200" dirty="0" smtClean="0">
                <a:solidFill>
                  <a:schemeClr val="tx1"/>
                </a:solidFill>
                <a:effectLst/>
                <a:latin typeface="Times New Roman" pitchFamily="18" charset="0"/>
                <a:ea typeface="ＭＳ Ｐゴシック" charset="0"/>
                <a:cs typeface="ＭＳ Ｐゴシック" charset="0"/>
              </a:rPr>
              <a:t> This category (A3) includes mostly state highways, but may include some county highways that connect smaller towns, subdivisions, and neighborhoods. The roads in this category generally are smaller than roads in Category A2, must be hard- surface (concrete or asphalt), and are usually undivided with single-lane characteristics. These roads usually have a local name along with a route number and intersect with many other roads and driveways.</a:t>
            </a:r>
          </a:p>
          <a:p>
            <a:endParaRPr lang="en-US" sz="1200" b="0" i="0" kern="1200" dirty="0" smtClean="0">
              <a:solidFill>
                <a:schemeClr val="tx1"/>
              </a:solidFill>
              <a:effectLst/>
              <a:latin typeface="Times New Roman" pitchFamily="18" charset="0"/>
              <a:ea typeface="ＭＳ Ｐゴシック" charset="0"/>
              <a:cs typeface="ＭＳ Ｐゴシック" charset="0"/>
            </a:endParaRPr>
          </a:p>
          <a:p>
            <a:r>
              <a:rPr lang="en-US" sz="1200" b="0" i="0" kern="1200" dirty="0" smtClean="0">
                <a:solidFill>
                  <a:schemeClr val="tx1"/>
                </a:solidFill>
                <a:effectLst/>
                <a:latin typeface="Times New Roman" pitchFamily="18" charset="0"/>
                <a:ea typeface="ＭＳ Ｐゴシック" charset="0"/>
                <a:cs typeface="ＭＳ Ｐゴシック" charset="0"/>
              </a:rPr>
              <a:t>For all FCCs</a:t>
            </a:r>
            <a:r>
              <a:rPr lang="en-US" sz="1200" b="0" i="0" kern="1200" baseline="0" dirty="0" smtClean="0">
                <a:solidFill>
                  <a:schemeClr val="tx1"/>
                </a:solidFill>
                <a:effectLst/>
                <a:latin typeface="Times New Roman" pitchFamily="18" charset="0"/>
                <a:ea typeface="ＭＳ Ｐゴシック" charset="0"/>
                <a:cs typeface="ＭＳ Ｐゴシック" charset="0"/>
              </a:rPr>
              <a:t> go to:</a:t>
            </a:r>
          </a:p>
          <a:p>
            <a:r>
              <a:rPr lang="en-US" dirty="0" smtClean="0"/>
              <a:t>http://proximityone.com/tgrcfcc.htm</a:t>
            </a:r>
          </a:p>
          <a:p>
            <a:endParaRPr lang="en-US" dirty="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6</a:t>
            </a:fld>
            <a:endParaRPr lang="en-US"/>
          </a:p>
        </p:txBody>
      </p:sp>
    </p:spTree>
    <p:extLst>
      <p:ext uri="{BB962C8B-B14F-4D97-AF65-F5344CB8AC3E}">
        <p14:creationId xmlns:p14="http://schemas.microsoft.com/office/powerpoint/2010/main" val="25171829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Speaker notes: </a:t>
            </a:r>
            <a:endParaRPr lang="en-US" b="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0" dirty="0" smtClean="0"/>
              <a:t>Primary</a:t>
            </a:r>
            <a:r>
              <a:rPr lang="en-US" b="0" baseline="0" dirty="0" smtClean="0"/>
              <a:t> data include inventories or audits. These involve walking or driving along streets, filling out pre-specified forms that include boxes to identify the presence and quality of sidewalks, lighting, transit stop landings, etc. Both pedestrian or bicyclist supports AND hazards or barriers are collected. These data are then inventoried in spreadsheets and managed using programs such as GIS or CAD. Since this data collection activity is resource intensive, it makes sense to prioritize certain locations that attract pedestrian or bicycle activity such as libraries, schools, and shopping centers.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1"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 Image Source and References: </a:t>
            </a:r>
            <a:r>
              <a:rPr lang="en-US" dirty="0" smtClean="0"/>
              <a:t>FHWA/PBIC. (2009). Planning and Designing for Pedestrian Safety Course.</a:t>
            </a:r>
          </a:p>
          <a:p>
            <a:endParaRPr lang="en-US" dirty="0" smtClean="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7</a:t>
            </a:fld>
            <a:endParaRPr lang="en-US"/>
          </a:p>
        </p:txBody>
      </p:sp>
    </p:spTree>
    <p:extLst>
      <p:ext uri="{BB962C8B-B14F-4D97-AF65-F5344CB8AC3E}">
        <p14:creationId xmlns:p14="http://schemas.microsoft.com/office/powerpoint/2010/main" val="33511421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smtClean="0"/>
              <a:t>This slide is animated</a:t>
            </a:r>
            <a:r>
              <a:rPr lang="en-US" dirty="0" smtClean="0"/>
              <a:t>. </a:t>
            </a:r>
          </a:p>
          <a:p>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Speaker notes: </a:t>
            </a:r>
            <a:endParaRPr lang="en-US" dirty="0" smtClean="0"/>
          </a:p>
          <a:p>
            <a:r>
              <a:rPr lang="en-US" dirty="0" smtClean="0"/>
              <a:t>Other</a:t>
            </a:r>
            <a:r>
              <a:rPr lang="en-US" baseline="0" dirty="0" smtClean="0"/>
              <a:t> data that are often collected includes </a:t>
            </a:r>
            <a:r>
              <a:rPr lang="en-US" dirty="0" smtClean="0"/>
              <a:t>sidewalk slope, cross-slope, and surface variation</a:t>
            </a:r>
            <a:r>
              <a:rPr lang="en-US" baseline="0" dirty="0" smtClean="0"/>
              <a:t>. These data can help answer questions such as: </a:t>
            </a:r>
            <a:r>
              <a:rPr lang="en-US" dirty="0" smtClean="0"/>
              <a:t>Is width or number of lanes of the crossing a concern?  Is there the possibility</a:t>
            </a:r>
            <a:r>
              <a:rPr lang="en-US" baseline="0" dirty="0" smtClean="0"/>
              <a:t> of m</a:t>
            </a:r>
            <a:r>
              <a:rPr lang="en-US" dirty="0" smtClean="0"/>
              <a:t>ultiple threat collisions?</a:t>
            </a:r>
            <a:r>
              <a:rPr lang="en-US" baseline="0" dirty="0" smtClean="0"/>
              <a:t> </a:t>
            </a:r>
            <a:r>
              <a:rPr lang="en-US" dirty="0" smtClean="0"/>
              <a:t>Is speed of traffic a concern?</a:t>
            </a:r>
          </a:p>
          <a:p>
            <a:endParaRPr lang="en-US" dirty="0" smtClean="0"/>
          </a:p>
          <a:p>
            <a:r>
              <a:rPr lang="en-US" dirty="0" smtClean="0"/>
              <a:t>In</a:t>
            </a:r>
            <a:r>
              <a:rPr lang="en-US" baseline="0" dirty="0" smtClean="0"/>
              <a:t> the next slide we turn to behavior data.</a:t>
            </a:r>
          </a:p>
          <a:p>
            <a:pPr marL="628650" lvl="1" indent="-228600"/>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Image Source and References: </a:t>
            </a:r>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a:t>
            </a:r>
            <a:r>
              <a:rPr lang="en-US" dirty="0" err="1" smtClean="0"/>
              <a:t>Zegeer</a:t>
            </a:r>
            <a:r>
              <a:rPr lang="en-US" dirty="0" smtClean="0"/>
              <a:t>, C.V., Henderson, D., </a:t>
            </a:r>
            <a:r>
              <a:rPr lang="en-US" dirty="0" err="1" smtClean="0"/>
              <a:t>Blomberg</a:t>
            </a:r>
            <a:r>
              <a:rPr lang="en-US" dirty="0" smtClean="0"/>
              <a:t>, R., </a:t>
            </a:r>
            <a:r>
              <a:rPr lang="en-US" dirty="0" err="1" smtClean="0"/>
              <a:t>Marchetti</a:t>
            </a:r>
            <a:r>
              <a:rPr lang="en-US" dirty="0" smtClean="0"/>
              <a:t>, L., </a:t>
            </a:r>
            <a:r>
              <a:rPr lang="en-US" dirty="0" err="1" smtClean="0"/>
              <a:t>Masten</a:t>
            </a:r>
            <a:r>
              <a:rPr lang="en-US" dirty="0" smtClean="0"/>
              <a:t>, S., Fan, Y., </a:t>
            </a:r>
            <a:r>
              <a:rPr lang="en-US" dirty="0" err="1" smtClean="0"/>
              <a:t>Sandt</a:t>
            </a:r>
            <a:r>
              <a:rPr lang="en-US" dirty="0" smtClean="0"/>
              <a:t>, L., Brown, A., </a:t>
            </a:r>
            <a:r>
              <a:rPr lang="en-US" dirty="0" err="1" smtClean="0"/>
              <a:t>Stutts</a:t>
            </a:r>
            <a:r>
              <a:rPr lang="en-US" dirty="0" smtClean="0"/>
              <a:t>, J. &amp; Thomas, L. (2008). </a:t>
            </a:r>
            <a:r>
              <a:rPr lang="en-US" i="1" dirty="0" smtClean="0"/>
              <a:t>Evaluation of the Miami-Dade Pedestrian Safety Demonstration Project</a:t>
            </a:r>
            <a:r>
              <a:rPr lang="en-US" dirty="0" smtClean="0"/>
              <a:t>. (HS 810 964) Washington, D.C.: National Highway Traffic Safety Administration.</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-FHWA/PBIC. (2009). Planning and Designing for Pedestrian Safety Course.</a:t>
            </a:r>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8</a:t>
            </a:fld>
            <a:endParaRPr lang="en-US"/>
          </a:p>
        </p:txBody>
      </p:sp>
    </p:spTree>
    <p:extLst>
      <p:ext uri="{BB962C8B-B14F-4D97-AF65-F5344CB8AC3E}">
        <p14:creationId xmlns:p14="http://schemas.microsoft.com/office/powerpoint/2010/main" val="25164234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b="1" dirty="0" smtClean="0"/>
              <a:t>Speaker notes: </a:t>
            </a:r>
            <a:endParaRPr lang="en-US" dirty="0" smtClean="0"/>
          </a:p>
          <a:p>
            <a:pPr lvl="0"/>
            <a:r>
              <a:rPr lang="en-US" dirty="0" smtClean="0"/>
              <a:t>The US</a:t>
            </a:r>
            <a:r>
              <a:rPr lang="en-US" baseline="0" dirty="0" smtClean="0"/>
              <a:t> Census is the best source for information on the journey to work commute. All main travel modes are counted.</a:t>
            </a:r>
          </a:p>
          <a:p>
            <a:pPr lvl="0"/>
            <a:r>
              <a:rPr lang="en-US" baseline="0" dirty="0" smtClean="0"/>
              <a:t>The American Community Survey (ACS) r</a:t>
            </a:r>
            <a:r>
              <a:rPr lang="en-US" dirty="0" smtClean="0"/>
              <a:t>eplaced the Decennial Census’ “long form”.</a:t>
            </a:r>
            <a:r>
              <a:rPr lang="en-US" baseline="0" dirty="0" smtClean="0"/>
              <a:t> It relies on c</a:t>
            </a:r>
            <a:r>
              <a:rPr lang="en-US" dirty="0" smtClean="0"/>
              <a:t>ontinuous data collection on a sample.</a:t>
            </a:r>
            <a:r>
              <a:rPr lang="en-US" baseline="0" dirty="0" smtClean="0"/>
              <a:t> For small units of analysis you </a:t>
            </a:r>
            <a:r>
              <a:rPr lang="en-US" dirty="0" smtClean="0"/>
              <a:t>may only be able to aggregate data over several years</a:t>
            </a:r>
            <a:r>
              <a:rPr lang="en-US" baseline="0" dirty="0" smtClean="0"/>
              <a:t>. </a:t>
            </a:r>
          </a:p>
          <a:p>
            <a:pPr lvl="2"/>
            <a:endParaRPr lang="en-US" baseline="0" dirty="0" smtClean="0"/>
          </a:p>
          <a:p>
            <a:pPr lvl="0"/>
            <a:r>
              <a:rPr lang="en-US" baseline="0" dirty="0" smtClean="0"/>
              <a:t>The NHTS is another source of more detailed information about multiple trip types (not only the journey to work commute). It is based on a national sample, so small area analyses are frequently not possible EXCEPT when the municipality, county, or metro area in which the subunit is located has purchased a supplement of the NHTS.</a:t>
            </a:r>
          </a:p>
          <a:p>
            <a:pPr lvl="2"/>
            <a:endParaRPr lang="en-US" baseline="0" dirty="0" smtClean="0"/>
          </a:p>
          <a:p>
            <a:pPr lvl="0"/>
            <a:r>
              <a:rPr lang="en-US" baseline="0" dirty="0" smtClean="0"/>
              <a:t>Since small-area data are to come by, most localities end up collecting their OWN data. The next slides walk you through this process.</a:t>
            </a:r>
            <a:endParaRPr lang="en-US" dirty="0" smtClean="0"/>
          </a:p>
          <a:p>
            <a:pPr marL="228600" indent="-228600"/>
            <a:endParaRPr lang="en-US" dirty="0" smtClean="0"/>
          </a:p>
          <a:p>
            <a:pPr marL="228600" indent="-228600"/>
            <a:r>
              <a:rPr lang="en-US" dirty="0" smtClean="0"/>
              <a:t>American Community Survey</a:t>
            </a:r>
          </a:p>
          <a:p>
            <a:pPr marL="228600" indent="-228600"/>
            <a:r>
              <a:rPr lang="en-US" dirty="0" smtClean="0"/>
              <a:t>http://www.census.gov/acs/www/about_the_survey/american_community_survey/</a:t>
            </a:r>
          </a:p>
          <a:p>
            <a:pPr marL="228600" indent="-228600"/>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9</a:t>
            </a:fld>
            <a:endParaRPr lang="en-US"/>
          </a:p>
        </p:txBody>
      </p:sp>
    </p:spTree>
    <p:extLst>
      <p:ext uri="{BB962C8B-B14F-4D97-AF65-F5344CB8AC3E}">
        <p14:creationId xmlns:p14="http://schemas.microsoft.com/office/powerpoint/2010/main" val="10269985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07BC1A1-74A6-0644-BAE4-07B2AC561386}" type="datetimeFigureOut">
              <a:rPr lang="en-US" smtClean="0"/>
              <a:t>7/23/2015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AC5F264-935E-024D-86E2-65C1E42053E7}" type="slidenum">
              <a:rPr lang="en-US" smtClean="0"/>
              <a:t>‹#›</a:t>
            </a:fld>
            <a:endParaRPr lang="en-US"/>
          </a:p>
        </p:txBody>
      </p:sp>
    </p:spTree>
    <p:extLst>
      <p:ext uri="{BB962C8B-B14F-4D97-AF65-F5344CB8AC3E}">
        <p14:creationId xmlns:p14="http://schemas.microsoft.com/office/powerpoint/2010/main" val="2995700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9EE21273-CBB7-CD49-8B26-79C075259A56}" type="slidenum">
              <a:rPr lang="en-US" smtClean="0"/>
              <a:pPr>
                <a:defRPr/>
              </a:pPr>
              <a:t>‹#›</a:t>
            </a:fld>
            <a:endParaRPr lang="en-US"/>
          </a:p>
        </p:txBody>
      </p:sp>
    </p:spTree>
    <p:extLst>
      <p:ext uri="{BB962C8B-B14F-4D97-AF65-F5344CB8AC3E}">
        <p14:creationId xmlns:p14="http://schemas.microsoft.com/office/powerpoint/2010/main" val="19802559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9DE51DC7-D506-8740-B095-988FF51A6DD1}" type="slidenum">
              <a:rPr lang="en-US" smtClean="0"/>
              <a:pPr>
                <a:defRPr/>
              </a:pPr>
              <a:t>‹#›</a:t>
            </a:fld>
            <a:endParaRPr lang="en-US"/>
          </a:p>
        </p:txBody>
      </p:sp>
    </p:spTree>
    <p:extLst>
      <p:ext uri="{BB962C8B-B14F-4D97-AF65-F5344CB8AC3E}">
        <p14:creationId xmlns:p14="http://schemas.microsoft.com/office/powerpoint/2010/main" val="37432681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Content">
    <p:bg>
      <p:bgPr>
        <a:blipFill dpi="0" rotWithShape="1">
          <a:blip r:embed="rId2">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1447800"/>
            <a:ext cx="8686800" cy="4419601"/>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quarter" idx="10" hasCustomPrompt="1"/>
          </p:nvPr>
        </p:nvSpPr>
        <p:spPr>
          <a:xfrm>
            <a:off x="228600" y="304800"/>
            <a:ext cx="8686800" cy="914400"/>
          </a:xfrm>
        </p:spPr>
        <p:txBody>
          <a:bodyPr>
            <a:noAutofit/>
          </a:bodyPr>
          <a:lstStyle>
            <a:lvl1pPr marL="0" indent="0" algn="ctr">
              <a:buFontTx/>
              <a:buNone/>
              <a:defRPr sz="3200" b="1" i="0"/>
            </a:lvl1pPr>
            <a:lvl2pPr marL="457200" indent="0" algn="ctr">
              <a:buFontTx/>
              <a:buNone/>
              <a:defRPr sz="3200" b="1" i="0"/>
            </a:lvl2pPr>
            <a:lvl3pPr marL="914400" indent="0" algn="ctr">
              <a:buFontTx/>
              <a:buNone/>
              <a:defRPr sz="3200" b="1" i="0"/>
            </a:lvl3pPr>
            <a:lvl4pPr marL="1371600" indent="0" algn="ctr">
              <a:buFontTx/>
              <a:buNone/>
              <a:defRPr sz="3200" b="1" i="0"/>
            </a:lvl4pPr>
            <a:lvl5pPr marL="1828800" indent="0" algn="ctr">
              <a:buFontTx/>
              <a:buNone/>
              <a:defRPr sz="3200" b="1" i="0"/>
            </a:lvl5pPr>
          </a:lstStyle>
          <a:p>
            <a:pPr lvl="0"/>
            <a:r>
              <a:rPr lang="en-US" dirty="0" smtClean="0"/>
              <a:t>Title</a:t>
            </a:r>
            <a:endParaRPr lang="en-US" dirty="0"/>
          </a:p>
        </p:txBody>
      </p:sp>
      <p:sp>
        <p:nvSpPr>
          <p:cNvPr id="9" name="Text Placeholder 3"/>
          <p:cNvSpPr>
            <a:spLocks noGrp="1"/>
          </p:cNvSpPr>
          <p:nvPr>
            <p:ph type="body" sz="quarter" idx="11" hasCustomPrompt="1"/>
          </p:nvPr>
        </p:nvSpPr>
        <p:spPr>
          <a:xfrm>
            <a:off x="228600" y="6172200"/>
            <a:ext cx="8686800" cy="609600"/>
          </a:xfrm>
        </p:spPr>
        <p:txBody>
          <a:bodyPr>
            <a:noAutofit/>
          </a:bodyPr>
          <a:lstStyle>
            <a:lvl1pPr marL="0" indent="0" algn="l">
              <a:buFontTx/>
              <a:buNone/>
              <a:defRPr sz="3200" b="0" i="0">
                <a:solidFill>
                  <a:schemeClr val="bg1"/>
                </a:solidFill>
              </a:defRPr>
            </a:lvl1pPr>
            <a:lvl2pPr marL="457200" indent="0" algn="ctr">
              <a:buFontTx/>
              <a:buNone/>
              <a:defRPr sz="3200" b="1" i="0"/>
            </a:lvl2pPr>
            <a:lvl3pPr marL="914400" indent="0" algn="ctr">
              <a:buFontTx/>
              <a:buNone/>
              <a:defRPr sz="3200" b="1" i="0"/>
            </a:lvl3pPr>
            <a:lvl4pPr marL="1371600" indent="0" algn="ctr">
              <a:buFontTx/>
              <a:buNone/>
              <a:defRPr sz="3200" b="1" i="0"/>
            </a:lvl4pPr>
            <a:lvl5pPr marL="1828800" indent="0" algn="ctr">
              <a:buFontTx/>
              <a:buNone/>
              <a:defRPr sz="3200" b="1" i="0"/>
            </a:lvl5pPr>
          </a:lstStyle>
          <a:p>
            <a:pPr lvl="0"/>
            <a:r>
              <a:rPr lang="en-US" dirty="0" smtClean="0"/>
              <a:t>Editable Area</a:t>
            </a:r>
            <a:endParaRPr lang="en-US" dirty="0"/>
          </a:p>
        </p:txBody>
      </p:sp>
    </p:spTree>
    <p:extLst>
      <p:ext uri="{BB962C8B-B14F-4D97-AF65-F5344CB8AC3E}">
        <p14:creationId xmlns:p14="http://schemas.microsoft.com/office/powerpoint/2010/main" val="41675250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10B2EA68-1E4C-AB47-B8C0-46450E6322A4}" type="slidenum">
              <a:rPr lang="en-US" smtClean="0"/>
              <a:pPr>
                <a:defRPr/>
              </a:pPr>
              <a:t>‹#›</a:t>
            </a:fld>
            <a:endParaRPr lang="en-US"/>
          </a:p>
        </p:txBody>
      </p:sp>
    </p:spTree>
    <p:extLst>
      <p:ext uri="{BB962C8B-B14F-4D97-AF65-F5344CB8AC3E}">
        <p14:creationId xmlns:p14="http://schemas.microsoft.com/office/powerpoint/2010/main" val="14751857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D73248E0-3A74-3B48-A0B4-F29F23C90228}" type="slidenum">
              <a:rPr lang="en-US" smtClean="0"/>
              <a:pPr>
                <a:defRPr/>
              </a:pPr>
              <a:t>‹#›</a:t>
            </a:fld>
            <a:endParaRPr lang="en-US"/>
          </a:p>
        </p:txBody>
      </p:sp>
    </p:spTree>
    <p:extLst>
      <p:ext uri="{BB962C8B-B14F-4D97-AF65-F5344CB8AC3E}">
        <p14:creationId xmlns:p14="http://schemas.microsoft.com/office/powerpoint/2010/main" val="9275033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4F1F4D0B-E5D4-144C-A8C0-58C96E59E66F}" type="slidenum">
              <a:rPr lang="en-US" smtClean="0"/>
              <a:pPr>
                <a:defRPr/>
              </a:pPr>
              <a:t>‹#›</a:t>
            </a:fld>
            <a:endParaRPr lang="en-US"/>
          </a:p>
        </p:txBody>
      </p:sp>
    </p:spTree>
    <p:extLst>
      <p:ext uri="{BB962C8B-B14F-4D97-AF65-F5344CB8AC3E}">
        <p14:creationId xmlns:p14="http://schemas.microsoft.com/office/powerpoint/2010/main" val="1507227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pPr>
              <a:defRPr/>
            </a:pPr>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pPr>
              <a:defRPr/>
            </a:pPr>
            <a:fld id="{89E706ED-CC6E-734A-991B-1E5460BE616B}" type="slidenum">
              <a:rPr lang="en-US" smtClean="0"/>
              <a:pPr>
                <a:defRPr/>
              </a:pPr>
              <a:t>‹#›</a:t>
            </a:fld>
            <a:endParaRPr lang="en-US"/>
          </a:p>
        </p:txBody>
      </p:sp>
    </p:spTree>
    <p:extLst>
      <p:ext uri="{BB962C8B-B14F-4D97-AF65-F5344CB8AC3E}">
        <p14:creationId xmlns:p14="http://schemas.microsoft.com/office/powerpoint/2010/main" val="39719985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a:defRPr/>
            </a:pPr>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pPr>
              <a:defRPr/>
            </a:pPr>
            <a:fld id="{8620E102-E150-B743-916D-38A803BA7C33}" type="slidenum">
              <a:rPr lang="en-US" smtClean="0"/>
              <a:pPr>
                <a:defRPr/>
              </a:pPr>
              <a:t>‹#›</a:t>
            </a:fld>
            <a:endParaRPr lang="en-US"/>
          </a:p>
        </p:txBody>
      </p:sp>
    </p:spTree>
    <p:extLst>
      <p:ext uri="{BB962C8B-B14F-4D97-AF65-F5344CB8AC3E}">
        <p14:creationId xmlns:p14="http://schemas.microsoft.com/office/powerpoint/2010/main" val="39844065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pPr>
              <a:defRPr/>
            </a:pPr>
            <a:fld id="{258DFD07-61D6-0B44-99F8-783EB113F457}" type="slidenum">
              <a:rPr lang="en-US" smtClean="0"/>
              <a:pPr>
                <a:defRPr/>
              </a:pPr>
              <a:t>‹#›</a:t>
            </a:fld>
            <a:endParaRPr lang="en-US"/>
          </a:p>
        </p:txBody>
      </p:sp>
    </p:spTree>
    <p:extLst>
      <p:ext uri="{BB962C8B-B14F-4D97-AF65-F5344CB8AC3E}">
        <p14:creationId xmlns:p14="http://schemas.microsoft.com/office/powerpoint/2010/main" val="28363056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955B4511-9A3E-EA49-B89D-C938D026613B}" type="slidenum">
              <a:rPr lang="en-US" smtClean="0"/>
              <a:pPr>
                <a:defRPr/>
              </a:pPr>
              <a:t>‹#›</a:t>
            </a:fld>
            <a:endParaRPr lang="en-US"/>
          </a:p>
        </p:txBody>
      </p:sp>
    </p:spTree>
    <p:extLst>
      <p:ext uri="{BB962C8B-B14F-4D97-AF65-F5344CB8AC3E}">
        <p14:creationId xmlns:p14="http://schemas.microsoft.com/office/powerpoint/2010/main" val="731986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3DC8F4B0-818A-A047-8CD4-31893B838EBC}" type="slidenum">
              <a:rPr lang="en-US" smtClean="0"/>
              <a:pPr>
                <a:defRPr/>
              </a:pPr>
              <a:t>‹#›</a:t>
            </a:fld>
            <a:endParaRPr lang="en-US"/>
          </a:p>
        </p:txBody>
      </p:sp>
    </p:spTree>
    <p:extLst>
      <p:ext uri="{BB962C8B-B14F-4D97-AF65-F5344CB8AC3E}">
        <p14:creationId xmlns:p14="http://schemas.microsoft.com/office/powerpoint/2010/main" val="2539135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155EFAD8-1C71-A046-8E9A-BCFE889F184B}" type="slidenum">
              <a:rPr lang="en-US" smtClean="0"/>
              <a:pPr>
                <a:defRPr/>
              </a:pPr>
              <a:t>‹#›</a:t>
            </a:fld>
            <a:endParaRPr lang="en-US"/>
          </a:p>
        </p:txBody>
      </p:sp>
    </p:spTree>
    <p:extLst>
      <p:ext uri="{BB962C8B-B14F-4D97-AF65-F5344CB8AC3E}">
        <p14:creationId xmlns:p14="http://schemas.microsoft.com/office/powerpoint/2010/main" val="3184243021"/>
      </p:ext>
    </p:extLst>
  </p:cSld>
  <p:clrMap bg1="lt1" tx1="dk1" bg2="lt2" tx2="dk2" accent1="accent1" accent2="accent2" accent3="accent3" accent4="accent4" accent5="accent5" accent6="accent6" hlink="hlink" folHlink="folHlink"/>
  <p:sldLayoutIdLst>
    <p:sldLayoutId id="2147483920" r:id="rId1"/>
    <p:sldLayoutId id="2147483921" r:id="rId2"/>
    <p:sldLayoutId id="2147483922" r:id="rId3"/>
    <p:sldLayoutId id="2147483923" r:id="rId4"/>
    <p:sldLayoutId id="2147483924" r:id="rId5"/>
    <p:sldLayoutId id="2147483925" r:id="rId6"/>
    <p:sldLayoutId id="2147483926" r:id="rId7"/>
    <p:sldLayoutId id="2147483927" r:id="rId8"/>
    <p:sldLayoutId id="2147483928" r:id="rId9"/>
    <p:sldLayoutId id="2147483929" r:id="rId10"/>
    <p:sldLayoutId id="2147483930" r:id="rId11"/>
    <p:sldLayoutId id="2147483931" r:id="rId1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12.xml"/><Relationship Id="rId5" Type="http://schemas.openxmlformats.org/officeDocument/2006/relationships/image" Target="../media/image17.png"/><Relationship Id="rId4" Type="http://schemas.openxmlformats.org/officeDocument/2006/relationships/image" Target="../media/image16.wmf"/></Relationships>
</file>

<file path=ppt/slides/_rels/slide11.xml.rels><?xml version="1.0" encoding="UTF-8" standalone="yes"?>
<Relationships xmlns="http://schemas.openxmlformats.org/package/2006/relationships"><Relationship Id="rId3" Type="http://schemas.openxmlformats.org/officeDocument/2006/relationships/image" Target="../media/image18.tmp"/><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image" Target="../media/image20.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7" Type="http://schemas.openxmlformats.org/officeDocument/2006/relationships/image" Target="../media/image23.png"/><Relationship Id="rId2" Type="http://schemas.openxmlformats.org/officeDocument/2006/relationships/slideLayout" Target="../slideLayouts/slideLayout12.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22.png"/><Relationship Id="rId4" Type="http://schemas.openxmlformats.org/officeDocument/2006/relationships/oleObject" Target="../embeddings/oleObject1.bin"/></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6.xml"/><Relationship Id="rId1" Type="http://schemas.openxmlformats.org/officeDocument/2006/relationships/slideLayout" Target="../slideLayouts/slideLayout12.xml"/><Relationship Id="rId4" Type="http://schemas.openxmlformats.org/officeDocument/2006/relationships/image" Target="../media/image30.jpeg"/></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7.xml"/><Relationship Id="rId1" Type="http://schemas.openxmlformats.org/officeDocument/2006/relationships/slideLayout" Target="../slideLayouts/slideLayout12.xml"/><Relationship Id="rId4" Type="http://schemas.openxmlformats.org/officeDocument/2006/relationships/image" Target="../media/image31.png"/></Relationships>
</file>

<file path=ppt/slides/_rels/slide28.xml.rels><?xml version="1.0" encoding="UTF-8" standalone="yes"?>
<Relationships xmlns="http://schemas.openxmlformats.org/package/2006/relationships"><Relationship Id="rId3" Type="http://schemas.openxmlformats.org/officeDocument/2006/relationships/image" Target="../media/image270.png"/><Relationship Id="rId2" Type="http://schemas.openxmlformats.org/officeDocument/2006/relationships/notesSlide" Target="../notesSlides/notesSlide28.xml"/><Relationship Id="rId1" Type="http://schemas.openxmlformats.org/officeDocument/2006/relationships/slideLayout" Target="../slideLayouts/slideLayout12.xml"/><Relationship Id="rId5" Type="http://schemas.openxmlformats.org/officeDocument/2006/relationships/image" Target="../media/image32.jpeg"/><Relationship Id="rId4" Type="http://schemas.openxmlformats.org/officeDocument/2006/relationships/image" Target="../media/image280.png"/></Relationships>
</file>

<file path=ppt/slides/_rels/slide2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290.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2.xml"/><Relationship Id="rId1" Type="http://schemas.openxmlformats.org/officeDocument/2006/relationships/slideLayout" Target="../slideLayouts/slideLayout12.xml"/><Relationship Id="rId4" Type="http://schemas.openxmlformats.org/officeDocument/2006/relationships/image" Target="../media/image36.jpeg"/></Relationships>
</file>

<file path=ppt/slides/_rels/slide34.xml.rels><?xml version="1.0" encoding="UTF-8" standalone="yes"?>
<Relationships xmlns="http://schemas.openxmlformats.org/package/2006/relationships"><Relationship Id="rId3" Type="http://schemas.openxmlformats.org/officeDocument/2006/relationships/image" Target="../media/image37.wmf"/><Relationship Id="rId2" Type="http://schemas.openxmlformats.org/officeDocument/2006/relationships/notesSlide" Target="../notesSlides/notesSlide33.xml"/><Relationship Id="rId1" Type="http://schemas.openxmlformats.org/officeDocument/2006/relationships/slideLayout" Target="../slideLayouts/slideLayout12.xml"/><Relationship Id="rId5" Type="http://schemas.openxmlformats.org/officeDocument/2006/relationships/image" Target="../media/image39.wmf"/><Relationship Id="rId4" Type="http://schemas.openxmlformats.org/officeDocument/2006/relationships/image" Target="../media/image38.png"/></Relationships>
</file>

<file path=ppt/slides/_rels/slide35.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34.xml"/><Relationship Id="rId1" Type="http://schemas.openxmlformats.org/officeDocument/2006/relationships/slideLayout" Target="../slideLayouts/slideLayout12.xml"/><Relationship Id="rId4" Type="http://schemas.openxmlformats.org/officeDocument/2006/relationships/image" Target="../media/image41.jpeg"/></Relationships>
</file>

<file path=ppt/slides/_rels/slide36.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5.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36.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37.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38.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39.xml"/><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3" Type="http://schemas.openxmlformats.org/officeDocument/2006/relationships/image" Target="../media/image47.wmf"/><Relationship Id="rId2" Type="http://schemas.openxmlformats.org/officeDocument/2006/relationships/notesSlide" Target="../notesSlides/notesSlide40.xml"/><Relationship Id="rId1" Type="http://schemas.openxmlformats.org/officeDocument/2006/relationships/slideLayout" Target="../slideLayouts/slideLayout12.xml"/><Relationship Id="rId4" Type="http://schemas.openxmlformats.org/officeDocument/2006/relationships/image" Target="../media/image48.tmp"/></Relationships>
</file>

<file path=ppt/slides/_rels/slide42.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41.xml"/><Relationship Id="rId1" Type="http://schemas.openxmlformats.org/officeDocument/2006/relationships/slideLayout" Target="../slideLayouts/slideLayout12.xml"/><Relationship Id="rId4" Type="http://schemas.openxmlformats.org/officeDocument/2006/relationships/image" Target="../media/image50.jpeg"/></Relationships>
</file>

<file path=ppt/slides/_rels/slide43.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42.xml"/><Relationship Id="rId1" Type="http://schemas.openxmlformats.org/officeDocument/2006/relationships/slideLayout" Target="../slideLayouts/slideLayout12.xml"/><Relationship Id="rId4" Type="http://schemas.openxmlformats.org/officeDocument/2006/relationships/image" Target="../media/image52.jpeg"/></Relationships>
</file>

<file path=ppt/slides/_rels/slide44.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43.xml"/><Relationship Id="rId1" Type="http://schemas.openxmlformats.org/officeDocument/2006/relationships/slideLayout" Target="../slideLayouts/slideLayout12.xml"/><Relationship Id="rId4" Type="http://schemas.openxmlformats.org/officeDocument/2006/relationships/image" Target="../media/image52.jpe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10.jpe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152400" y="74920"/>
            <a:ext cx="8915400" cy="584775"/>
          </a:xfrm>
          <a:prstGeom prst="rect">
            <a:avLst/>
          </a:prstGeom>
          <a:noFill/>
        </p:spPr>
        <p:txBody>
          <a:bodyPr wrap="square" rtlCol="0">
            <a:spAutoFit/>
          </a:bodyPr>
          <a:lstStyle/>
          <a:p>
            <a:r>
              <a:rPr lang="en-US" dirty="0">
                <a:solidFill>
                  <a:schemeClr val="bg1"/>
                </a:solidFill>
              </a:rPr>
              <a:t>Introduction to Transportation Engineering Modules</a:t>
            </a:r>
          </a:p>
        </p:txBody>
      </p:sp>
      <p:sp>
        <p:nvSpPr>
          <p:cNvPr id="5" name="Title 1"/>
          <p:cNvSpPr txBox="1">
            <a:spLocks/>
          </p:cNvSpPr>
          <p:nvPr/>
        </p:nvSpPr>
        <p:spPr>
          <a:xfrm>
            <a:off x="685800" y="1395412"/>
            <a:ext cx="7772400" cy="1470025"/>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lang="en-US" dirty="0" smtClean="0"/>
              <a:t>Class 3</a:t>
            </a:r>
            <a:r>
              <a:rPr lang="en-US" dirty="0"/>
              <a:t>: Pedestrian and Bicycle Data and Performance</a:t>
            </a:r>
          </a:p>
        </p:txBody>
      </p:sp>
      <p:pic>
        <p:nvPicPr>
          <p:cNvPr id="6" name="Picture 2"/>
          <p:cNvPicPr>
            <a:picLocks noChangeAspect="1" noChangeArrowheads="1"/>
          </p:cNvPicPr>
          <p:nvPr/>
        </p:nvPicPr>
        <p:blipFill rotWithShape="1">
          <a:blip r:embed="rId4" cstate="email">
            <a:extLst>
              <a:ext uri="{28A0092B-C50C-407E-A947-70E740481C1C}">
                <a14:useLocalDpi xmlns:a14="http://schemas.microsoft.com/office/drawing/2010/main" val="0"/>
              </a:ext>
            </a:extLst>
          </a:blip>
          <a:srcRect/>
          <a:stretch/>
        </p:blipFill>
        <p:spPr bwMode="auto">
          <a:xfrm>
            <a:off x="609600" y="2879724"/>
            <a:ext cx="3494964" cy="280035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8" name="Picture 3"/>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5029200" y="2894011"/>
            <a:ext cx="3733800" cy="280035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7" name="Picture 6"/>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5791200" y="6232506"/>
            <a:ext cx="1981200" cy="577800"/>
          </a:xfrm>
          <a:prstGeom prst="rect">
            <a:avLst/>
          </a:prstGeom>
        </p:spPr>
      </p:pic>
      <p:pic>
        <p:nvPicPr>
          <p:cNvPr id="2" name="Picture 1"/>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4292917" y="6232506"/>
            <a:ext cx="1412401" cy="577800"/>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smtClean="0"/>
              <a:t>Behavior: Customized </a:t>
            </a:r>
            <a:r>
              <a:rPr lang="en-US" dirty="0"/>
              <a:t>Data </a:t>
            </a:r>
            <a:r>
              <a:rPr lang="en-US" dirty="0" smtClean="0"/>
              <a:t>Collection</a:t>
            </a:r>
            <a:endParaRPr lang="en-US" dirty="0"/>
          </a:p>
        </p:txBody>
      </p:sp>
      <p:sp>
        <p:nvSpPr>
          <p:cNvPr id="4" name="Text Placeholder 3"/>
          <p:cNvSpPr>
            <a:spLocks noGrp="1"/>
          </p:cNvSpPr>
          <p:nvPr>
            <p:ph type="body" sz="quarter" idx="11"/>
          </p:nvPr>
        </p:nvSpPr>
        <p:spPr/>
        <p:txBody>
          <a:bodyPr/>
          <a:lstStyle/>
          <a:p>
            <a:endParaRPr lang="en-US" dirty="0"/>
          </a:p>
        </p:txBody>
      </p:sp>
      <p:sp>
        <p:nvSpPr>
          <p:cNvPr id="6" name="Content Placeholder 2"/>
          <p:cNvSpPr txBox="1">
            <a:spLocks/>
          </p:cNvSpPr>
          <p:nvPr/>
        </p:nvSpPr>
        <p:spPr>
          <a:xfrm>
            <a:off x="685800" y="1981200"/>
            <a:ext cx="7772400" cy="4114800"/>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pPr>
            <a:r>
              <a:rPr lang="en-US" smtClean="0"/>
              <a:t> </a:t>
            </a:r>
            <a:endParaRPr lang="en-US" dirty="0"/>
          </a:p>
        </p:txBody>
      </p:sp>
      <p:pic>
        <p:nvPicPr>
          <p:cNvPr id="7" name="Picture 2"/>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276600" y="1934346"/>
            <a:ext cx="1765263" cy="433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4" descr="C:\Program Files (x86)\Microsoft Office\MEDIA\CAGCAT10\j0212957.wmf"/>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5195047" y="1998499"/>
            <a:ext cx="568887" cy="357188"/>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bwMode="auto">
          <a:xfrm>
            <a:off x="762000" y="1864657"/>
            <a:ext cx="1905000" cy="634253"/>
          </a:xfrm>
          <a:prstGeom prst="rect">
            <a:avLst/>
          </a:prstGeom>
          <a:solidFill>
            <a:srgbClr val="99CCFF"/>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Calibri" pitchFamily="34" charset="0"/>
              </a:rPr>
              <a:t>What</a:t>
            </a:r>
            <a:r>
              <a:rPr kumimoji="0" lang="en-US" sz="1800" b="0" i="0" u="none" strike="noStrike" cap="none" normalizeH="0" dirty="0" smtClean="0">
                <a:ln>
                  <a:noFill/>
                </a:ln>
                <a:solidFill>
                  <a:schemeClr val="tx1"/>
                </a:solidFill>
                <a:effectLst/>
                <a:latin typeface="Calibri" pitchFamily="34" charset="0"/>
              </a:rPr>
              <a:t> are you counting?</a:t>
            </a:r>
            <a:endParaRPr kumimoji="0" lang="en-US" sz="1800" b="0" i="0" u="none" strike="noStrike" cap="none" normalizeH="0" baseline="0" dirty="0" smtClean="0">
              <a:ln>
                <a:noFill/>
              </a:ln>
              <a:solidFill>
                <a:schemeClr val="tx1"/>
              </a:solidFill>
              <a:effectLst/>
              <a:latin typeface="Calibri" pitchFamily="34" charset="0"/>
            </a:endParaRPr>
          </a:p>
        </p:txBody>
      </p:sp>
      <p:sp>
        <p:nvSpPr>
          <p:cNvPr id="10" name="Rectangle 9"/>
          <p:cNvSpPr/>
          <p:nvPr/>
        </p:nvSpPr>
        <p:spPr bwMode="auto">
          <a:xfrm>
            <a:off x="762000" y="2884398"/>
            <a:ext cx="1905000" cy="634253"/>
          </a:xfrm>
          <a:prstGeom prst="rect">
            <a:avLst/>
          </a:prstGeom>
          <a:solidFill>
            <a:srgbClr val="99CCFF"/>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Calibri" pitchFamily="34" charset="0"/>
              </a:rPr>
              <a:t>Where </a:t>
            </a:r>
            <a:r>
              <a:rPr kumimoji="0" lang="en-US" sz="1800" b="0" i="0" u="none" strike="noStrike" cap="none" normalizeH="0" dirty="0" smtClean="0">
                <a:ln>
                  <a:noFill/>
                </a:ln>
                <a:solidFill>
                  <a:schemeClr val="tx1"/>
                </a:solidFill>
                <a:effectLst/>
                <a:latin typeface="Calibri" pitchFamily="34" charset="0"/>
              </a:rPr>
              <a:t>are you counting?</a:t>
            </a:r>
            <a:endParaRPr kumimoji="0" lang="en-US" sz="1800" b="0" i="0" u="none" strike="noStrike" cap="none" normalizeH="0" baseline="0" dirty="0" smtClean="0">
              <a:ln>
                <a:noFill/>
              </a:ln>
              <a:solidFill>
                <a:schemeClr val="tx1"/>
              </a:solidFill>
              <a:effectLst/>
              <a:latin typeface="Calibri" pitchFamily="34" charset="0"/>
            </a:endParaRPr>
          </a:p>
        </p:txBody>
      </p:sp>
      <p:sp>
        <p:nvSpPr>
          <p:cNvPr id="11" name="Rectangle 10"/>
          <p:cNvSpPr/>
          <p:nvPr/>
        </p:nvSpPr>
        <p:spPr bwMode="auto">
          <a:xfrm>
            <a:off x="762000" y="3937747"/>
            <a:ext cx="1905000" cy="634253"/>
          </a:xfrm>
          <a:prstGeom prst="rect">
            <a:avLst/>
          </a:prstGeom>
          <a:solidFill>
            <a:srgbClr val="99CCFF"/>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800" b="0" i="0" u="none" strike="noStrike" cap="none" normalizeH="0" baseline="0" dirty="0" smtClean="0">
                <a:ln>
                  <a:noFill/>
                </a:ln>
                <a:solidFill>
                  <a:schemeClr val="tx1"/>
                </a:solidFill>
                <a:effectLst/>
                <a:latin typeface="Calibri" pitchFamily="34" charset="0"/>
              </a:rPr>
              <a:t>For how long</a:t>
            </a:r>
            <a:r>
              <a:rPr kumimoji="0" lang="en-US" sz="1800" b="0" i="0" u="none" strike="noStrike" cap="none" normalizeH="0" dirty="0" smtClean="0">
                <a:ln>
                  <a:noFill/>
                </a:ln>
                <a:solidFill>
                  <a:schemeClr val="tx1"/>
                </a:solidFill>
                <a:effectLst/>
                <a:latin typeface="Calibri" pitchFamily="34" charset="0"/>
              </a:rPr>
              <a:t>?</a:t>
            </a:r>
            <a:endParaRPr kumimoji="0" lang="en-US" sz="1800" b="0" i="0" u="none" strike="noStrike" cap="none" normalizeH="0" baseline="0" dirty="0" smtClean="0">
              <a:ln>
                <a:noFill/>
              </a:ln>
              <a:solidFill>
                <a:schemeClr val="tx1"/>
              </a:solidFill>
              <a:effectLst/>
              <a:latin typeface="Calibri" pitchFamily="34" charset="0"/>
            </a:endParaRPr>
          </a:p>
        </p:txBody>
      </p:sp>
      <p:cxnSp>
        <p:nvCxnSpPr>
          <p:cNvPr id="12" name="Straight Arrow Connector 11"/>
          <p:cNvCxnSpPr>
            <a:stCxn id="9" idx="2"/>
            <a:endCxn id="10" idx="0"/>
          </p:cNvCxnSpPr>
          <p:nvPr/>
        </p:nvCxnSpPr>
        <p:spPr bwMode="auto">
          <a:xfrm>
            <a:off x="1714500" y="2498910"/>
            <a:ext cx="0" cy="385488"/>
          </a:xfrm>
          <a:prstGeom prst="straightConnector1">
            <a:avLst/>
          </a:prstGeom>
          <a:solidFill>
            <a:schemeClr val="accent1"/>
          </a:solidFill>
          <a:ln w="57150"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 name="Straight Arrow Connector 12"/>
          <p:cNvCxnSpPr>
            <a:stCxn id="10" idx="2"/>
          </p:cNvCxnSpPr>
          <p:nvPr/>
        </p:nvCxnSpPr>
        <p:spPr bwMode="auto">
          <a:xfrm>
            <a:off x="1714500" y="3518651"/>
            <a:ext cx="0" cy="419096"/>
          </a:xfrm>
          <a:prstGeom prst="straightConnector1">
            <a:avLst/>
          </a:prstGeom>
          <a:solidFill>
            <a:schemeClr val="accent1"/>
          </a:solidFill>
          <a:ln w="57150"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4" name="5-Point Star 13"/>
          <p:cNvSpPr/>
          <p:nvPr/>
        </p:nvSpPr>
        <p:spPr bwMode="auto">
          <a:xfrm>
            <a:off x="6111688" y="1905000"/>
            <a:ext cx="578224" cy="490398"/>
          </a:xfrm>
          <a:prstGeom prst="star5">
            <a:avLst/>
          </a:prstGeom>
          <a:solidFill>
            <a:schemeClr val="tx1"/>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200" b="0" i="0" u="none" strike="noStrike" cap="none" normalizeH="0" baseline="0" smtClean="0">
              <a:ln>
                <a:noFill/>
              </a:ln>
              <a:solidFill>
                <a:schemeClr val="tx1">
                  <a:lumMod val="95000"/>
                  <a:lumOff val="5000"/>
                </a:schemeClr>
              </a:solidFill>
              <a:effectLst/>
              <a:latin typeface="Calibri" pitchFamily="34" charset="0"/>
            </a:endParaRPr>
          </a:p>
        </p:txBody>
      </p:sp>
      <p:sp>
        <p:nvSpPr>
          <p:cNvPr id="15" name="Content Placeholder 2"/>
          <p:cNvSpPr txBox="1">
            <a:spLocks/>
          </p:cNvSpPr>
          <p:nvPr/>
        </p:nvSpPr>
        <p:spPr bwMode="auto">
          <a:xfrm>
            <a:off x="784654" y="2197473"/>
            <a:ext cx="83058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a:buFontTx/>
              <a:buNone/>
            </a:pPr>
            <a:endParaRPr lang="en-US" dirty="0" smtClean="0"/>
          </a:p>
          <a:p>
            <a:pPr marL="2111375" indent="0">
              <a:buFontTx/>
              <a:buNone/>
            </a:pPr>
            <a:endParaRPr lang="en-US" dirty="0"/>
          </a:p>
          <a:p>
            <a:pPr marL="2111375" indent="0">
              <a:buFontTx/>
              <a:buNone/>
            </a:pPr>
            <a:endParaRPr lang="en-US" dirty="0" smtClean="0"/>
          </a:p>
          <a:p>
            <a:pPr marL="2111375" indent="0">
              <a:buFontTx/>
              <a:buNone/>
            </a:pPr>
            <a:r>
              <a:rPr lang="en-US" sz="2800" dirty="0" smtClean="0"/>
              <a:t>Permanent? Temporary? Medium-term?</a:t>
            </a:r>
            <a:endParaRPr lang="en-US" sz="2800" dirty="0"/>
          </a:p>
        </p:txBody>
      </p:sp>
      <p:pic>
        <p:nvPicPr>
          <p:cNvPr id="16" name="Picture 2"/>
          <p:cNvPicPr>
            <a:picLocks noChangeAspect="1" noChangeArrowheads="1"/>
          </p:cNvPicPr>
          <p:nvPr/>
        </p:nvPicPr>
        <p:blipFill rotWithShape="1">
          <a:blip r:embed="rId5" cstate="email">
            <a:extLst>
              <a:ext uri="{28A0092B-C50C-407E-A947-70E740481C1C}">
                <a14:useLocalDpi xmlns:a14="http://schemas.microsoft.com/office/drawing/2010/main" val="0"/>
              </a:ext>
            </a:extLst>
          </a:blip>
          <a:srcRect t="8058"/>
          <a:stretch/>
        </p:blipFill>
        <p:spPr bwMode="auto">
          <a:xfrm>
            <a:off x="2936315" y="2691654"/>
            <a:ext cx="5086350" cy="10421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509221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52400" y="1066800"/>
            <a:ext cx="5029200" cy="5105400"/>
          </a:xfrm>
        </p:spPr>
        <p:txBody>
          <a:bodyPr>
            <a:normAutofit fontScale="92500" lnSpcReduction="10000"/>
          </a:bodyPr>
          <a:lstStyle/>
          <a:p>
            <a:pPr>
              <a:lnSpc>
                <a:spcPct val="90000"/>
              </a:lnSpc>
            </a:pPr>
            <a:r>
              <a:rPr lang="en-US" sz="3000" dirty="0"/>
              <a:t>Counted by passing a point (</a:t>
            </a:r>
            <a:r>
              <a:rPr lang="en-US" sz="3000" dirty="0" err="1"/>
              <a:t>screenline</a:t>
            </a:r>
            <a:r>
              <a:rPr lang="en-US" sz="3000" dirty="0"/>
              <a:t>), entering an intersection, or using a particular facility (crosswalk)</a:t>
            </a:r>
          </a:p>
          <a:p>
            <a:pPr lvl="1">
              <a:lnSpc>
                <a:spcPct val="90000"/>
              </a:lnSpc>
            </a:pPr>
            <a:r>
              <a:rPr lang="en-US" sz="2600" dirty="0"/>
              <a:t>Manually </a:t>
            </a:r>
          </a:p>
          <a:p>
            <a:pPr lvl="1">
              <a:lnSpc>
                <a:spcPct val="90000"/>
              </a:lnSpc>
            </a:pPr>
            <a:r>
              <a:rPr lang="en-US" sz="2600" dirty="0"/>
              <a:t>With technology (</a:t>
            </a:r>
            <a:r>
              <a:rPr lang="en-US" sz="2600" dirty="0" smtClean="0"/>
              <a:t>infrared</a:t>
            </a:r>
            <a:r>
              <a:rPr lang="en-US" sz="2600" dirty="0"/>
              <a:t>, tubes, video)</a:t>
            </a:r>
          </a:p>
          <a:p>
            <a:pPr>
              <a:lnSpc>
                <a:spcPct val="90000"/>
              </a:lnSpc>
            </a:pPr>
            <a:r>
              <a:rPr lang="en-US" sz="3000" dirty="0"/>
              <a:t>May be continuous or for a sampling period</a:t>
            </a:r>
          </a:p>
          <a:p>
            <a:pPr>
              <a:lnSpc>
                <a:spcPct val="90000"/>
              </a:lnSpc>
            </a:pPr>
            <a:r>
              <a:rPr lang="en-US" sz="3000" dirty="0"/>
              <a:t>Capture spatial coordinates for overlay / use with other data (e.g. crash rates/intersection; sidewalk inventory</a:t>
            </a:r>
            <a:r>
              <a:rPr lang="en-US" sz="3000" dirty="0" smtClean="0"/>
              <a:t>)</a:t>
            </a:r>
            <a:endParaRPr lang="en-US" sz="3000" dirty="0"/>
          </a:p>
        </p:txBody>
      </p:sp>
      <p:sp>
        <p:nvSpPr>
          <p:cNvPr id="3" name="Text Placeholder 2"/>
          <p:cNvSpPr>
            <a:spLocks noGrp="1"/>
          </p:cNvSpPr>
          <p:nvPr>
            <p:ph type="body" sz="quarter" idx="10"/>
          </p:nvPr>
        </p:nvSpPr>
        <p:spPr/>
        <p:txBody>
          <a:bodyPr/>
          <a:lstStyle/>
          <a:p>
            <a:r>
              <a:rPr lang="en-US" dirty="0"/>
              <a:t>Pedestrian and Bicyclist Volume Counts</a:t>
            </a:r>
          </a:p>
        </p:txBody>
      </p:sp>
      <p:sp>
        <p:nvSpPr>
          <p:cNvPr id="4" name="Text Placeholder 3"/>
          <p:cNvSpPr>
            <a:spLocks noGrp="1"/>
          </p:cNvSpPr>
          <p:nvPr>
            <p:ph type="body" sz="quarter" idx="11"/>
          </p:nvPr>
        </p:nvSpPr>
        <p:spPr/>
        <p:txBody>
          <a:bodyPr/>
          <a:lstStyle/>
          <a:p>
            <a:endParaRPr lang="en-US" dirty="0"/>
          </a:p>
        </p:txBody>
      </p:sp>
      <p:pic>
        <p:nvPicPr>
          <p:cNvPr id="5" name="Picture 4" descr="Screen Clippi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81600" y="1066800"/>
            <a:ext cx="3543795" cy="4782218"/>
          </a:xfrm>
          <a:prstGeom prst="rect">
            <a:avLst/>
          </a:prstGeom>
          <a:ln>
            <a:solidFill>
              <a:schemeClr val="tx1"/>
            </a:solidFill>
          </a:ln>
        </p:spPr>
      </p:pic>
    </p:spTree>
    <p:extLst>
      <p:ext uri="{BB962C8B-B14F-4D97-AF65-F5344CB8AC3E}">
        <p14:creationId xmlns:p14="http://schemas.microsoft.com/office/powerpoint/2010/main" val="40159718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Counts: An Example of Extrapolating</a:t>
            </a:r>
          </a:p>
          <a:p>
            <a:endParaRPr lang="en-US" dirty="0"/>
          </a:p>
        </p:txBody>
      </p:sp>
      <p:sp>
        <p:nvSpPr>
          <p:cNvPr id="4" name="Text Placeholder 3"/>
          <p:cNvSpPr>
            <a:spLocks noGrp="1"/>
          </p:cNvSpPr>
          <p:nvPr>
            <p:ph type="body" sz="quarter" idx="11"/>
          </p:nvPr>
        </p:nvSpPr>
        <p:spPr/>
        <p:txBody>
          <a:bodyPr/>
          <a:lstStyle/>
          <a:p>
            <a:endParaRPr lang="en-US" dirty="0"/>
          </a:p>
        </p:txBody>
      </p:sp>
      <p:sp>
        <p:nvSpPr>
          <p:cNvPr id="6" name="Content Placeholder 2"/>
          <p:cNvSpPr txBox="1">
            <a:spLocks/>
          </p:cNvSpPr>
          <p:nvPr/>
        </p:nvSpPr>
        <p:spPr>
          <a:xfrm>
            <a:off x="685800" y="1134070"/>
            <a:ext cx="7772400" cy="4114800"/>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fontAlgn="auto">
              <a:spcAft>
                <a:spcPts val="0"/>
              </a:spcAft>
            </a:pPr>
            <a:r>
              <a:rPr lang="en-US" sz="3000" dirty="0" smtClean="0"/>
              <a:t>Estimating average annual </a:t>
            </a:r>
            <a:r>
              <a:rPr lang="en-US" sz="3000" u="sng" dirty="0" smtClean="0"/>
              <a:t>daily</a:t>
            </a:r>
            <a:r>
              <a:rPr lang="en-US" sz="3000" dirty="0" smtClean="0"/>
              <a:t> traffic based on short counts</a:t>
            </a:r>
          </a:p>
          <a:p>
            <a:pPr lvl="1" fontAlgn="auto">
              <a:spcAft>
                <a:spcPts val="0"/>
              </a:spcAft>
            </a:pPr>
            <a:r>
              <a:rPr lang="en-US" dirty="0" smtClean="0"/>
              <a:t>Impute durations based on adjustment factors from comparable facility</a:t>
            </a:r>
          </a:p>
          <a:p>
            <a:pPr lvl="1" fontAlgn="auto">
              <a:spcAft>
                <a:spcPts val="0"/>
              </a:spcAft>
            </a:pPr>
            <a:endParaRPr lang="en-US" dirty="0" smtClean="0"/>
          </a:p>
          <a:p>
            <a:pPr lvl="1" fontAlgn="auto">
              <a:spcAft>
                <a:spcPts val="0"/>
              </a:spcAft>
            </a:pPr>
            <a:endParaRPr lang="en-US" dirty="0" smtClean="0"/>
          </a:p>
          <a:p>
            <a:pPr marL="457200" lvl="1" indent="0" fontAlgn="auto">
              <a:spcAft>
                <a:spcPts val="0"/>
              </a:spcAft>
              <a:buFont typeface="Arial"/>
              <a:buNone/>
            </a:pPr>
            <a:endParaRPr lang="en-US" dirty="0" smtClean="0"/>
          </a:p>
        </p:txBody>
      </p:sp>
      <p:sp>
        <p:nvSpPr>
          <p:cNvPr id="7" name="Rectangle 6"/>
          <p:cNvSpPr/>
          <p:nvPr/>
        </p:nvSpPr>
        <p:spPr>
          <a:xfrm>
            <a:off x="1333500" y="3191470"/>
            <a:ext cx="2743200" cy="923330"/>
          </a:xfrm>
          <a:prstGeom prst="rect">
            <a:avLst/>
          </a:prstGeom>
        </p:spPr>
        <p:txBody>
          <a:bodyPr wrap="square">
            <a:spAutoFit/>
          </a:bodyPr>
          <a:lstStyle/>
          <a:p>
            <a:pPr marL="6350" lvl="1" algn="ctr"/>
            <a:r>
              <a:rPr lang="en-US" sz="1800" dirty="0"/>
              <a:t>Midtown Greenway (</a:t>
            </a:r>
            <a:r>
              <a:rPr lang="en-US" sz="1800" dirty="0" smtClean="0"/>
              <a:t>MN) constantly monitored (24-7) with a counter</a:t>
            </a:r>
            <a:endParaRPr lang="en-US" sz="1800" dirty="0"/>
          </a:p>
        </p:txBody>
      </p:sp>
      <p:sp>
        <p:nvSpPr>
          <p:cNvPr id="8" name="Rectangle 7"/>
          <p:cNvSpPr/>
          <p:nvPr/>
        </p:nvSpPr>
        <p:spPr>
          <a:xfrm>
            <a:off x="4648200" y="3310188"/>
            <a:ext cx="4191000" cy="923330"/>
          </a:xfrm>
          <a:prstGeom prst="rect">
            <a:avLst/>
          </a:prstGeom>
        </p:spPr>
        <p:txBody>
          <a:bodyPr wrap="square">
            <a:spAutoFit/>
          </a:bodyPr>
          <a:lstStyle/>
          <a:p>
            <a:pPr marL="6350" lvl="1" algn="ctr"/>
            <a:r>
              <a:rPr lang="en-US" sz="1800" dirty="0" smtClean="0"/>
              <a:t>Other trail monitored with 2-day counts during February 2012: 175 on Fri and 250 on Sat</a:t>
            </a:r>
            <a:endParaRPr lang="en-US" sz="1800" dirty="0"/>
          </a:p>
        </p:txBody>
      </p:sp>
      <p:pic>
        <p:nvPicPr>
          <p:cNvPr id="9" name="Picture 4" descr="http://drusilla.hsrc.unc.edu/imagelib/mediumimages/travel_015.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5715000" y="4233518"/>
            <a:ext cx="2235200" cy="1676400"/>
          </a:xfrm>
          <a:prstGeom prst="rect">
            <a:avLst/>
          </a:prstGeom>
          <a:noFill/>
        </p:spPr>
      </p:pic>
      <p:pic>
        <p:nvPicPr>
          <p:cNvPr id="10" name="Picture 6" descr="http://drusilla.hsrc.unc.edu/imagelib/mediumimages/Waynesville_RichlandCreekGreenway2.jpg"/>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1600200" y="4233518"/>
            <a:ext cx="2209800" cy="1657350"/>
          </a:xfrm>
          <a:prstGeom prst="rect">
            <a:avLst/>
          </a:prstGeom>
          <a:noFill/>
        </p:spPr>
      </p:pic>
    </p:spTree>
    <p:extLst>
      <p:ext uri="{BB962C8B-B14F-4D97-AF65-F5344CB8AC3E}">
        <p14:creationId xmlns:p14="http://schemas.microsoft.com/office/powerpoint/2010/main" val="31724590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81000" y="914400"/>
            <a:ext cx="9296400" cy="4953001"/>
          </a:xfrm>
        </p:spPr>
        <p:txBody>
          <a:bodyPr>
            <a:normAutofit fontScale="85000" lnSpcReduction="20000"/>
          </a:bodyPr>
          <a:lstStyle/>
          <a:p>
            <a:pPr marL="971550" lvl="1" indent="-514350">
              <a:buFont typeface="+mj-lt"/>
              <a:buAutoNum type="arabicPeriod"/>
            </a:pPr>
            <a:r>
              <a:rPr lang="en-US" sz="3200" dirty="0"/>
              <a:t>Adjust 2-day counts to reflect monthly average daily traffic </a:t>
            </a:r>
            <a:r>
              <a:rPr lang="en-US" sz="3200" dirty="0" smtClean="0"/>
              <a:t>(MADT)</a:t>
            </a:r>
            <a:endParaRPr lang="en-US" sz="3200" dirty="0"/>
          </a:p>
          <a:p>
            <a:pPr lvl="2"/>
            <a:r>
              <a:rPr lang="en-US" sz="2800" dirty="0"/>
              <a:t>In February for fully observed trail, how representative are Fridays + Saturdays of an average day?</a:t>
            </a:r>
          </a:p>
          <a:p>
            <a:pPr lvl="2"/>
            <a:r>
              <a:rPr lang="en-US" sz="2800" dirty="0"/>
              <a:t>Adjust 48-hr counts up or </a:t>
            </a:r>
            <a:r>
              <a:rPr lang="en-US" sz="2800" dirty="0" smtClean="0"/>
              <a:t>down</a:t>
            </a:r>
          </a:p>
          <a:p>
            <a:pPr lvl="2"/>
            <a:endParaRPr lang="en-US" sz="2800" dirty="0"/>
          </a:p>
          <a:p>
            <a:pPr marL="971550" lvl="1" indent="-514350">
              <a:buFont typeface="+mj-lt"/>
              <a:buAutoNum type="arabicPeriod"/>
            </a:pPr>
            <a:r>
              <a:rPr lang="en-US" sz="3200" dirty="0"/>
              <a:t>Adjust February average to reflect annual average daily traffic (AADT)</a:t>
            </a:r>
          </a:p>
          <a:p>
            <a:pPr lvl="2"/>
            <a:r>
              <a:rPr lang="en-US" sz="2800" dirty="0"/>
              <a:t>How representative is February of all months of year? Adjust using this figure</a:t>
            </a:r>
          </a:p>
          <a:p>
            <a:pPr lvl="2"/>
            <a:r>
              <a:rPr lang="en-US" sz="2800" dirty="0"/>
              <a:t>Winter month counts likely to require inflation (they will be low counts for an average day </a:t>
            </a:r>
            <a:r>
              <a:rPr lang="en-US" sz="2800" u="sng" dirty="0"/>
              <a:t>in the year</a:t>
            </a:r>
            <a:r>
              <a:rPr lang="en-US" sz="2800" dirty="0"/>
              <a:t>). Summer month counts would need to be deflated</a:t>
            </a:r>
          </a:p>
          <a:p>
            <a:pPr lvl="2"/>
            <a:r>
              <a:rPr lang="en-US" sz="2800" dirty="0"/>
              <a:t>If 50% </a:t>
            </a:r>
            <a:r>
              <a:rPr lang="en-US" sz="2800" dirty="0">
                <a:sym typeface="Wingdings" pitchFamily="2" charset="2"/>
              </a:rPr>
              <a:t> multiply by 2. If 200%, multiply 0.5</a:t>
            </a:r>
            <a:endParaRPr lang="en-US" sz="2800" dirty="0"/>
          </a:p>
          <a:p>
            <a:pPr lvl="1"/>
            <a:endParaRPr lang="en-US" dirty="0"/>
          </a:p>
          <a:p>
            <a:endParaRPr lang="en-US" dirty="0"/>
          </a:p>
        </p:txBody>
      </p:sp>
      <p:sp>
        <p:nvSpPr>
          <p:cNvPr id="3" name="Text Placeholder 2"/>
          <p:cNvSpPr>
            <a:spLocks noGrp="1"/>
          </p:cNvSpPr>
          <p:nvPr>
            <p:ph type="body" sz="quarter" idx="10"/>
          </p:nvPr>
        </p:nvSpPr>
        <p:spPr/>
        <p:txBody>
          <a:bodyPr/>
          <a:lstStyle/>
          <a:p>
            <a:r>
              <a:rPr lang="en-US" dirty="0"/>
              <a:t>Counts: An Example of Extrapolating</a:t>
            </a:r>
          </a:p>
        </p:txBody>
      </p:sp>
      <p:sp>
        <p:nvSpPr>
          <p:cNvPr id="4" name="Text Placeholder 3"/>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39006740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143000"/>
            <a:ext cx="8686800" cy="4724401"/>
          </a:xfrm>
        </p:spPr>
        <p:txBody>
          <a:bodyPr/>
          <a:lstStyle/>
          <a:p>
            <a:pPr marL="971550" lvl="1" indent="-514350">
              <a:buFont typeface="+mj-lt"/>
              <a:buAutoNum type="arabicPeriod" startAt="3"/>
            </a:pPr>
            <a:r>
              <a:rPr lang="en-US" sz="3000" dirty="0"/>
              <a:t>Result is AADT</a:t>
            </a:r>
          </a:p>
          <a:p>
            <a:pPr marL="971550" lvl="1" indent="-514350">
              <a:buFont typeface="+mj-lt"/>
              <a:buAutoNum type="arabicPeriod" startAt="3"/>
            </a:pPr>
            <a:r>
              <a:rPr lang="en-US" sz="3000" dirty="0"/>
              <a:t>Multiply result by 365 to get cumulative annual traffic</a:t>
            </a:r>
          </a:p>
          <a:p>
            <a:pPr marL="571500" indent="-514350"/>
            <a:r>
              <a:rPr lang="en-US" sz="3000" dirty="0"/>
              <a:t>Data needs</a:t>
            </a:r>
          </a:p>
          <a:p>
            <a:pPr marL="971550" lvl="1" indent="-514350"/>
            <a:r>
              <a:rPr lang="en-US" dirty="0"/>
              <a:t>48-hr counts for non-monitored facility</a:t>
            </a:r>
          </a:p>
          <a:p>
            <a:pPr marL="971550" lvl="1" indent="-514350"/>
            <a:r>
              <a:rPr lang="en-US" dirty="0"/>
              <a:t>For fully monitored-facility</a:t>
            </a:r>
          </a:p>
          <a:p>
            <a:pPr marL="1371600" lvl="2" indent="-514350"/>
            <a:r>
              <a:rPr lang="en-US" dirty="0"/>
              <a:t>AADT, MADT, ratio of mean day of week traffic to MADT for each month, ratio of MADT to AADT for each month</a:t>
            </a:r>
          </a:p>
          <a:p>
            <a:pPr marL="1371600" lvl="2" indent="-514350"/>
            <a:r>
              <a:rPr lang="en-US" dirty="0"/>
              <a:t>All from existing automatic count data </a:t>
            </a:r>
          </a:p>
        </p:txBody>
      </p:sp>
      <p:sp>
        <p:nvSpPr>
          <p:cNvPr id="3" name="Text Placeholder 2"/>
          <p:cNvSpPr>
            <a:spLocks noGrp="1"/>
          </p:cNvSpPr>
          <p:nvPr>
            <p:ph type="body" sz="quarter" idx="10"/>
          </p:nvPr>
        </p:nvSpPr>
        <p:spPr/>
        <p:txBody>
          <a:bodyPr/>
          <a:lstStyle/>
          <a:p>
            <a:r>
              <a:rPr lang="en-US" dirty="0"/>
              <a:t>Counts: An Example of </a:t>
            </a:r>
            <a:r>
              <a:rPr lang="en-US" dirty="0" smtClean="0"/>
              <a:t>Extrapolating (</a:t>
            </a:r>
            <a:r>
              <a:rPr lang="en-US" dirty="0" err="1" smtClean="0"/>
              <a:t>cont</a:t>
            </a:r>
            <a:r>
              <a:rPr lang="en-US" dirty="0" smtClean="0"/>
              <a:t>.’d)</a:t>
            </a:r>
            <a:endParaRPr lang="en-US" dirty="0"/>
          </a:p>
        </p:txBody>
      </p:sp>
      <p:sp>
        <p:nvSpPr>
          <p:cNvPr id="4" name="Text Placeholder 3"/>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17517265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Counts: An Example of Extrapolating</a:t>
            </a:r>
          </a:p>
          <a:p>
            <a:endParaRPr lang="en-US" dirty="0"/>
          </a:p>
        </p:txBody>
      </p:sp>
      <p:sp>
        <p:nvSpPr>
          <p:cNvPr id="4" name="Text Placeholder 3"/>
          <p:cNvSpPr>
            <a:spLocks noGrp="1"/>
          </p:cNvSpPr>
          <p:nvPr>
            <p:ph type="body" sz="quarter" idx="11"/>
          </p:nvPr>
        </p:nvSpPr>
        <p:spPr/>
        <p:txBody>
          <a:bodyPr/>
          <a:lstStyle/>
          <a:p>
            <a:endParaRPr lang="en-US" dirty="0"/>
          </a:p>
        </p:txBody>
      </p:sp>
      <p:sp>
        <p:nvSpPr>
          <p:cNvPr id="6" name="Content Placeholder 2"/>
          <p:cNvSpPr txBox="1">
            <a:spLocks/>
          </p:cNvSpPr>
          <p:nvPr/>
        </p:nvSpPr>
        <p:spPr>
          <a:xfrm>
            <a:off x="685800" y="990600"/>
            <a:ext cx="7772400" cy="4114800"/>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1" indent="0" algn="ctr" fontAlgn="auto">
              <a:spcAft>
                <a:spcPts val="0"/>
              </a:spcAft>
              <a:buFont typeface="Arial"/>
              <a:buNone/>
            </a:pPr>
            <a:r>
              <a:rPr lang="en-US" sz="3000" dirty="0" smtClean="0"/>
              <a:t>Midtown Greenway (MN) constantly monitored (2011)</a:t>
            </a:r>
          </a:p>
          <a:p>
            <a:pPr fontAlgn="auto">
              <a:spcAft>
                <a:spcPts val="0"/>
              </a:spcAft>
            </a:pPr>
            <a:endParaRPr lang="en-US" dirty="0"/>
          </a:p>
        </p:txBody>
      </p:sp>
      <p:pic>
        <p:nvPicPr>
          <p:cNvPr id="7"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3828" y="1505942"/>
            <a:ext cx="9002151" cy="40577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Oval 7"/>
          <p:cNvSpPr/>
          <p:nvPr/>
        </p:nvSpPr>
        <p:spPr bwMode="auto">
          <a:xfrm>
            <a:off x="2753071" y="4380552"/>
            <a:ext cx="609600" cy="990600"/>
          </a:xfrm>
          <a:prstGeom prst="ellipse">
            <a:avLst/>
          </a:prstGeom>
          <a:no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200" b="0" i="0" u="none" strike="noStrike" cap="none" normalizeH="0" baseline="0" smtClean="0">
              <a:ln>
                <a:noFill/>
              </a:ln>
              <a:solidFill>
                <a:schemeClr val="tx1"/>
              </a:solidFill>
              <a:effectLst/>
              <a:latin typeface="Calibri" pitchFamily="34" charset="0"/>
            </a:endParaRPr>
          </a:p>
        </p:txBody>
      </p:sp>
      <p:sp>
        <p:nvSpPr>
          <p:cNvPr id="9" name="Oval 8"/>
          <p:cNvSpPr/>
          <p:nvPr/>
        </p:nvSpPr>
        <p:spPr bwMode="auto">
          <a:xfrm>
            <a:off x="2753071" y="2691063"/>
            <a:ext cx="609600" cy="495300"/>
          </a:xfrm>
          <a:prstGeom prst="ellipse">
            <a:avLst/>
          </a:prstGeom>
          <a:noFill/>
          <a:ln w="38100" cap="flat" cmpd="sng" algn="ctr">
            <a:solidFill>
              <a:srgbClr val="0070C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200" b="0" i="0" u="none" strike="noStrike" cap="none" normalizeH="0" baseline="0" smtClean="0">
              <a:ln>
                <a:noFill/>
              </a:ln>
              <a:solidFill>
                <a:srgbClr val="66CCFF"/>
              </a:solidFill>
              <a:effectLst/>
              <a:latin typeface="Calibri" pitchFamily="34" charset="0"/>
            </a:endParaRPr>
          </a:p>
        </p:txBody>
      </p:sp>
    </p:spTree>
    <p:extLst>
      <p:ext uri="{BB962C8B-B14F-4D97-AF65-F5344CB8AC3E}">
        <p14:creationId xmlns:p14="http://schemas.microsoft.com/office/powerpoint/2010/main" val="22282985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838200"/>
            <a:ext cx="8686800" cy="6019800"/>
          </a:xfrm>
        </p:spPr>
        <p:txBody>
          <a:bodyPr/>
          <a:lstStyle/>
          <a:p>
            <a:pPr>
              <a:defRPr/>
            </a:pPr>
            <a:r>
              <a:rPr lang="en-US" sz="3000" dirty="0"/>
              <a:t>N</a:t>
            </a:r>
            <a:r>
              <a:rPr lang="en-US" sz="3000" dirty="0" smtClean="0"/>
              <a:t>ational </a:t>
            </a:r>
            <a:r>
              <a:rPr lang="en-US" sz="3000" dirty="0"/>
              <a:t>sources </a:t>
            </a:r>
            <a:r>
              <a:rPr lang="en-US" sz="3000" dirty="0" smtClean="0"/>
              <a:t>focus </a:t>
            </a:r>
            <a:r>
              <a:rPr lang="en-US" sz="3000" dirty="0"/>
              <a:t>on fatalities</a:t>
            </a:r>
          </a:p>
          <a:p>
            <a:pPr>
              <a:defRPr/>
            </a:pPr>
            <a:r>
              <a:rPr lang="en-US" sz="3000" dirty="0"/>
              <a:t>Local interest in</a:t>
            </a:r>
          </a:p>
          <a:p>
            <a:pPr lvl="1">
              <a:defRPr/>
            </a:pPr>
            <a:r>
              <a:rPr lang="en-US" dirty="0"/>
              <a:t>Crash Frequency </a:t>
            </a:r>
            <a:endParaRPr lang="en-US" dirty="0" smtClean="0"/>
          </a:p>
          <a:p>
            <a:pPr lvl="2">
              <a:defRPr/>
            </a:pPr>
            <a:r>
              <a:rPr lang="en-US" sz="2000" dirty="0" smtClean="0"/>
              <a:t>Broken down by number </a:t>
            </a:r>
            <a:r>
              <a:rPr lang="en-US" sz="2000" dirty="0"/>
              <a:t>of pedestrian/bicycle crashes</a:t>
            </a:r>
          </a:p>
          <a:p>
            <a:pPr lvl="1">
              <a:defRPr/>
            </a:pPr>
            <a:r>
              <a:rPr lang="en-US" dirty="0"/>
              <a:t>Crash Types</a:t>
            </a:r>
          </a:p>
          <a:p>
            <a:pPr lvl="1">
              <a:defRPr/>
            </a:pPr>
            <a:r>
              <a:rPr lang="en-US" dirty="0"/>
              <a:t>Crash </a:t>
            </a:r>
            <a:r>
              <a:rPr lang="en-US" dirty="0" smtClean="0"/>
              <a:t>Rates</a:t>
            </a:r>
          </a:p>
          <a:p>
            <a:pPr lvl="2">
              <a:defRPr/>
            </a:pPr>
            <a:r>
              <a:rPr lang="en-US" sz="2000" dirty="0" smtClean="0"/>
              <a:t>More </a:t>
            </a:r>
            <a:r>
              <a:rPr lang="en-US" sz="2000" dirty="0"/>
              <a:t>useful for general trends / large area</a:t>
            </a:r>
          </a:p>
          <a:p>
            <a:pPr lvl="2">
              <a:defRPr/>
            </a:pPr>
            <a:r>
              <a:rPr lang="en-US" sz="2000" dirty="0"/>
              <a:t>Number of pedestrian or bicycle crashes  (numerator)</a:t>
            </a:r>
          </a:p>
          <a:p>
            <a:pPr lvl="2">
              <a:defRPr/>
            </a:pPr>
            <a:r>
              <a:rPr lang="en-US" sz="2000" dirty="0"/>
              <a:t>Number of pedestrians or </a:t>
            </a:r>
            <a:r>
              <a:rPr lang="en-US" sz="2000" dirty="0" smtClean="0"/>
              <a:t>bicyclists, motorist ADT </a:t>
            </a:r>
            <a:r>
              <a:rPr lang="en-US" sz="2000" dirty="0"/>
              <a:t>(denominator) </a:t>
            </a:r>
          </a:p>
          <a:p>
            <a:pPr lvl="1">
              <a:defRPr/>
            </a:pPr>
            <a:r>
              <a:rPr lang="en-US" sz="3000" dirty="0" smtClean="0"/>
              <a:t>Crash </a:t>
            </a:r>
            <a:r>
              <a:rPr lang="en-US" sz="3000" dirty="0"/>
              <a:t>Locations</a:t>
            </a:r>
          </a:p>
          <a:p>
            <a:pPr lvl="2">
              <a:defRPr/>
            </a:pPr>
            <a:r>
              <a:rPr lang="en-US" sz="2000" dirty="0" smtClean="0"/>
              <a:t>Spatially-presented </a:t>
            </a:r>
            <a:r>
              <a:rPr lang="en-US" sz="2000" dirty="0"/>
              <a:t>crash occurrence or rates </a:t>
            </a:r>
          </a:p>
          <a:p>
            <a:endParaRPr lang="en-US" dirty="0"/>
          </a:p>
        </p:txBody>
      </p:sp>
      <p:sp>
        <p:nvSpPr>
          <p:cNvPr id="3" name="Text Placeholder 2"/>
          <p:cNvSpPr>
            <a:spLocks noGrp="1"/>
          </p:cNvSpPr>
          <p:nvPr>
            <p:ph type="body" sz="quarter" idx="10"/>
          </p:nvPr>
        </p:nvSpPr>
        <p:spPr/>
        <p:txBody>
          <a:bodyPr/>
          <a:lstStyle/>
          <a:p>
            <a:r>
              <a:rPr lang="en-US" dirty="0"/>
              <a:t>Crash Data</a:t>
            </a:r>
          </a:p>
        </p:txBody>
      </p:sp>
      <p:sp>
        <p:nvSpPr>
          <p:cNvPr id="4" name="Text Placeholder 3"/>
          <p:cNvSpPr>
            <a:spLocks noGrp="1"/>
          </p:cNvSpPr>
          <p:nvPr>
            <p:ph type="body" sz="quarter" idx="11"/>
          </p:nvPr>
        </p:nvSpPr>
        <p:spPr>
          <a:xfrm>
            <a:off x="228600" y="6248400"/>
            <a:ext cx="8686800" cy="609600"/>
          </a:xfrm>
        </p:spPr>
        <p:txBody>
          <a:bodyPr/>
          <a:lstStyle/>
          <a:p>
            <a:endParaRPr lang="en-US" dirty="0"/>
          </a:p>
        </p:txBody>
      </p:sp>
    </p:spTree>
    <p:extLst>
      <p:ext uri="{BB962C8B-B14F-4D97-AF65-F5344CB8AC3E}">
        <p14:creationId xmlns:p14="http://schemas.microsoft.com/office/powerpoint/2010/main" val="17404238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smtClean="0"/>
              <a:t>Crash Data</a:t>
            </a:r>
            <a:r>
              <a:rPr lang="en-US" dirty="0"/>
              <a:t>: Police Reports</a:t>
            </a:r>
          </a:p>
          <a:p>
            <a:endParaRPr lang="en-US" dirty="0"/>
          </a:p>
        </p:txBody>
      </p:sp>
      <p:sp>
        <p:nvSpPr>
          <p:cNvPr id="4" name="Text Placeholder 3"/>
          <p:cNvSpPr>
            <a:spLocks noGrp="1"/>
          </p:cNvSpPr>
          <p:nvPr>
            <p:ph type="body" sz="quarter" idx="11"/>
          </p:nvPr>
        </p:nvSpPr>
        <p:spPr/>
        <p:txBody>
          <a:bodyPr/>
          <a:lstStyle/>
          <a:p>
            <a:endParaRPr lang="en-US" dirty="0"/>
          </a:p>
        </p:txBody>
      </p:sp>
      <p:sp>
        <p:nvSpPr>
          <p:cNvPr id="5" name="Rectangle 2"/>
          <p:cNvSpPr txBox="1">
            <a:spLocks noChangeArrowheads="1"/>
          </p:cNvSpPr>
          <p:nvPr/>
        </p:nvSpPr>
        <p:spPr>
          <a:xfrm>
            <a:off x="685800" y="304800"/>
            <a:ext cx="7772400" cy="1143000"/>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endParaRPr lang="en-US" dirty="0" smtClean="0"/>
          </a:p>
        </p:txBody>
      </p:sp>
      <p:grpSp>
        <p:nvGrpSpPr>
          <p:cNvPr id="6" name="Group 5"/>
          <p:cNvGrpSpPr>
            <a:grpSpLocks/>
          </p:cNvGrpSpPr>
          <p:nvPr/>
        </p:nvGrpSpPr>
        <p:grpSpPr bwMode="auto">
          <a:xfrm>
            <a:off x="966537" y="1066800"/>
            <a:ext cx="7210926" cy="4876800"/>
            <a:chOff x="884" y="816"/>
            <a:chExt cx="3744" cy="3239"/>
          </a:xfrm>
        </p:grpSpPr>
        <p:graphicFrame>
          <p:nvGraphicFramePr>
            <p:cNvPr id="7" name="Object 6"/>
            <p:cNvGraphicFramePr>
              <a:graphicFrameLocks noChangeAspect="1"/>
            </p:cNvGraphicFramePr>
            <p:nvPr/>
          </p:nvGraphicFramePr>
          <p:xfrm>
            <a:off x="884" y="816"/>
            <a:ext cx="3744" cy="3239"/>
          </p:xfrm>
          <a:graphic>
            <a:graphicData uri="http://schemas.openxmlformats.org/presentationml/2006/ole">
              <mc:AlternateContent xmlns:mc="http://schemas.openxmlformats.org/markup-compatibility/2006">
                <mc:Choice xmlns:v="urn:schemas-microsoft-com:vml" Requires="v">
                  <p:oleObj spid="_x0000_s4244" name="Photo Editor Photo" r:id="rId4" imgW="7659169" imgH="6628571" progId="">
                    <p:embed/>
                  </p:oleObj>
                </mc:Choice>
                <mc:Fallback>
                  <p:oleObj name="Photo Editor Photo" r:id="rId4" imgW="7659169" imgH="6628571"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84" y="816"/>
                          <a:ext cx="3744" cy="3239"/>
                        </a:xfrm>
                        <a:prstGeom prst="rect">
                          <a:avLst/>
                        </a:prstGeom>
                        <a:noFill/>
                        <a:ln w="9525">
                          <a:solidFill>
                            <a:srgbClr val="333333"/>
                          </a:solidFill>
                          <a:miter lim="800000"/>
                          <a:headEnd/>
                          <a:tailEnd/>
                        </a:ln>
                        <a:effectLst>
                          <a:outerShdw dist="63500" dir="2212194" algn="ctr" rotWithShape="0">
                            <a:srgbClr val="000000"/>
                          </a:outerShdw>
                        </a:effectLst>
                        <a:extLst>
                          <a:ext uri="{909E8E84-426E-40DD-AFC4-6F175D3DCCD1}">
                            <a14:hiddenFill xmlns:a14="http://schemas.microsoft.com/office/drawing/2010/main">
                              <a:solidFill>
                                <a:schemeClr val="accent1"/>
                              </a:solidFill>
                            </a14:hiddenFill>
                          </a:ext>
                        </a:extLst>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4100905489"/>
                </p:ext>
              </p:extLst>
            </p:nvPr>
          </p:nvGraphicFramePr>
          <p:xfrm>
            <a:off x="909" y="867"/>
            <a:ext cx="3298" cy="2032"/>
          </p:xfrm>
          <a:graphic>
            <a:graphicData uri="http://schemas.openxmlformats.org/presentationml/2006/ole">
              <mc:AlternateContent xmlns:mc="http://schemas.openxmlformats.org/markup-compatibility/2006">
                <mc:Choice xmlns:v="urn:schemas-microsoft-com:vml" Requires="v">
                  <p:oleObj spid="_x0000_s4245" name="Photo Editor Photo" r:id="rId6" imgW="6714286" imgH="5638095" progId="">
                    <p:embed/>
                  </p:oleObj>
                </mc:Choice>
                <mc:Fallback>
                  <p:oleObj name="Photo Editor Photo" r:id="rId6" imgW="6714286" imgH="5638095" progId="">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l="2724" t="3244" r="2724" b="1622"/>
                        <a:stretch>
                          <a:fillRect/>
                        </a:stretch>
                      </p:blipFill>
                      <p:spPr bwMode="auto">
                        <a:xfrm>
                          <a:off x="909" y="867"/>
                          <a:ext cx="3298" cy="2032"/>
                        </a:xfrm>
                        <a:prstGeom prst="rect">
                          <a:avLst/>
                        </a:prstGeom>
                        <a:noFill/>
                        <a:ln w="9525">
                          <a:solidFill>
                            <a:srgbClr val="333333"/>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Tree>
    <p:extLst>
      <p:ext uri="{BB962C8B-B14F-4D97-AF65-F5344CB8AC3E}">
        <p14:creationId xmlns:p14="http://schemas.microsoft.com/office/powerpoint/2010/main" val="9857970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04800" y="990600"/>
            <a:ext cx="5486400" cy="5257800"/>
          </a:xfrm>
        </p:spPr>
        <p:txBody>
          <a:bodyPr>
            <a:normAutofit fontScale="92500" lnSpcReduction="20000"/>
          </a:bodyPr>
          <a:lstStyle/>
          <a:p>
            <a:pPr lvl="1">
              <a:buSzPct val="125000"/>
              <a:buFont typeface="Arial" charset="0"/>
              <a:buChar char="•"/>
            </a:pPr>
            <a:r>
              <a:rPr lang="en-US" sz="3000" dirty="0"/>
              <a:t>Identify types and characteristics of crash problems</a:t>
            </a:r>
          </a:p>
          <a:p>
            <a:pPr lvl="1">
              <a:buSzPct val="125000"/>
              <a:buFont typeface="Arial" charset="0"/>
              <a:buChar char="•"/>
            </a:pPr>
            <a:r>
              <a:rPr lang="en-US" sz="3000" dirty="0"/>
              <a:t>Identify high crash locations, corridors, areas</a:t>
            </a:r>
          </a:p>
          <a:p>
            <a:pPr lvl="1">
              <a:buSzPct val="125000"/>
              <a:buFont typeface="Arial" charset="0"/>
              <a:buChar char="•"/>
            </a:pPr>
            <a:r>
              <a:rPr lang="en-US" sz="3000" dirty="0"/>
              <a:t>Identify locations, corridors, areas with high crash potential</a:t>
            </a:r>
          </a:p>
          <a:p>
            <a:pPr lvl="1">
              <a:buSzPct val="125000"/>
              <a:buFont typeface="Arial" charset="0"/>
              <a:buChar char="•"/>
            </a:pPr>
            <a:r>
              <a:rPr lang="en-US" sz="3000" dirty="0"/>
              <a:t>Prioritize high crash locations, corridors, areas</a:t>
            </a:r>
          </a:p>
          <a:p>
            <a:pPr lvl="1">
              <a:buSzPct val="125000"/>
              <a:buFont typeface="Arial" charset="0"/>
              <a:buChar char="•"/>
            </a:pPr>
            <a:r>
              <a:rPr lang="en-US" sz="3000" dirty="0"/>
              <a:t>Identify appropriate treatments</a:t>
            </a:r>
          </a:p>
          <a:p>
            <a:pPr lvl="1">
              <a:buSzPct val="125000"/>
              <a:buFont typeface="Arial" charset="0"/>
              <a:buChar char="•"/>
            </a:pPr>
            <a:r>
              <a:rPr lang="en-US" sz="3000" dirty="0"/>
              <a:t>Evaluate safety effects of treatments</a:t>
            </a:r>
          </a:p>
        </p:txBody>
      </p:sp>
      <p:sp>
        <p:nvSpPr>
          <p:cNvPr id="3" name="Text Placeholder 2"/>
          <p:cNvSpPr>
            <a:spLocks noGrp="1"/>
          </p:cNvSpPr>
          <p:nvPr>
            <p:ph type="body" sz="quarter" idx="10"/>
          </p:nvPr>
        </p:nvSpPr>
        <p:spPr/>
        <p:txBody>
          <a:bodyPr/>
          <a:lstStyle/>
          <a:p>
            <a:r>
              <a:rPr lang="en-US" dirty="0"/>
              <a:t>Safety Data Collection Goals</a:t>
            </a:r>
          </a:p>
        </p:txBody>
      </p:sp>
      <p:sp>
        <p:nvSpPr>
          <p:cNvPr id="4" name="Text Placeholder 3"/>
          <p:cNvSpPr>
            <a:spLocks noGrp="1"/>
          </p:cNvSpPr>
          <p:nvPr>
            <p:ph type="body" sz="quarter" idx="11"/>
          </p:nvPr>
        </p:nvSpPr>
        <p:spPr/>
        <p:txBody>
          <a:bodyPr/>
          <a:lstStyle/>
          <a:p>
            <a:endParaRPr lang="en-US" dirty="0"/>
          </a:p>
        </p:txBody>
      </p:sp>
      <p:pic>
        <p:nvPicPr>
          <p:cNvPr id="5" name="Picture 4" descr="Screen Clipping"/>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5181600" y="1143000"/>
            <a:ext cx="3693969" cy="3324572"/>
          </a:xfrm>
          <a:prstGeom prst="rect">
            <a:avLst/>
          </a:prstGeom>
          <a:ln>
            <a:solidFill>
              <a:schemeClr val="tx1"/>
            </a:solidFill>
          </a:ln>
        </p:spPr>
      </p:pic>
      <p:sp>
        <p:nvSpPr>
          <p:cNvPr id="6" name="TextBox 5"/>
          <p:cNvSpPr txBox="1"/>
          <p:nvPr/>
        </p:nvSpPr>
        <p:spPr>
          <a:xfrm>
            <a:off x="5181600" y="4481142"/>
            <a:ext cx="3048000" cy="523220"/>
          </a:xfrm>
          <a:prstGeom prst="rect">
            <a:avLst/>
          </a:prstGeom>
          <a:noFill/>
        </p:spPr>
        <p:txBody>
          <a:bodyPr wrap="square" rtlCol="0">
            <a:spAutoFit/>
          </a:bodyPr>
          <a:lstStyle/>
          <a:p>
            <a:r>
              <a:rPr lang="en-US" sz="1400" dirty="0" smtClean="0"/>
              <a:t>Locations of pedestrian crashes </a:t>
            </a:r>
          </a:p>
          <a:p>
            <a:r>
              <a:rPr lang="en-US" sz="1400" dirty="0" smtClean="0"/>
              <a:t>Durham, NC, 2004-2009</a:t>
            </a:r>
            <a:endParaRPr lang="en-US" sz="1400" dirty="0"/>
          </a:p>
        </p:txBody>
      </p:sp>
    </p:spTree>
    <p:extLst>
      <p:ext uri="{BB962C8B-B14F-4D97-AF65-F5344CB8AC3E}">
        <p14:creationId xmlns:p14="http://schemas.microsoft.com/office/powerpoint/2010/main" val="274888016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066800"/>
            <a:ext cx="8686800" cy="4419601"/>
          </a:xfrm>
        </p:spPr>
        <p:txBody>
          <a:bodyPr>
            <a:normAutofit/>
          </a:bodyPr>
          <a:lstStyle/>
          <a:p>
            <a:pPr marL="571500" indent="-571500">
              <a:buAutoNum type="romanUcPeriod"/>
            </a:pPr>
            <a:r>
              <a:rPr lang="en-US" sz="3600" dirty="0">
                <a:solidFill>
                  <a:schemeClr val="bg1">
                    <a:lumMod val="65000"/>
                  </a:schemeClr>
                </a:solidFill>
              </a:rPr>
              <a:t>Data collection goals and needs</a:t>
            </a:r>
          </a:p>
          <a:p>
            <a:pPr marL="571500" indent="-571500">
              <a:buAutoNum type="romanUcPeriod"/>
            </a:pPr>
            <a:r>
              <a:rPr lang="en-US" sz="3600" dirty="0">
                <a:solidFill>
                  <a:schemeClr val="bg1">
                    <a:lumMod val="65000"/>
                  </a:schemeClr>
                </a:solidFill>
              </a:rPr>
              <a:t>Data sources</a:t>
            </a:r>
          </a:p>
          <a:p>
            <a:pPr marL="971550" lvl="1" indent="-571500"/>
            <a:r>
              <a:rPr lang="en-US" dirty="0">
                <a:solidFill>
                  <a:schemeClr val="bg1">
                    <a:lumMod val="65000"/>
                  </a:schemeClr>
                </a:solidFill>
              </a:rPr>
              <a:t>Environment</a:t>
            </a:r>
          </a:p>
          <a:p>
            <a:pPr marL="971550" lvl="1" indent="-571500"/>
            <a:r>
              <a:rPr lang="en-US" dirty="0">
                <a:solidFill>
                  <a:schemeClr val="bg1">
                    <a:lumMod val="65000"/>
                  </a:schemeClr>
                </a:solidFill>
              </a:rPr>
              <a:t>Behavior</a:t>
            </a:r>
          </a:p>
          <a:p>
            <a:pPr marL="1371600" lvl="2" indent="-571500"/>
            <a:r>
              <a:rPr lang="en-US" dirty="0">
                <a:solidFill>
                  <a:schemeClr val="bg1">
                    <a:lumMod val="65000"/>
                  </a:schemeClr>
                </a:solidFill>
              </a:rPr>
              <a:t>Mode share</a:t>
            </a:r>
          </a:p>
          <a:p>
            <a:pPr marL="1371600" lvl="2" indent="-571500"/>
            <a:r>
              <a:rPr lang="en-US" dirty="0">
                <a:solidFill>
                  <a:schemeClr val="bg1">
                    <a:lumMod val="65000"/>
                  </a:schemeClr>
                </a:solidFill>
              </a:rPr>
              <a:t>Volume counts</a:t>
            </a:r>
          </a:p>
          <a:p>
            <a:pPr marL="1371600" lvl="2" indent="-571500"/>
            <a:r>
              <a:rPr lang="en-US" dirty="0">
                <a:solidFill>
                  <a:schemeClr val="bg1">
                    <a:lumMod val="65000"/>
                  </a:schemeClr>
                </a:solidFill>
              </a:rPr>
              <a:t>Crashes</a:t>
            </a:r>
          </a:p>
          <a:p>
            <a:pPr marL="571500" indent="-571500">
              <a:buAutoNum type="romanUcPeriod"/>
            </a:pPr>
            <a:r>
              <a:rPr lang="en-US" sz="3600" dirty="0"/>
              <a:t>Facility analysis </a:t>
            </a:r>
            <a:r>
              <a:rPr lang="en-US" sz="3600" dirty="0" smtClean="0"/>
              <a:t>tools</a:t>
            </a:r>
            <a:endParaRPr lang="en-US" sz="3600" dirty="0"/>
          </a:p>
        </p:txBody>
      </p:sp>
      <p:sp>
        <p:nvSpPr>
          <p:cNvPr id="3" name="Text Placeholder 2"/>
          <p:cNvSpPr>
            <a:spLocks noGrp="1"/>
          </p:cNvSpPr>
          <p:nvPr>
            <p:ph type="body" sz="quarter" idx="10"/>
          </p:nvPr>
        </p:nvSpPr>
        <p:spPr/>
        <p:txBody>
          <a:bodyPr/>
          <a:lstStyle/>
          <a:p>
            <a:r>
              <a:rPr lang="en-US" dirty="0"/>
              <a:t>Outline</a:t>
            </a:r>
          </a:p>
        </p:txBody>
      </p:sp>
      <p:sp>
        <p:nvSpPr>
          <p:cNvPr id="4" name="Text Placeholder 3"/>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4579430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1"/>
          </p:nvPr>
        </p:nvSpPr>
        <p:spPr/>
        <p:txBody>
          <a:bodyPr/>
          <a:lstStyle/>
          <a:p>
            <a:endParaRPr lang="en-US" dirty="0"/>
          </a:p>
        </p:txBody>
      </p:sp>
      <p:sp>
        <p:nvSpPr>
          <p:cNvPr id="5" name="Rectangle 2"/>
          <p:cNvSpPr txBox="1">
            <a:spLocks noGrp="1" noChangeArrowheads="1"/>
          </p:cNvSpPr>
          <p:nvPr>
            <p:ph type="body" sz="quarter" idx="10"/>
          </p:nvPr>
        </p:nvSpPr>
        <p:spPr>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defRPr/>
            </a:pPr>
            <a:r>
              <a:rPr lang="en-US" sz="3200" dirty="0"/>
              <a:t>Learning Objectives</a:t>
            </a:r>
            <a:endParaRPr lang="en-US" sz="3200" b="1" dirty="0">
              <a:latin typeface="Calibri" charset="0"/>
            </a:endParaRPr>
          </a:p>
        </p:txBody>
      </p:sp>
      <p:sp>
        <p:nvSpPr>
          <p:cNvPr id="7" name="Content Placeholder 2"/>
          <p:cNvSpPr txBox="1">
            <a:spLocks/>
          </p:cNvSpPr>
          <p:nvPr/>
        </p:nvSpPr>
        <p:spPr>
          <a:xfrm>
            <a:off x="457200" y="1371600"/>
            <a:ext cx="8229600" cy="5029200"/>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pPr>
            <a:r>
              <a:rPr lang="en-US" sz="3000" dirty="0" smtClean="0"/>
              <a:t>By the end of this class, students will be able to:</a:t>
            </a:r>
          </a:p>
          <a:p>
            <a:r>
              <a:rPr lang="en-US" sz="3000" dirty="0"/>
              <a:t>Describe data needs for bicycle and pedestrian monitoring, analysis, and planning</a:t>
            </a:r>
          </a:p>
          <a:p>
            <a:r>
              <a:rPr lang="en-US" sz="3000" dirty="0"/>
              <a:t>Identify existing sources of data</a:t>
            </a:r>
          </a:p>
          <a:p>
            <a:r>
              <a:rPr lang="en-US" sz="3000" dirty="0"/>
              <a:t>Understand </a:t>
            </a:r>
            <a:r>
              <a:rPr lang="en-US" sz="3000" dirty="0" smtClean="0"/>
              <a:t>facility analysis tools </a:t>
            </a:r>
            <a:r>
              <a:rPr lang="en-US" sz="3000" dirty="0"/>
              <a:t>(e.g., level of </a:t>
            </a:r>
            <a:r>
              <a:rPr lang="en-US" sz="3000" dirty="0" smtClean="0"/>
              <a:t>service, level of traffic stress) </a:t>
            </a:r>
            <a:r>
              <a:rPr lang="en-US" sz="3000" dirty="0"/>
              <a:t>based on </a:t>
            </a:r>
            <a:r>
              <a:rPr lang="en-US" sz="3000" dirty="0" smtClean="0"/>
              <a:t>data</a:t>
            </a:r>
            <a:endParaRPr lang="en-US" sz="3000" dirty="0"/>
          </a:p>
        </p:txBody>
      </p:sp>
    </p:spTree>
    <p:extLst>
      <p:ext uri="{BB962C8B-B14F-4D97-AF65-F5344CB8AC3E}">
        <p14:creationId xmlns:p14="http://schemas.microsoft.com/office/powerpoint/2010/main" val="19199376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smtClean="0"/>
              <a:t>Facility Analysis: </a:t>
            </a:r>
            <a:r>
              <a:rPr lang="en-US" dirty="0" smtClean="0"/>
              <a:t>Level </a:t>
            </a:r>
            <a:r>
              <a:rPr lang="en-US" dirty="0"/>
              <a:t>of </a:t>
            </a:r>
            <a:r>
              <a:rPr lang="en-US" dirty="0" smtClean="0"/>
              <a:t>Service (LOS)</a:t>
            </a:r>
            <a:endParaRPr lang="en-US" dirty="0"/>
          </a:p>
          <a:p>
            <a:endParaRPr lang="en-US" dirty="0"/>
          </a:p>
        </p:txBody>
      </p:sp>
      <p:sp>
        <p:nvSpPr>
          <p:cNvPr id="4" name="Text Placeholder 3"/>
          <p:cNvSpPr>
            <a:spLocks noGrp="1"/>
          </p:cNvSpPr>
          <p:nvPr>
            <p:ph type="body" sz="quarter" idx="11"/>
          </p:nvPr>
        </p:nvSpPr>
        <p:spPr/>
        <p:txBody>
          <a:bodyPr/>
          <a:lstStyle/>
          <a:p>
            <a:endParaRPr lang="en-US" dirty="0"/>
          </a:p>
        </p:txBody>
      </p:sp>
      <p:sp>
        <p:nvSpPr>
          <p:cNvPr id="6" name="Rectangle 3"/>
          <p:cNvSpPr txBox="1">
            <a:spLocks noChangeArrowheads="1"/>
          </p:cNvSpPr>
          <p:nvPr/>
        </p:nvSpPr>
        <p:spPr>
          <a:xfrm>
            <a:off x="685800" y="1905000"/>
            <a:ext cx="7772400" cy="4114800"/>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fontAlgn="auto">
              <a:spcAft>
                <a:spcPts val="0"/>
              </a:spcAft>
            </a:pPr>
            <a:endParaRPr lang="en-US" smtClean="0"/>
          </a:p>
          <a:p>
            <a:pPr fontAlgn="auto">
              <a:spcAft>
                <a:spcPts val="0"/>
              </a:spcAft>
            </a:pPr>
            <a:endParaRPr lang="en-US" smtClean="0"/>
          </a:p>
          <a:p>
            <a:pPr fontAlgn="auto">
              <a:spcAft>
                <a:spcPts val="0"/>
              </a:spcAft>
            </a:pPr>
            <a:endParaRPr lang="en-US" smtClean="0"/>
          </a:p>
        </p:txBody>
      </p:sp>
      <p:sp>
        <p:nvSpPr>
          <p:cNvPr id="7" name="Rectangle 4"/>
          <p:cNvSpPr>
            <a:spLocks noChangeArrowheads="1"/>
          </p:cNvSpPr>
          <p:nvPr/>
        </p:nvSpPr>
        <p:spPr bwMode="auto">
          <a:xfrm>
            <a:off x="292768" y="1066800"/>
            <a:ext cx="4800600" cy="4953000"/>
          </a:xfrm>
          <a:prstGeom prst="rect">
            <a:avLst/>
          </a:prstGeom>
          <a:noFill/>
          <a:ln w="9525">
            <a:noFill/>
            <a:miter lim="800000"/>
            <a:headEnd/>
            <a:tailEnd/>
          </a:ln>
          <a:effectLst/>
        </p:spPr>
        <p:txBody>
          <a:bodyPr/>
          <a:lstStyle/>
          <a:p>
            <a:pPr marL="342900" indent="-342900">
              <a:lnSpc>
                <a:spcPct val="130000"/>
              </a:lnSpc>
              <a:buFontTx/>
              <a:buChar char="•"/>
            </a:pPr>
            <a:r>
              <a:rPr lang="en-US" sz="2800" dirty="0"/>
              <a:t>Describes/evaluates traffic flow and delay conditions</a:t>
            </a:r>
          </a:p>
          <a:p>
            <a:pPr marL="800100" lvl="1" indent="-342900">
              <a:lnSpc>
                <a:spcPct val="130000"/>
              </a:lnSpc>
              <a:buFontTx/>
              <a:buChar char="•"/>
            </a:pPr>
            <a:r>
              <a:rPr lang="en-US" sz="2400" dirty="0"/>
              <a:t>Uses letters </a:t>
            </a:r>
            <a:r>
              <a:rPr lang="en-US" sz="2400" dirty="0" smtClean="0"/>
              <a:t>A-F</a:t>
            </a:r>
            <a:endParaRPr lang="en-US" sz="2400" dirty="0"/>
          </a:p>
          <a:p>
            <a:pPr marL="342900" indent="-342900">
              <a:lnSpc>
                <a:spcPct val="130000"/>
              </a:lnSpc>
              <a:buFontTx/>
              <a:buChar char="•"/>
            </a:pPr>
            <a:r>
              <a:rPr lang="en-US" sz="2800" dirty="0"/>
              <a:t>Defined in the Highway Capacity Manual (HCM</a:t>
            </a:r>
            <a:r>
              <a:rPr lang="en-US" sz="2800" dirty="0" smtClean="0"/>
              <a:t>)</a:t>
            </a:r>
          </a:p>
          <a:p>
            <a:pPr marL="342900" indent="-342900">
              <a:lnSpc>
                <a:spcPct val="130000"/>
              </a:lnSpc>
              <a:buFontTx/>
              <a:buChar char="•"/>
            </a:pPr>
            <a:r>
              <a:rPr lang="en-US" sz="2800" dirty="0" smtClean="0"/>
              <a:t>Originally for vehicle traffic, but pedestrian and bicycle LOS measures have been developed</a:t>
            </a:r>
            <a:endParaRPr lang="en-US" sz="2800" dirty="0"/>
          </a:p>
        </p:txBody>
      </p:sp>
      <p:pic>
        <p:nvPicPr>
          <p:cNvPr id="8" name="Picture 1"/>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81600" y="1169987"/>
            <a:ext cx="3697288" cy="4621213"/>
          </a:xfrm>
          <a:prstGeom prst="rect">
            <a:avLst/>
          </a:prstGeom>
          <a:noFill/>
          <a:ln w="9525">
            <a:solidFill>
              <a:schemeClr val="tx1"/>
            </a:solidFill>
            <a:miter lim="800000"/>
            <a:headEnd/>
            <a:tailEnd/>
          </a:ln>
        </p:spPr>
      </p:pic>
    </p:spTree>
    <p:extLst>
      <p:ext uri="{BB962C8B-B14F-4D97-AF65-F5344CB8AC3E}">
        <p14:creationId xmlns:p14="http://schemas.microsoft.com/office/powerpoint/2010/main" val="1947326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Walking Level of Quality/Level of Service (LOQ/LOS) </a:t>
            </a:r>
          </a:p>
          <a:p>
            <a:endParaRPr lang="en-US" dirty="0"/>
          </a:p>
        </p:txBody>
      </p:sp>
      <p:sp>
        <p:nvSpPr>
          <p:cNvPr id="4" name="Text Placeholder 3"/>
          <p:cNvSpPr>
            <a:spLocks noGrp="1"/>
          </p:cNvSpPr>
          <p:nvPr>
            <p:ph type="body" sz="quarter" idx="11"/>
          </p:nvPr>
        </p:nvSpPr>
        <p:spPr/>
        <p:txBody>
          <a:bodyPr/>
          <a:lstStyle/>
          <a:p>
            <a:endParaRPr lang="en-US" dirty="0"/>
          </a:p>
        </p:txBody>
      </p:sp>
      <p:pic>
        <p:nvPicPr>
          <p:cNvPr id="6" name="Picture 6" descr="walmartlovespedestrians"/>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a:xfrm>
            <a:off x="1066800" y="1407097"/>
            <a:ext cx="7010400" cy="3969778"/>
          </a:xfrm>
          <a:prstGeom prst="rect">
            <a:avLst/>
          </a:prstGeom>
          <a:noFill/>
          <a:ln>
            <a:solidFill>
              <a:schemeClr val="tx1"/>
            </a:solidFill>
          </a:ln>
        </p:spPr>
      </p:pic>
      <p:sp>
        <p:nvSpPr>
          <p:cNvPr id="8" name="Rectangle 7"/>
          <p:cNvSpPr>
            <a:spLocks noChangeArrowheads="1"/>
          </p:cNvSpPr>
          <p:nvPr/>
        </p:nvSpPr>
        <p:spPr bwMode="auto">
          <a:xfrm>
            <a:off x="457200" y="5456236"/>
            <a:ext cx="8229600" cy="411163"/>
          </a:xfrm>
          <a:prstGeom prst="rect">
            <a:avLst/>
          </a:prstGeom>
          <a:solidFill>
            <a:schemeClr val="bg1"/>
          </a:solidFill>
          <a:ln w="15875">
            <a:noFill/>
            <a:miter lim="800000"/>
            <a:headEnd/>
            <a:tailEnd/>
          </a:ln>
        </p:spPr>
        <p:txBody>
          <a:bodyPr/>
          <a:lstStyle/>
          <a:p>
            <a:pPr marL="609600" indent="-609600" algn="ctr" eaLnBrk="1" hangingPunct="1">
              <a:spcBef>
                <a:spcPct val="20000"/>
              </a:spcBef>
              <a:buFont typeface="Wingdings" pitchFamily="2" charset="2"/>
              <a:buNone/>
            </a:pPr>
            <a:r>
              <a:rPr lang="en-US" sz="3000" dirty="0"/>
              <a:t>Poor walking environment – low </a:t>
            </a:r>
            <a:r>
              <a:rPr lang="en-US" sz="3000" dirty="0" smtClean="0"/>
              <a:t>pedestrian </a:t>
            </a:r>
            <a:r>
              <a:rPr lang="en-US" sz="3000" dirty="0"/>
              <a:t>LOS</a:t>
            </a:r>
          </a:p>
        </p:txBody>
      </p:sp>
    </p:spTree>
    <p:extLst>
      <p:ext uri="{BB962C8B-B14F-4D97-AF65-F5344CB8AC3E}">
        <p14:creationId xmlns:p14="http://schemas.microsoft.com/office/powerpoint/2010/main" val="25203965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Walking Level of Quality/Level of Service (LOQ/LOS)</a:t>
            </a:r>
          </a:p>
          <a:p>
            <a:endParaRPr lang="en-US" dirty="0"/>
          </a:p>
        </p:txBody>
      </p:sp>
      <p:sp>
        <p:nvSpPr>
          <p:cNvPr id="4" name="Text Placeholder 3"/>
          <p:cNvSpPr>
            <a:spLocks noGrp="1"/>
          </p:cNvSpPr>
          <p:nvPr>
            <p:ph type="body" sz="quarter" idx="11"/>
          </p:nvPr>
        </p:nvSpPr>
        <p:spPr/>
        <p:txBody>
          <a:bodyPr/>
          <a:lstStyle/>
          <a:p>
            <a:endParaRPr lang="en-US" dirty="0"/>
          </a:p>
        </p:txBody>
      </p:sp>
      <p:pic>
        <p:nvPicPr>
          <p:cNvPr id="6" name="Picture 6" descr="Curb ext w cafe busy2"/>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a:xfrm>
            <a:off x="1181100" y="1371600"/>
            <a:ext cx="6858000" cy="3886783"/>
          </a:xfrm>
          <a:prstGeom prst="rect">
            <a:avLst/>
          </a:prstGeom>
          <a:noFill/>
          <a:ln w="12700">
            <a:solidFill>
              <a:schemeClr val="tx1"/>
            </a:solidFill>
          </a:ln>
        </p:spPr>
      </p:pic>
      <p:sp>
        <p:nvSpPr>
          <p:cNvPr id="7" name="Rectangle 6"/>
          <p:cNvSpPr>
            <a:spLocks noChangeArrowheads="1"/>
          </p:cNvSpPr>
          <p:nvPr/>
        </p:nvSpPr>
        <p:spPr bwMode="auto">
          <a:xfrm>
            <a:off x="609600" y="5410200"/>
            <a:ext cx="8001000" cy="533400"/>
          </a:xfrm>
          <a:prstGeom prst="rect">
            <a:avLst/>
          </a:prstGeom>
          <a:noFill/>
          <a:ln w="9525">
            <a:noFill/>
            <a:miter lim="800000"/>
            <a:headEnd/>
            <a:tailEnd/>
          </a:ln>
        </p:spPr>
        <p:txBody>
          <a:bodyPr/>
          <a:lstStyle/>
          <a:p>
            <a:pPr marL="342900" indent="-342900" algn="ctr" eaLnBrk="1" hangingPunct="1">
              <a:spcBef>
                <a:spcPct val="20000"/>
              </a:spcBef>
            </a:pPr>
            <a:r>
              <a:rPr lang="en-US" sz="3000" dirty="0"/>
              <a:t>Rich walking environment – high </a:t>
            </a:r>
            <a:r>
              <a:rPr lang="en-US" sz="3000" dirty="0" smtClean="0"/>
              <a:t>pedestrian </a:t>
            </a:r>
            <a:r>
              <a:rPr lang="en-US" sz="3000" dirty="0"/>
              <a:t>LOS</a:t>
            </a:r>
          </a:p>
        </p:txBody>
      </p:sp>
    </p:spTree>
    <p:extLst>
      <p:ext uri="{BB962C8B-B14F-4D97-AF65-F5344CB8AC3E}">
        <p14:creationId xmlns:p14="http://schemas.microsoft.com/office/powerpoint/2010/main" val="125870157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219200"/>
            <a:ext cx="8686800" cy="4648201"/>
          </a:xfrm>
        </p:spPr>
        <p:txBody>
          <a:bodyPr>
            <a:normAutofit/>
          </a:bodyPr>
          <a:lstStyle/>
          <a:p>
            <a:pPr>
              <a:lnSpc>
                <a:spcPct val="115000"/>
              </a:lnSpc>
              <a:buFontTx/>
              <a:buChar char="•"/>
            </a:pPr>
            <a:r>
              <a:rPr lang="en-US" sz="3000" dirty="0"/>
              <a:t>Provides a </a:t>
            </a:r>
            <a:r>
              <a:rPr lang="en-US" sz="3000" b="1" dirty="0"/>
              <a:t>consistent</a:t>
            </a:r>
            <a:r>
              <a:rPr lang="en-US" sz="3000" dirty="0"/>
              <a:t>, systematic evaluation of existing conditions</a:t>
            </a:r>
          </a:p>
          <a:p>
            <a:pPr>
              <a:lnSpc>
                <a:spcPct val="115000"/>
              </a:lnSpc>
              <a:buFontTx/>
              <a:buChar char="•"/>
            </a:pPr>
            <a:r>
              <a:rPr lang="en-US" sz="3000" dirty="0"/>
              <a:t>Puts results in terms that transportation professionals and the public can </a:t>
            </a:r>
            <a:r>
              <a:rPr lang="en-US" sz="3000" b="1" dirty="0"/>
              <a:t>understand</a:t>
            </a:r>
            <a:endParaRPr lang="en-US" sz="3000" dirty="0"/>
          </a:p>
          <a:p>
            <a:pPr>
              <a:lnSpc>
                <a:spcPct val="115000"/>
              </a:lnSpc>
              <a:buFontTx/>
              <a:buChar char="•"/>
            </a:pPr>
            <a:r>
              <a:rPr lang="en-US" sz="3000" dirty="0"/>
              <a:t>Provides an </a:t>
            </a:r>
            <a:r>
              <a:rPr lang="en-US" sz="3000" b="1" dirty="0"/>
              <a:t>objective</a:t>
            </a:r>
            <a:r>
              <a:rPr lang="en-US" sz="3000" dirty="0"/>
              <a:t> way to identify needs and prioritize improvements</a:t>
            </a:r>
          </a:p>
          <a:p>
            <a:pPr>
              <a:lnSpc>
                <a:spcPct val="115000"/>
              </a:lnSpc>
              <a:buFontTx/>
              <a:buChar char="•"/>
            </a:pPr>
            <a:r>
              <a:rPr lang="en-US" sz="3000" dirty="0"/>
              <a:t>Provides a way to </a:t>
            </a:r>
            <a:r>
              <a:rPr lang="en-US" sz="3000" b="1" dirty="0"/>
              <a:t>experiment</a:t>
            </a:r>
            <a:r>
              <a:rPr lang="en-US" sz="3000" dirty="0"/>
              <a:t> with different improvement types and cross sections</a:t>
            </a:r>
          </a:p>
          <a:p>
            <a:endParaRPr lang="en-US" dirty="0"/>
          </a:p>
        </p:txBody>
      </p:sp>
      <p:sp>
        <p:nvSpPr>
          <p:cNvPr id="3" name="Text Placeholder 2"/>
          <p:cNvSpPr>
            <a:spLocks noGrp="1"/>
          </p:cNvSpPr>
          <p:nvPr>
            <p:ph type="body" sz="quarter" idx="10"/>
          </p:nvPr>
        </p:nvSpPr>
        <p:spPr/>
        <p:txBody>
          <a:bodyPr/>
          <a:lstStyle/>
          <a:p>
            <a:r>
              <a:rPr lang="en-US" dirty="0">
                <a:solidFill>
                  <a:schemeClr val="tx2"/>
                </a:solidFill>
              </a:rPr>
              <a:t>Why Measure Level of Service?</a:t>
            </a:r>
          </a:p>
          <a:p>
            <a:endParaRPr lang="en-US" dirty="0"/>
          </a:p>
        </p:txBody>
      </p:sp>
      <p:sp>
        <p:nvSpPr>
          <p:cNvPr id="4" name="Text Placeholder 3"/>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318809655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447800"/>
            <a:ext cx="4953000" cy="4419601"/>
          </a:xfrm>
        </p:spPr>
        <p:txBody>
          <a:bodyPr>
            <a:normAutofit/>
          </a:bodyPr>
          <a:lstStyle/>
          <a:p>
            <a:pPr>
              <a:buFontTx/>
              <a:buChar char="•"/>
            </a:pPr>
            <a:r>
              <a:rPr lang="da-DK" sz="3000" dirty="0"/>
              <a:t>Expanded pedestrian </a:t>
            </a:r>
            <a:r>
              <a:rPr lang="en-US" sz="3000" dirty="0"/>
              <a:t>on pedestrian ands bicycle facilities</a:t>
            </a:r>
          </a:p>
          <a:p>
            <a:pPr>
              <a:buFontTx/>
              <a:buChar char="•"/>
            </a:pPr>
            <a:r>
              <a:rPr lang="da-DK" sz="3000" dirty="0"/>
              <a:t>Revised transit chapter</a:t>
            </a:r>
          </a:p>
          <a:p>
            <a:pPr>
              <a:buFontTx/>
              <a:buChar char="•"/>
            </a:pPr>
            <a:r>
              <a:rPr lang="da-DK" sz="3000" dirty="0"/>
              <a:t>Incorporated pedestrian, bicycle, and transit analyses in urban streets facilities, segments, and intersections</a:t>
            </a:r>
          </a:p>
          <a:p>
            <a:endParaRPr lang="en-US" dirty="0"/>
          </a:p>
        </p:txBody>
      </p:sp>
      <p:sp>
        <p:nvSpPr>
          <p:cNvPr id="3" name="Text Placeholder 2"/>
          <p:cNvSpPr>
            <a:spLocks noGrp="1"/>
          </p:cNvSpPr>
          <p:nvPr>
            <p:ph type="body" sz="quarter" idx="10"/>
          </p:nvPr>
        </p:nvSpPr>
        <p:spPr/>
        <p:txBody>
          <a:bodyPr>
            <a:normAutofit fontScale="92500" lnSpcReduction="20000"/>
          </a:bodyPr>
          <a:lstStyle/>
          <a:p>
            <a:r>
              <a:rPr lang="en-US" dirty="0">
                <a:solidFill>
                  <a:schemeClr val="tx2"/>
                </a:solidFill>
              </a:rPr>
              <a:t>Multimodal Analysis in the </a:t>
            </a:r>
            <a:r>
              <a:rPr lang="en-US" dirty="0" smtClean="0">
                <a:solidFill>
                  <a:schemeClr val="tx2"/>
                </a:solidFill>
              </a:rPr>
              <a:t>Highway </a:t>
            </a:r>
          </a:p>
          <a:p>
            <a:r>
              <a:rPr lang="en-US" dirty="0" smtClean="0">
                <a:solidFill>
                  <a:schemeClr val="tx2"/>
                </a:solidFill>
              </a:rPr>
              <a:t>Capacity Manual:</a:t>
            </a:r>
            <a:r>
              <a:rPr lang="en-US" dirty="0">
                <a:solidFill>
                  <a:schemeClr val="tx2"/>
                </a:solidFill>
              </a:rPr>
              <a:t> </a:t>
            </a:r>
            <a:r>
              <a:rPr lang="en-US" dirty="0" smtClean="0">
                <a:solidFill>
                  <a:schemeClr val="tx2"/>
                </a:solidFill>
              </a:rPr>
              <a:t>HCM2010</a:t>
            </a:r>
            <a:endParaRPr lang="en-US" dirty="0">
              <a:solidFill>
                <a:schemeClr val="tx2"/>
              </a:solidFill>
            </a:endParaRPr>
          </a:p>
          <a:p>
            <a:endParaRPr lang="en-US" dirty="0"/>
          </a:p>
        </p:txBody>
      </p:sp>
      <p:sp>
        <p:nvSpPr>
          <p:cNvPr id="4" name="Text Placeholder 3"/>
          <p:cNvSpPr>
            <a:spLocks noGrp="1"/>
          </p:cNvSpPr>
          <p:nvPr>
            <p:ph type="body" sz="quarter" idx="11"/>
          </p:nvPr>
        </p:nvSpPr>
        <p:spPr/>
        <p:txBody>
          <a:bodyPr/>
          <a:lstStyle/>
          <a:p>
            <a:endParaRPr lang="en-US" dirty="0"/>
          </a:p>
        </p:txBody>
      </p:sp>
      <p:pic>
        <p:nvPicPr>
          <p:cNvPr id="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57800" y="1676400"/>
            <a:ext cx="3733800" cy="36020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6463407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sz="3000" dirty="0"/>
              <a:t>Presence of sidewalks, buffer (&amp; widths) </a:t>
            </a:r>
          </a:p>
          <a:p>
            <a:r>
              <a:rPr lang="en-US" sz="3000" dirty="0"/>
              <a:t>Road (path, sidewalk) and traffic characteristics</a:t>
            </a:r>
          </a:p>
          <a:p>
            <a:pPr lvl="1"/>
            <a:r>
              <a:rPr lang="en-US" dirty="0"/>
              <a:t>ADT &amp; no. trucks/heavy vehicles</a:t>
            </a:r>
          </a:p>
          <a:p>
            <a:pPr lvl="1"/>
            <a:r>
              <a:rPr lang="en-US" dirty="0"/>
              <a:t>Width &amp; no. of lanes</a:t>
            </a:r>
          </a:p>
          <a:p>
            <a:pPr lvl="1"/>
            <a:r>
              <a:rPr lang="en-US" dirty="0"/>
              <a:t>Speed limits</a:t>
            </a:r>
          </a:p>
          <a:p>
            <a:pPr lvl="1"/>
            <a:r>
              <a:rPr lang="en-US" dirty="0"/>
              <a:t>Bike lane/shoulder presence</a:t>
            </a:r>
          </a:p>
          <a:p>
            <a:pPr lvl="1"/>
            <a:r>
              <a:rPr lang="en-US" dirty="0"/>
              <a:t>Conflict point count (driveways/intersections)</a:t>
            </a:r>
          </a:p>
          <a:p>
            <a:endParaRPr lang="en-US" dirty="0"/>
          </a:p>
        </p:txBody>
      </p:sp>
      <p:sp>
        <p:nvSpPr>
          <p:cNvPr id="3" name="Text Placeholder 2"/>
          <p:cNvSpPr>
            <a:spLocks noGrp="1"/>
          </p:cNvSpPr>
          <p:nvPr>
            <p:ph type="body" sz="quarter" idx="10"/>
          </p:nvPr>
        </p:nvSpPr>
        <p:spPr/>
        <p:txBody>
          <a:bodyPr/>
          <a:lstStyle/>
          <a:p>
            <a:r>
              <a:rPr lang="en-US" dirty="0"/>
              <a:t>Pedestrian and Bicycle LOS needs</a:t>
            </a:r>
          </a:p>
        </p:txBody>
      </p:sp>
      <p:sp>
        <p:nvSpPr>
          <p:cNvPr id="4" name="Text Placeholder 3"/>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384741211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52400" y="1295400"/>
            <a:ext cx="5105400" cy="4419601"/>
          </a:xfrm>
        </p:spPr>
        <p:txBody>
          <a:bodyPr>
            <a:normAutofit/>
          </a:bodyPr>
          <a:lstStyle/>
          <a:p>
            <a:pPr>
              <a:lnSpc>
                <a:spcPct val="110000"/>
              </a:lnSpc>
              <a:buFontTx/>
              <a:buChar char="•"/>
            </a:pPr>
            <a:r>
              <a:rPr lang="en-US" sz="3000" dirty="0"/>
              <a:t>Proximity of bicyclist to motor vehicles</a:t>
            </a:r>
          </a:p>
          <a:p>
            <a:pPr>
              <a:lnSpc>
                <a:spcPct val="110000"/>
              </a:lnSpc>
              <a:buFontTx/>
              <a:buChar char="•"/>
            </a:pPr>
            <a:r>
              <a:rPr lang="en-US" sz="3000" dirty="0"/>
              <a:t>Speed of traffic</a:t>
            </a:r>
          </a:p>
          <a:p>
            <a:pPr>
              <a:lnSpc>
                <a:spcPct val="110000"/>
              </a:lnSpc>
              <a:buFontTx/>
              <a:buChar char="•"/>
            </a:pPr>
            <a:r>
              <a:rPr lang="en-US" sz="3000" dirty="0"/>
              <a:t>Volume of motor vehicle traffic</a:t>
            </a:r>
          </a:p>
          <a:p>
            <a:pPr>
              <a:lnSpc>
                <a:spcPct val="110000"/>
              </a:lnSpc>
              <a:buFontTx/>
              <a:buChar char="•"/>
            </a:pPr>
            <a:r>
              <a:rPr lang="en-US" sz="3000" dirty="0"/>
              <a:t>Percent heavy vehicles</a:t>
            </a:r>
          </a:p>
          <a:p>
            <a:pPr>
              <a:lnSpc>
                <a:spcPct val="110000"/>
              </a:lnSpc>
              <a:buFontTx/>
              <a:buChar char="•"/>
            </a:pPr>
            <a:r>
              <a:rPr lang="en-US" sz="3000" dirty="0"/>
              <a:t>Pavement </a:t>
            </a:r>
            <a:r>
              <a:rPr lang="en-US" sz="3000" dirty="0" smtClean="0"/>
              <a:t>condition</a:t>
            </a:r>
            <a:endParaRPr lang="en-US" sz="3000" dirty="0"/>
          </a:p>
        </p:txBody>
      </p:sp>
      <p:sp>
        <p:nvSpPr>
          <p:cNvPr id="3" name="Text Placeholder 2"/>
          <p:cNvSpPr>
            <a:spLocks noGrp="1"/>
          </p:cNvSpPr>
          <p:nvPr>
            <p:ph type="body" sz="quarter" idx="10"/>
          </p:nvPr>
        </p:nvSpPr>
        <p:spPr/>
        <p:txBody>
          <a:bodyPr/>
          <a:lstStyle/>
          <a:p>
            <a:r>
              <a:rPr lang="en-US" dirty="0">
                <a:solidFill>
                  <a:schemeClr val="tx2"/>
                </a:solidFill>
              </a:rPr>
              <a:t>Common Variables that Affect Bicyclists</a:t>
            </a:r>
          </a:p>
          <a:p>
            <a:endParaRPr lang="en-US" dirty="0"/>
          </a:p>
        </p:txBody>
      </p:sp>
      <p:sp>
        <p:nvSpPr>
          <p:cNvPr id="4" name="Text Placeholder 3"/>
          <p:cNvSpPr>
            <a:spLocks noGrp="1"/>
          </p:cNvSpPr>
          <p:nvPr>
            <p:ph type="body" sz="quarter" idx="11"/>
          </p:nvPr>
        </p:nvSpPr>
        <p:spPr/>
        <p:txBody>
          <a:bodyPr/>
          <a:lstStyle/>
          <a:p>
            <a:endParaRPr lang="en-US" dirty="0"/>
          </a:p>
        </p:txBody>
      </p:sp>
      <p:pic>
        <p:nvPicPr>
          <p:cNvPr id="5" name="Picture 4"/>
          <p:cNvPicPr/>
          <p:nvPr/>
        </p:nvPicPr>
        <p:blipFill>
          <a:blip r:embed="rId3" cstate="email">
            <a:extLst>
              <a:ext uri="{28A0092B-C50C-407E-A947-70E740481C1C}">
                <a14:useLocalDpi xmlns:a14="http://schemas.microsoft.com/office/drawing/2010/main" val="0"/>
              </a:ext>
            </a:extLst>
          </a:blip>
          <a:stretch>
            <a:fillRect/>
          </a:stretch>
        </p:blipFill>
        <p:spPr>
          <a:xfrm>
            <a:off x="4495800" y="1066800"/>
            <a:ext cx="3429000" cy="2438400"/>
          </a:xfrm>
          <a:prstGeom prst="rect">
            <a:avLst/>
          </a:prstGeom>
          <a:ln>
            <a:solidFill>
              <a:schemeClr val="tx1"/>
            </a:solidFill>
          </a:ln>
        </p:spPr>
      </p:pic>
      <p:pic>
        <p:nvPicPr>
          <p:cNvPr id="6" name="yui_3_7_3_3_1370551798714_299" descr="http://farm7.staticflickr.com/6029/5969248472_5984db873e_b.jpg"/>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5486400" y="3276600"/>
            <a:ext cx="3438525" cy="2292985"/>
          </a:xfrm>
          <a:prstGeom prst="rect">
            <a:avLst/>
          </a:prstGeom>
          <a:noFill/>
          <a:ln>
            <a:solidFill>
              <a:schemeClr val="tx1"/>
            </a:solidFill>
          </a:ln>
        </p:spPr>
      </p:pic>
    </p:spTree>
    <p:extLst>
      <p:ext uri="{BB962C8B-B14F-4D97-AF65-F5344CB8AC3E}">
        <p14:creationId xmlns:p14="http://schemas.microsoft.com/office/powerpoint/2010/main" val="322636123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Bicycle LOS</a:t>
            </a:r>
          </a:p>
        </p:txBody>
      </p:sp>
      <p:sp>
        <p:nvSpPr>
          <p:cNvPr id="4" name="Text Placeholder 3"/>
          <p:cNvSpPr>
            <a:spLocks noGrp="1"/>
          </p:cNvSpPr>
          <p:nvPr>
            <p:ph type="body" sz="quarter" idx="11"/>
          </p:nvPr>
        </p:nvSpPr>
        <p:spPr/>
        <p:txBody>
          <a:bodyPr/>
          <a:lstStyle/>
          <a:p>
            <a:endParaRPr lang="en-US" dirty="0"/>
          </a:p>
        </p:txBody>
      </p:sp>
      <mc:AlternateContent xmlns:mc="http://schemas.openxmlformats.org/markup-compatibility/2006" xmlns:a14="http://schemas.microsoft.com/office/drawing/2010/main">
        <mc:Choice Requires="a14">
          <p:sp>
            <p:nvSpPr>
              <p:cNvPr id="12" name="Content Placeholder 2"/>
              <p:cNvSpPr txBox="1">
                <a:spLocks/>
              </p:cNvSpPr>
              <p:nvPr/>
            </p:nvSpPr>
            <p:spPr>
              <a:xfrm>
                <a:off x="19291" y="2457691"/>
                <a:ext cx="9525000" cy="4525963"/>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pPr>
                <a14:m>
                  <m:oMathPara xmlns:m="http://schemas.openxmlformats.org/officeDocument/2006/math">
                    <m:oMathParaPr>
                      <m:jc m:val="left"/>
                    </m:oMathParaPr>
                    <m:oMath xmlns:m="http://schemas.openxmlformats.org/officeDocument/2006/math">
                      <m:r>
                        <a:rPr lang="en-US" sz="3000" i="1" smtClean="0">
                          <a:latin typeface="Cambria Math"/>
                        </a:rPr>
                        <m:t>𝐿𝑂𝑆</m:t>
                      </m:r>
                      <m:r>
                        <a:rPr lang="en-US" sz="3000" i="1" smtClean="0">
                          <a:latin typeface="Cambria Math"/>
                        </a:rPr>
                        <m:t>=0.2</m:t>
                      </m:r>
                      <m:d>
                        <m:dPr>
                          <m:ctrlPr>
                            <a:rPr lang="en-US" sz="3000" i="1" smtClean="0">
                              <a:latin typeface="Cambria Math"/>
                            </a:rPr>
                          </m:ctrlPr>
                        </m:dPr>
                        <m:e>
                          <m:r>
                            <a:rPr lang="en-US" sz="3000" i="1" smtClean="0">
                              <a:latin typeface="Cambria Math"/>
                            </a:rPr>
                            <m:t>𝐴𝐵𝑆𝑒𝑔</m:t>
                          </m:r>
                        </m:e>
                      </m:d>
                      <m:r>
                        <a:rPr lang="en-US" sz="3000" i="1" smtClean="0">
                          <a:latin typeface="Cambria Math"/>
                        </a:rPr>
                        <m:t>+0.03</m:t>
                      </m:r>
                      <m:d>
                        <m:dPr>
                          <m:ctrlPr>
                            <a:rPr lang="en-US" sz="3000" i="1" smtClean="0">
                              <a:latin typeface="Cambria Math"/>
                            </a:rPr>
                          </m:ctrlPr>
                        </m:dPr>
                        <m:e>
                          <m:sSup>
                            <m:sSupPr>
                              <m:ctrlPr>
                                <a:rPr lang="en-US" sz="3000" i="1" smtClean="0">
                                  <a:latin typeface="Cambria Math"/>
                                </a:rPr>
                              </m:ctrlPr>
                            </m:sSupPr>
                            <m:e>
                              <m:r>
                                <a:rPr lang="en-US" sz="3000" i="1" smtClean="0">
                                  <a:latin typeface="Cambria Math"/>
                                </a:rPr>
                                <m:t>𝑒</m:t>
                              </m:r>
                            </m:e>
                            <m:sup>
                              <m:r>
                                <a:rPr lang="en-US" sz="3000" i="1" smtClean="0">
                                  <a:latin typeface="Cambria Math"/>
                                </a:rPr>
                                <m:t>𝐴𝐵𝐼𝑛𝑡</m:t>
                              </m:r>
                            </m:sup>
                          </m:sSup>
                        </m:e>
                      </m:d>
                      <m:r>
                        <a:rPr lang="en-US" sz="3000" i="1" smtClean="0">
                          <a:latin typeface="Cambria Math"/>
                        </a:rPr>
                        <m:t>+0.05</m:t>
                      </m:r>
                      <m:d>
                        <m:dPr>
                          <m:ctrlPr>
                            <a:rPr lang="en-US" sz="3000" i="1" smtClean="0">
                              <a:latin typeface="Cambria Math"/>
                            </a:rPr>
                          </m:ctrlPr>
                        </m:dPr>
                        <m:e>
                          <m:r>
                            <a:rPr lang="en-US" sz="3000" i="1" smtClean="0">
                              <a:latin typeface="Cambria Math"/>
                            </a:rPr>
                            <m:t>𝐶𝑓𝑙𝑡</m:t>
                          </m:r>
                        </m:e>
                      </m:d>
                      <m:r>
                        <a:rPr lang="en-US" sz="3000" i="1" smtClean="0">
                          <a:latin typeface="Cambria Math"/>
                        </a:rPr>
                        <m:t>+140</m:t>
                      </m:r>
                    </m:oMath>
                  </m:oMathPara>
                </a14:m>
                <a:endParaRPr lang="en-US" sz="3000" i="1" dirty="0" smtClean="0"/>
              </a:p>
              <a:p>
                <a:pPr marL="0" indent="0" fontAlgn="auto">
                  <a:spcAft>
                    <a:spcPts val="0"/>
                  </a:spcAft>
                  <a:buFont typeface="Arial"/>
                  <a:buNone/>
                </a:pPr>
                <a:r>
                  <a:rPr lang="en-US" sz="2000" i="1" dirty="0" smtClean="0"/>
                  <a:t>		</a:t>
                </a:r>
                <a:r>
                  <a:rPr lang="en-US" sz="2000" i="1" dirty="0" err="1" smtClean="0"/>
                  <a:t>ABSeg</a:t>
                </a:r>
                <a:r>
                  <a:rPr lang="en-US" sz="2000" dirty="0" smtClean="0"/>
                  <a:t> </a:t>
                </a:r>
                <a:r>
                  <a:rPr lang="en-US" sz="2000" dirty="0"/>
                  <a:t>= </a:t>
                </a:r>
                <a:r>
                  <a:rPr lang="en-US" sz="2000" dirty="0" smtClean="0"/>
                  <a:t>	</a:t>
                </a:r>
                <a:r>
                  <a:rPr lang="en-US" sz="2400" dirty="0" smtClean="0"/>
                  <a:t>Length </a:t>
                </a:r>
                <a:r>
                  <a:rPr lang="en-US" sz="2400" dirty="0"/>
                  <a:t>weighted average segment bicycle </a:t>
                </a:r>
                <a:r>
                  <a:rPr lang="en-US" sz="2400" dirty="0" smtClean="0"/>
                  <a:t>score</a:t>
                </a:r>
              </a:p>
              <a:p>
                <a:pPr marL="0" indent="0" fontAlgn="auto">
                  <a:spcAft>
                    <a:spcPts val="0"/>
                  </a:spcAft>
                  <a:buFont typeface="Arial"/>
                  <a:buNone/>
                </a:pPr>
                <a:r>
                  <a:rPr lang="en-US" sz="2400" i="1" dirty="0" smtClean="0"/>
                  <a:t>		e</a:t>
                </a:r>
                <a:r>
                  <a:rPr lang="en-US" sz="2400" dirty="0" smtClean="0"/>
                  <a:t> = 		The </a:t>
                </a:r>
                <a:r>
                  <a:rPr lang="en-US" sz="2400" dirty="0"/>
                  <a:t>exponential function, where </a:t>
                </a:r>
                <a:r>
                  <a:rPr lang="en-US" sz="2400" i="1" dirty="0"/>
                  <a:t>e</a:t>
                </a:r>
                <a:r>
                  <a:rPr lang="en-US" sz="2400" dirty="0"/>
                  <a:t> is the base of </a:t>
                </a:r>
                <a:r>
                  <a:rPr lang="en-US" sz="2400" dirty="0" smtClean="0"/>
                  <a:t>							natural logarithms</a:t>
                </a:r>
              </a:p>
              <a:p>
                <a:pPr marL="0" indent="0" fontAlgn="auto">
                  <a:spcAft>
                    <a:spcPts val="0"/>
                  </a:spcAft>
                  <a:buFont typeface="Arial"/>
                  <a:buNone/>
                </a:pPr>
                <a:r>
                  <a:rPr lang="en-US" sz="2400" i="1" dirty="0" smtClean="0"/>
                  <a:t>		</a:t>
                </a:r>
                <a:r>
                  <a:rPr lang="en-US" sz="2400" i="1" dirty="0" err="1" smtClean="0"/>
                  <a:t>ABInt</a:t>
                </a:r>
                <a:r>
                  <a:rPr lang="en-US" sz="2400" dirty="0" smtClean="0"/>
                  <a:t> </a:t>
                </a:r>
                <a:r>
                  <a:rPr lang="en-US" sz="2400" dirty="0"/>
                  <a:t>= Average intersection bicycle </a:t>
                </a:r>
                <a:r>
                  <a:rPr lang="en-US" sz="2400" dirty="0" smtClean="0"/>
                  <a:t>score</a:t>
                </a:r>
              </a:p>
              <a:p>
                <a:pPr marL="0" indent="0" fontAlgn="auto">
                  <a:spcAft>
                    <a:spcPts val="0"/>
                  </a:spcAft>
                  <a:buFont typeface="Arial"/>
                  <a:buNone/>
                </a:pPr>
                <a:r>
                  <a:rPr lang="en-US" sz="2400" i="1" dirty="0" smtClean="0"/>
                  <a:t>		</a:t>
                </a:r>
                <a:r>
                  <a:rPr lang="en-US" sz="2400" i="1" dirty="0" err="1" smtClean="0"/>
                  <a:t>Cflt</a:t>
                </a:r>
                <a:r>
                  <a:rPr lang="en-US" sz="2400" dirty="0" smtClean="0"/>
                  <a:t> </a:t>
                </a:r>
                <a:r>
                  <a:rPr lang="en-US" sz="2400" dirty="0"/>
                  <a:t>= </a:t>
                </a:r>
                <a:r>
                  <a:rPr lang="en-US" sz="2400" dirty="0" smtClean="0"/>
                  <a:t>	Number </a:t>
                </a:r>
                <a:r>
                  <a:rPr lang="en-US" sz="2400" dirty="0"/>
                  <a:t>of </a:t>
                </a:r>
                <a:r>
                  <a:rPr lang="en-US" sz="2400" dirty="0" err="1"/>
                  <a:t>unsignalized</a:t>
                </a:r>
                <a:r>
                  <a:rPr lang="en-US" sz="2400" dirty="0"/>
                  <a:t> conflicts per mile, i.e., </a:t>
                </a:r>
                <a:r>
                  <a:rPr lang="en-US" sz="2400" dirty="0" smtClean="0"/>
                  <a:t>the 							sum </a:t>
                </a:r>
                <a:r>
                  <a:rPr lang="en-US" sz="2400" dirty="0"/>
                  <a:t>of the number of </a:t>
                </a:r>
                <a:r>
                  <a:rPr lang="en-US" sz="2400" dirty="0" err="1"/>
                  <a:t>unsignalized</a:t>
                </a:r>
                <a:r>
                  <a:rPr lang="en-US" sz="2400" dirty="0"/>
                  <a:t> </a:t>
                </a:r>
                <a:r>
                  <a:rPr lang="en-US" sz="2400" dirty="0" smtClean="0"/>
                  <a:t>intersections/mile 						&amp; number </a:t>
                </a:r>
                <a:r>
                  <a:rPr lang="en-US" sz="2400" dirty="0"/>
                  <a:t>of </a:t>
                </a:r>
                <a:r>
                  <a:rPr lang="en-US" sz="2400" dirty="0" smtClean="0"/>
                  <a:t>driveways/mile</a:t>
                </a:r>
                <a:endParaRPr lang="en-US" sz="2400" dirty="0"/>
              </a:p>
            </p:txBody>
          </p:sp>
        </mc:Choice>
        <mc:Fallback xmlns="">
          <p:sp>
            <p:nvSpPr>
              <p:cNvPr id="12" name="Content Placeholder 2"/>
              <p:cNvSpPr txBox="1">
                <a:spLocks noRot="1" noChangeAspect="1" noMove="1" noResize="1" noEditPoints="1" noAdjustHandles="1" noChangeArrowheads="1" noChangeShapeType="1" noTextEdit="1"/>
              </p:cNvSpPr>
              <p:nvPr/>
            </p:nvSpPr>
            <p:spPr>
              <a:xfrm>
                <a:off x="19291" y="2457691"/>
                <a:ext cx="9525000" cy="4525963"/>
              </a:xfrm>
              <a:prstGeom prst="rect">
                <a:avLst/>
              </a:prstGeom>
              <a:blipFill rotWithShape="1">
                <a:blip r:embed="rId3"/>
                <a:stretch>
                  <a:fillRect/>
                </a:stretch>
              </a:blipFill>
            </p:spPr>
            <p:txBody>
              <a:bodyPr/>
              <a:lstStyle/>
              <a:p>
                <a:r>
                  <a:rPr lang="en-US">
                    <a:noFill/>
                  </a:rPr>
                  <a:t> </a:t>
                </a:r>
              </a:p>
            </p:txBody>
          </p:sp>
        </mc:Fallback>
      </mc:AlternateContent>
      <p:pic>
        <p:nvPicPr>
          <p:cNvPr id="13" name="Picture 2"/>
          <p:cNvPicPr>
            <a:picLocks noChangeAspect="1" noChangeArrowheads="1"/>
          </p:cNvPicPr>
          <p:nvPr/>
        </p:nvPicPr>
        <p:blipFill rotWithShape="1">
          <a:blip r:embed="rId4" cstate="email">
            <a:extLst>
              <a:ext uri="{28A0092B-C50C-407E-A947-70E740481C1C}">
                <a14:useLocalDpi xmlns:a14="http://schemas.microsoft.com/office/drawing/2010/main" val="0"/>
              </a:ext>
            </a:extLst>
          </a:blip>
          <a:srcRect/>
          <a:stretch/>
        </p:blipFill>
        <p:spPr bwMode="auto">
          <a:xfrm>
            <a:off x="2514600" y="886463"/>
            <a:ext cx="4041424" cy="15635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6081853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Bicycle Segment LOS (</a:t>
            </a:r>
            <a:r>
              <a:rPr lang="en-US" i="1" dirty="0" err="1"/>
              <a:t>Abseg</a:t>
            </a:r>
            <a:r>
              <a:rPr lang="en-US" dirty="0"/>
              <a:t>)</a:t>
            </a:r>
          </a:p>
          <a:p>
            <a:endParaRPr lang="en-US" dirty="0"/>
          </a:p>
        </p:txBody>
      </p:sp>
      <p:sp>
        <p:nvSpPr>
          <p:cNvPr id="4" name="Text Placeholder 3"/>
          <p:cNvSpPr>
            <a:spLocks noGrp="1"/>
          </p:cNvSpPr>
          <p:nvPr>
            <p:ph type="body" sz="quarter" idx="11"/>
          </p:nvPr>
        </p:nvSpPr>
        <p:spPr/>
        <p:txBody>
          <a:bodyPr/>
          <a:lstStyle/>
          <a:p>
            <a:endParaRPr lang="en-US" dirty="0"/>
          </a:p>
        </p:txBody>
      </p:sp>
      <mc:AlternateContent xmlns:mc="http://schemas.openxmlformats.org/markup-compatibility/2006" xmlns:a14="http://schemas.microsoft.com/office/drawing/2010/main">
        <mc:Choice Requires="a14">
          <p:sp>
            <p:nvSpPr>
              <p:cNvPr id="5" name="Rectangle 2"/>
              <p:cNvSpPr>
                <a:spLocks noChangeArrowheads="1"/>
              </p:cNvSpPr>
              <p:nvPr/>
            </p:nvSpPr>
            <p:spPr bwMode="auto">
              <a:xfrm>
                <a:off x="529389" y="2819400"/>
                <a:ext cx="8534400" cy="3632406"/>
              </a:xfrm>
              <a:prstGeom prst="rect">
                <a:avLst/>
              </a:prstGeom>
              <a:noFill/>
              <a:ln w="9525">
                <a:noFill/>
                <a:miter lim="800000"/>
                <a:headEnd/>
                <a:tailEnd/>
              </a:ln>
            </p:spPr>
            <p:txBody>
              <a:bodyPr lIns="92075" tIns="46038" rIns="92075" bIns="46038">
                <a:spAutoFit/>
              </a:bodyPr>
              <a:lstStyle/>
              <a:p>
                <a:pPr marL="1033463" indent="-981075">
                  <a:tabLst>
                    <a:tab pos="177800" algn="l"/>
                    <a:tab pos="571500" algn="l"/>
                    <a:tab pos="800100" algn="l"/>
                    <a:tab pos="1028700" algn="l"/>
                    <a:tab pos="1371600" algn="l"/>
                    <a:tab pos="1549400" algn="l"/>
                    <a:tab pos="1828800" algn="l"/>
                    <a:tab pos="2057400" algn="l"/>
                    <a:tab pos="2171700" algn="l"/>
                    <a:tab pos="2463800" algn="l"/>
                    <a:tab pos="2743200" algn="l"/>
                    <a:tab pos="3429000" algn="l"/>
                    <a:tab pos="3771900" algn="l"/>
                    <a:tab pos="4114800" algn="l"/>
                    <a:tab pos="4457700" algn="l"/>
                    <a:tab pos="4800600" algn="l"/>
                    <a:tab pos="5143500" algn="l"/>
                    <a:tab pos="5486400" algn="l"/>
                    <a:tab pos="6007100" algn="l"/>
                  </a:tabLst>
                </a:pPr>
                <a:r>
                  <a:rPr lang="en-US" sz="2000" i="1" dirty="0" err="1" smtClean="0"/>
                  <a:t>Vol</a:t>
                </a:r>
                <a:r>
                  <a:rPr lang="en-US" sz="2000" dirty="0"/>
                  <a:t>			</a:t>
                </a:r>
                <a:r>
                  <a:rPr lang="en-US" sz="2000" dirty="0" smtClean="0"/>
                  <a:t>=</a:t>
                </a:r>
                <a:r>
                  <a:rPr lang="en-US" sz="2000" dirty="0"/>
                  <a:t>	</a:t>
                </a:r>
                <a:r>
                  <a:rPr lang="en-US" sz="2000" dirty="0" smtClean="0"/>
                  <a:t>Volume </a:t>
                </a:r>
                <a:r>
                  <a:rPr lang="en-US" sz="2000" dirty="0"/>
                  <a:t>of directional traffic </a:t>
                </a:r>
                <a:r>
                  <a:rPr lang="en-US" sz="2000" dirty="0" smtClean="0"/>
                  <a:t>(</a:t>
                </a:r>
                <a:r>
                  <a:rPr lang="en-US" sz="2000" dirty="0" err="1" smtClean="0"/>
                  <a:t>vph</a:t>
                </a:r>
                <a:r>
                  <a:rPr lang="en-US" sz="2000" dirty="0" smtClean="0"/>
                  <a:t>)</a:t>
                </a:r>
                <a:endParaRPr lang="en-US" sz="2000" dirty="0"/>
              </a:p>
              <a:p>
                <a:pPr marL="1033463" indent="-981075">
                  <a:tabLst>
                    <a:tab pos="177800" algn="l"/>
                    <a:tab pos="571500" algn="l"/>
                    <a:tab pos="800100" algn="l"/>
                    <a:tab pos="1028700" algn="l"/>
                    <a:tab pos="1371600" algn="l"/>
                    <a:tab pos="1549400" algn="l"/>
                    <a:tab pos="1828800" algn="l"/>
                    <a:tab pos="2057400" algn="l"/>
                    <a:tab pos="2171700" algn="l"/>
                    <a:tab pos="2463800" algn="l"/>
                    <a:tab pos="2743200" algn="l"/>
                    <a:tab pos="3429000" algn="l"/>
                    <a:tab pos="3771900" algn="l"/>
                    <a:tab pos="4114800" algn="l"/>
                    <a:tab pos="4457700" algn="l"/>
                    <a:tab pos="4800600" algn="l"/>
                    <a:tab pos="5143500" algn="l"/>
                    <a:tab pos="5486400" algn="l"/>
                    <a:tab pos="6007100" algn="l"/>
                  </a:tabLst>
                </a:pPr>
                <a:r>
                  <a:rPr lang="en-US" sz="2000" dirty="0"/>
                  <a:t>	</a:t>
                </a:r>
                <a:r>
                  <a:rPr lang="en-US" sz="2000" i="1" dirty="0"/>
                  <a:t>L</a:t>
                </a:r>
                <a:r>
                  <a:rPr lang="en-US" sz="2000" dirty="0"/>
                  <a:t>			=	</a:t>
                </a:r>
                <a:r>
                  <a:rPr lang="en-US" sz="2000" dirty="0" smtClean="0"/>
                  <a:t>Total </a:t>
                </a:r>
                <a:r>
                  <a:rPr lang="en-US" sz="2000" dirty="0"/>
                  <a:t>number of </a:t>
                </a:r>
                <a:r>
                  <a:rPr lang="en-US" sz="2000" i="1" dirty="0"/>
                  <a:t>through</a:t>
                </a:r>
                <a:r>
                  <a:rPr lang="en-US" sz="2000" dirty="0"/>
                  <a:t> </a:t>
                </a:r>
                <a:r>
                  <a:rPr lang="en-US" sz="2000" dirty="0" smtClean="0"/>
                  <a:t>lanes</a:t>
                </a:r>
              </a:p>
              <a:p>
                <a:pPr marL="1033463" indent="-981075">
                  <a:tabLst>
                    <a:tab pos="177800" algn="l"/>
                    <a:tab pos="571500" algn="l"/>
                    <a:tab pos="800100" algn="l"/>
                    <a:tab pos="1028700" algn="l"/>
                    <a:tab pos="1371600" algn="l"/>
                    <a:tab pos="1549400" algn="l"/>
                    <a:tab pos="1828800" algn="l"/>
                    <a:tab pos="2057400" algn="l"/>
                    <a:tab pos="2171700" algn="l"/>
                    <a:tab pos="2463800" algn="l"/>
                    <a:tab pos="2743200" algn="l"/>
                    <a:tab pos="3429000" algn="l"/>
                    <a:tab pos="3771900" algn="l"/>
                    <a:tab pos="4114800" algn="l"/>
                    <a:tab pos="4457700" algn="l"/>
                    <a:tab pos="4800600" algn="l"/>
                    <a:tab pos="5143500" algn="l"/>
                    <a:tab pos="5486400" algn="l"/>
                    <a:tab pos="6007100" algn="l"/>
                  </a:tabLst>
                </a:pPr>
                <a:r>
                  <a:rPr lang="en-US" sz="2000" i="1" dirty="0" smtClean="0"/>
                  <a:t>PHF</a:t>
                </a:r>
                <a:r>
                  <a:rPr lang="en-US" sz="2000" dirty="0" smtClean="0"/>
                  <a:t>        	=   Peak hour factor </a:t>
                </a:r>
                <a:endParaRPr lang="en-US" sz="2000" dirty="0"/>
              </a:p>
              <a:p>
                <a:pPr marL="1033463" indent="-981075">
                  <a:tabLst>
                    <a:tab pos="177800" algn="l"/>
                    <a:tab pos="571500" algn="l"/>
                    <a:tab pos="800100" algn="l"/>
                    <a:tab pos="1028700" algn="l"/>
                    <a:tab pos="1371600" algn="l"/>
                    <a:tab pos="1549400" algn="l"/>
                    <a:tab pos="1828800" algn="l"/>
                    <a:tab pos="2057400" algn="l"/>
                    <a:tab pos="2171700" algn="l"/>
                    <a:tab pos="2463800" algn="l"/>
                    <a:tab pos="2743200" algn="l"/>
                    <a:tab pos="3429000" algn="l"/>
                    <a:tab pos="3771900" algn="l"/>
                    <a:tab pos="4114800" algn="l"/>
                    <a:tab pos="4457700" algn="l"/>
                    <a:tab pos="4800600" algn="l"/>
                    <a:tab pos="5143500" algn="l"/>
                    <a:tab pos="5486400" algn="l"/>
                    <a:tab pos="6007100" algn="l"/>
                  </a:tabLst>
                </a:pPr>
                <a:r>
                  <a:rPr lang="en-US" sz="2000" dirty="0"/>
                  <a:t>	</a:t>
                </a:r>
                <a:r>
                  <a:rPr lang="en-US" sz="2000" i="1" dirty="0" err="1" smtClean="0"/>
                  <a:t>Fs</a:t>
                </a:r>
                <a:r>
                  <a:rPr lang="en-US" sz="2000" dirty="0"/>
                  <a:t>			=	</a:t>
                </a:r>
                <a:r>
                  <a:rPr lang="en-US" sz="2000" dirty="0" smtClean="0"/>
                  <a:t>Effective </a:t>
                </a:r>
                <a:r>
                  <a:rPr lang="en-US" sz="2000" dirty="0"/>
                  <a:t>speed </a:t>
                </a:r>
                <a:r>
                  <a:rPr lang="en-US" sz="2000" dirty="0" smtClean="0"/>
                  <a:t>factor  =</a:t>
                </a:r>
                <a14:m>
                  <m:oMath xmlns:m="http://schemas.openxmlformats.org/officeDocument/2006/math">
                    <m:r>
                      <a:rPr lang="en-US" sz="2000" b="0" i="1" smtClean="0">
                        <a:latin typeface="Cambria Math"/>
                      </a:rPr>
                      <m:t>1.12 </m:t>
                    </m:r>
                    <m:func>
                      <m:funcPr>
                        <m:ctrlPr>
                          <a:rPr lang="en-US" sz="2000" b="0" i="1" smtClean="0">
                            <a:latin typeface="Cambria Math"/>
                          </a:rPr>
                        </m:ctrlPr>
                      </m:funcPr>
                      <m:fName>
                        <m:r>
                          <m:rPr>
                            <m:sty m:val="p"/>
                          </m:rPr>
                          <a:rPr lang="en-US" sz="2000" b="0" i="0" smtClean="0">
                            <a:latin typeface="Cambria Math"/>
                          </a:rPr>
                          <m:t>ln</m:t>
                        </m:r>
                      </m:fName>
                      <m:e>
                        <m:d>
                          <m:dPr>
                            <m:ctrlPr>
                              <a:rPr lang="en-US" sz="2000" b="0" i="1" smtClean="0">
                                <a:latin typeface="Cambria Math"/>
                              </a:rPr>
                            </m:ctrlPr>
                          </m:dPr>
                          <m:e>
                            <m:r>
                              <a:rPr lang="en-US" sz="2000" b="0" i="1" smtClean="0">
                                <a:latin typeface="Cambria Math"/>
                              </a:rPr>
                              <m:t>𝑆</m:t>
                            </m:r>
                            <m:r>
                              <a:rPr lang="en-US" sz="2000" b="0" i="1" smtClean="0">
                                <a:latin typeface="Cambria Math"/>
                              </a:rPr>
                              <m:t>−20</m:t>
                            </m:r>
                          </m:e>
                        </m:d>
                      </m:e>
                    </m:func>
                    <m:r>
                      <a:rPr lang="en-US" sz="2000" b="0" i="1" smtClean="0">
                        <a:latin typeface="Cambria Math"/>
                      </a:rPr>
                      <m:t>+0.81</m:t>
                    </m:r>
                  </m:oMath>
                </a14:m>
                <a:r>
                  <a:rPr lang="en-US" sz="2000" dirty="0" smtClean="0"/>
                  <a:t>;  where S is the 	posted </a:t>
                </a:r>
                <a:r>
                  <a:rPr lang="en-US" sz="2000" dirty="0"/>
                  <a:t>speed limit</a:t>
                </a:r>
              </a:p>
              <a:p>
                <a:pPr marL="1033463" indent="-981075">
                  <a:tabLst>
                    <a:tab pos="177800" algn="l"/>
                    <a:tab pos="571500" algn="l"/>
                    <a:tab pos="800100" algn="l"/>
                    <a:tab pos="1028700" algn="l"/>
                    <a:tab pos="1371600" algn="l"/>
                    <a:tab pos="1549400" algn="l"/>
                    <a:tab pos="1828800" algn="l"/>
                    <a:tab pos="2057400" algn="l"/>
                    <a:tab pos="2171700" algn="l"/>
                    <a:tab pos="2463800" algn="l"/>
                    <a:tab pos="2743200" algn="l"/>
                    <a:tab pos="3429000" algn="l"/>
                    <a:tab pos="3771900" algn="l"/>
                    <a:tab pos="4114800" algn="l"/>
                    <a:tab pos="4457700" algn="l"/>
                    <a:tab pos="4800600" algn="l"/>
                    <a:tab pos="5143500" algn="l"/>
                    <a:tab pos="5486400" algn="l"/>
                    <a:tab pos="6007100" algn="l"/>
                  </a:tabLst>
                </a:pPr>
                <a:r>
                  <a:rPr lang="en-US" sz="2000" dirty="0"/>
                  <a:t>	</a:t>
                </a:r>
                <a:r>
                  <a:rPr lang="en-US" sz="2000" i="1" dirty="0"/>
                  <a:t>HV</a:t>
                </a:r>
                <a:r>
                  <a:rPr lang="en-US" sz="2000" dirty="0"/>
                  <a:t>			=	</a:t>
                </a:r>
                <a:r>
                  <a:rPr lang="en-US" sz="2000" dirty="0" smtClean="0"/>
                  <a:t>% of traffic that is heavy </a:t>
                </a:r>
                <a:r>
                  <a:rPr lang="en-US" sz="2000" dirty="0"/>
                  <a:t>vehicles </a:t>
                </a:r>
              </a:p>
              <a:p>
                <a:pPr marL="1033463" indent="-981075">
                  <a:tabLst>
                    <a:tab pos="177800" algn="l"/>
                    <a:tab pos="571500" algn="l"/>
                    <a:tab pos="800100" algn="l"/>
                    <a:tab pos="1028700" algn="l"/>
                    <a:tab pos="1371600" algn="l"/>
                    <a:tab pos="1549400" algn="l"/>
                    <a:tab pos="1828800" algn="l"/>
                    <a:tab pos="2057400" algn="l"/>
                    <a:tab pos="2171700" algn="l"/>
                    <a:tab pos="2463800" algn="l"/>
                    <a:tab pos="2743200" algn="l"/>
                    <a:tab pos="3429000" algn="l"/>
                    <a:tab pos="3771900" algn="l"/>
                    <a:tab pos="4114800" algn="l"/>
                    <a:tab pos="4457700" algn="l"/>
                    <a:tab pos="4800600" algn="l"/>
                    <a:tab pos="5143500" algn="l"/>
                    <a:tab pos="5486400" algn="l"/>
                    <a:tab pos="6007100" algn="l"/>
                  </a:tabLst>
                </a:pPr>
                <a:r>
                  <a:rPr lang="en-US" sz="2000" dirty="0"/>
                  <a:t>	</a:t>
                </a:r>
                <a:r>
                  <a:rPr lang="en-US" sz="2000" i="1" dirty="0"/>
                  <a:t>PC</a:t>
                </a:r>
                <a:r>
                  <a:rPr lang="en-US" sz="2000" i="1" baseline="-25000" dirty="0"/>
                  <a:t>5</a:t>
                </a:r>
                <a:r>
                  <a:rPr lang="en-US" sz="2000" dirty="0"/>
                  <a:t>		</a:t>
                </a:r>
                <a:r>
                  <a:rPr lang="en-US" sz="2000" dirty="0" smtClean="0"/>
                  <a:t>	=</a:t>
                </a:r>
                <a:r>
                  <a:rPr lang="en-US" sz="2000" dirty="0"/>
                  <a:t>	FHWA’s five point surface condition rating</a:t>
                </a:r>
              </a:p>
              <a:p>
                <a:pPr marL="1033463" indent="-981075">
                  <a:tabLst>
                    <a:tab pos="177800" algn="l"/>
                    <a:tab pos="571500" algn="l"/>
                    <a:tab pos="800100" algn="l"/>
                    <a:tab pos="1028700" algn="l"/>
                    <a:tab pos="1371600" algn="l"/>
                    <a:tab pos="1549400" algn="l"/>
                    <a:tab pos="1828800" algn="l"/>
                    <a:tab pos="2057400" algn="l"/>
                    <a:tab pos="2171700" algn="l"/>
                    <a:tab pos="2463800" algn="l"/>
                    <a:tab pos="2743200" algn="l"/>
                    <a:tab pos="3429000" algn="l"/>
                    <a:tab pos="3771900" algn="l"/>
                    <a:tab pos="4114800" algn="l"/>
                    <a:tab pos="4457700" algn="l"/>
                    <a:tab pos="4800600" algn="l"/>
                    <a:tab pos="5143500" algn="l"/>
                    <a:tab pos="5486400" algn="l"/>
                    <a:tab pos="6007100" algn="l"/>
                  </a:tabLst>
                </a:pPr>
                <a:r>
                  <a:rPr lang="en-US" sz="2000" dirty="0"/>
                  <a:t>	</a:t>
                </a:r>
                <a:r>
                  <a:rPr lang="en-US" sz="2000" i="1" dirty="0"/>
                  <a:t>W</a:t>
                </a:r>
                <a:r>
                  <a:rPr lang="en-US" sz="2000" i="1" baseline="-25000" dirty="0"/>
                  <a:t>e</a:t>
                </a:r>
                <a:r>
                  <a:rPr lang="en-US" sz="2000" dirty="0"/>
                  <a:t>			=	Average effective width of outside through </a:t>
                </a:r>
                <a:r>
                  <a:rPr lang="en-US" sz="2000" dirty="0" smtClean="0"/>
                  <a:t>lane (if no   on-street 	parking and shoulder/bike lane &lt; 4 </a:t>
                </a:r>
                <a:r>
                  <a:rPr lang="en-US" sz="2000" dirty="0" err="1" smtClean="0"/>
                  <a:t>ft</a:t>
                </a:r>
                <a:r>
                  <a:rPr lang="en-US" sz="2000" dirty="0" smtClean="0"/>
                  <a:t>; if shoulder lane &lt;=4, then 	add width to width of outside through lane)</a:t>
                </a:r>
                <a:endParaRPr lang="en-US" sz="2000" dirty="0"/>
              </a:p>
              <a:p>
                <a:pPr>
                  <a:lnSpc>
                    <a:spcPct val="125000"/>
                  </a:lnSpc>
                  <a:tabLst>
                    <a:tab pos="177800" algn="l"/>
                    <a:tab pos="571500" algn="l"/>
                    <a:tab pos="800100" algn="l"/>
                    <a:tab pos="1028700" algn="l"/>
                    <a:tab pos="1371600" algn="l"/>
                    <a:tab pos="1549400" algn="l"/>
                    <a:tab pos="1828800" algn="l"/>
                    <a:tab pos="2057400" algn="l"/>
                    <a:tab pos="2171700" algn="l"/>
                    <a:tab pos="2463800" algn="l"/>
                    <a:tab pos="2743200" algn="l"/>
                    <a:tab pos="3429000" algn="l"/>
                    <a:tab pos="3771900" algn="l"/>
                    <a:tab pos="4114800" algn="l"/>
                    <a:tab pos="4457700" algn="l"/>
                    <a:tab pos="4800600" algn="l"/>
                    <a:tab pos="5143500" algn="l"/>
                    <a:tab pos="5486400" algn="l"/>
                    <a:tab pos="6007100" algn="l"/>
                  </a:tabLst>
                </a:pPr>
                <a:endParaRPr lang="en-US" sz="2400" dirty="0"/>
              </a:p>
            </p:txBody>
          </p:sp>
        </mc:Choice>
        <mc:Fallback xmlns="">
          <p:sp>
            <p:nvSpPr>
              <p:cNvPr id="5" name="Rectangle 2"/>
              <p:cNvSpPr>
                <a:spLocks noRot="1" noChangeAspect="1" noMove="1" noResize="1" noEditPoints="1" noAdjustHandles="1" noChangeArrowheads="1" noChangeShapeType="1" noTextEdit="1"/>
              </p:cNvSpPr>
              <p:nvPr/>
            </p:nvSpPr>
            <p:spPr bwMode="auto">
              <a:xfrm>
                <a:off x="529389" y="2819400"/>
                <a:ext cx="8534400" cy="3632406"/>
              </a:xfrm>
              <a:prstGeom prst="rect">
                <a:avLst/>
              </a:prstGeom>
              <a:blipFill rotWithShape="1">
                <a:blip r:embed="rId3"/>
                <a:stretch>
                  <a:fillRect l="-143" t="-840"/>
                </a:stretch>
              </a:blipFill>
              <a:ln w="9525">
                <a:noFill/>
                <a:miter lim="800000"/>
                <a:headEnd/>
                <a:tailEnd/>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Rectangle 3"/>
              <p:cNvSpPr>
                <a:spLocks noChangeArrowheads="1"/>
              </p:cNvSpPr>
              <p:nvPr/>
            </p:nvSpPr>
            <p:spPr bwMode="auto">
              <a:xfrm>
                <a:off x="-1676400" y="1271589"/>
                <a:ext cx="12496800" cy="1583961"/>
              </a:xfrm>
              <a:prstGeom prst="rect">
                <a:avLst/>
              </a:prstGeom>
              <a:noFill/>
              <a:ln w="9525">
                <a:noFill/>
                <a:miter lim="800000"/>
                <a:headEnd/>
                <a:tailEnd/>
              </a:ln>
            </p:spPr>
            <p:txBody>
              <a:bodyPr wrap="square" lIns="92075" tIns="46038" rIns="92075" bIns="46038">
                <a:spAutoFit/>
              </a:bodyPr>
              <a:lstStyle/>
              <a:p>
                <a:pPr algn="ctr"/>
                <a:endParaRPr lang="en-US" sz="2800" dirty="0" smtClean="0"/>
              </a:p>
              <a:p>
                <a:pPr algn="ctr"/>
                <a14:m>
                  <m:oMathPara xmlns:m="http://schemas.openxmlformats.org/officeDocument/2006/math">
                    <m:oMathParaPr>
                      <m:jc m:val="centerGroup"/>
                    </m:oMathParaPr>
                    <m:oMath xmlns:m="http://schemas.openxmlformats.org/officeDocument/2006/math">
                      <m:r>
                        <a:rPr lang="en-US" sz="2000" b="0" i="1" smtClean="0">
                          <a:latin typeface="Cambria Math"/>
                        </a:rPr>
                        <m:t>0.507</m:t>
                      </m:r>
                      <m:r>
                        <a:rPr lang="en-US" sz="2000" b="0" i="1" smtClean="0">
                          <a:latin typeface="Cambria Math"/>
                          <a:ea typeface="Cambria Math"/>
                        </a:rPr>
                        <m:t>∙</m:t>
                      </m:r>
                      <m:func>
                        <m:funcPr>
                          <m:ctrlPr>
                            <a:rPr lang="en-US" sz="2000" b="0" i="1" smtClean="0">
                              <a:latin typeface="Cambria Math"/>
                            </a:rPr>
                          </m:ctrlPr>
                        </m:funcPr>
                        <m:fName>
                          <m:r>
                            <m:rPr>
                              <m:sty m:val="p"/>
                            </m:rPr>
                            <a:rPr lang="en-US" sz="2000" b="0" i="0" smtClean="0">
                              <a:latin typeface="Cambria Math"/>
                            </a:rPr>
                            <m:t>ln</m:t>
                          </m:r>
                        </m:fName>
                        <m:e>
                          <m:d>
                            <m:dPr>
                              <m:ctrlPr>
                                <a:rPr lang="en-US" sz="2000" b="0" i="1" smtClean="0">
                                  <a:latin typeface="Cambria Math"/>
                                </a:rPr>
                              </m:ctrlPr>
                            </m:dPr>
                            <m:e>
                              <m:f>
                                <m:fPr>
                                  <m:ctrlPr>
                                    <a:rPr lang="en-US" sz="2000" b="0" i="1" smtClean="0">
                                      <a:latin typeface="Cambria Math"/>
                                    </a:rPr>
                                  </m:ctrlPr>
                                </m:fPr>
                                <m:num>
                                  <m:r>
                                    <a:rPr lang="en-US" sz="2000" b="0" i="1" smtClean="0">
                                      <a:latin typeface="Cambria Math"/>
                                    </a:rPr>
                                    <m:t>𝑉𝑜𝑙</m:t>
                                  </m:r>
                                </m:num>
                                <m:den>
                                  <m:r>
                                    <a:rPr lang="en-US" sz="2000" b="0" i="1" smtClean="0">
                                      <a:latin typeface="Cambria Math"/>
                                    </a:rPr>
                                    <m:t>4</m:t>
                                  </m:r>
                                  <m:r>
                                    <a:rPr lang="en-US" sz="2000" b="0" i="1" smtClean="0">
                                      <a:latin typeface="Cambria Math"/>
                                      <a:ea typeface="Cambria Math"/>
                                    </a:rPr>
                                    <m:t>∙</m:t>
                                  </m:r>
                                  <m:r>
                                    <a:rPr lang="en-US" sz="2000" b="0" i="1" smtClean="0">
                                      <a:latin typeface="Cambria Math"/>
                                    </a:rPr>
                                    <m:t>𝑃𝐻𝐹</m:t>
                                  </m:r>
                                  <m:r>
                                    <a:rPr lang="en-US" sz="2000" b="0" i="1" smtClean="0">
                                      <a:latin typeface="Cambria Math"/>
                                      <a:ea typeface="Cambria Math"/>
                                    </a:rPr>
                                    <m:t>∙</m:t>
                                  </m:r>
                                  <m:r>
                                    <a:rPr lang="en-US" sz="2000" b="0" i="1" smtClean="0">
                                      <a:latin typeface="Cambria Math"/>
                                    </a:rPr>
                                    <m:t>𝐿</m:t>
                                  </m:r>
                                </m:den>
                              </m:f>
                            </m:e>
                          </m:d>
                        </m:e>
                      </m:func>
                      <m:r>
                        <a:rPr lang="en-US" sz="2000" b="0" i="1" smtClean="0">
                          <a:latin typeface="Cambria Math"/>
                        </a:rPr>
                        <m:t>+0.199</m:t>
                      </m:r>
                      <m:r>
                        <a:rPr lang="en-US" sz="2000" b="0" i="1" smtClean="0">
                          <a:latin typeface="Cambria Math"/>
                          <a:ea typeface="Cambria Math"/>
                        </a:rPr>
                        <m:t>∙</m:t>
                      </m:r>
                      <m:r>
                        <a:rPr lang="en-US" sz="2000" b="0" i="1" smtClean="0">
                          <a:latin typeface="Cambria Math"/>
                        </a:rPr>
                        <m:t>𝐹𝑠</m:t>
                      </m:r>
                      <m:d>
                        <m:dPr>
                          <m:ctrlPr>
                            <a:rPr lang="en-US" sz="2000" b="0" i="1" smtClean="0">
                              <a:latin typeface="Cambria Math"/>
                            </a:rPr>
                          </m:ctrlPr>
                        </m:dPr>
                        <m:e>
                          <m:r>
                            <a:rPr lang="en-US" sz="2000" b="0" i="1" smtClean="0">
                              <a:latin typeface="Cambria Math"/>
                            </a:rPr>
                            <m:t>1+10.38</m:t>
                          </m:r>
                          <m:sSup>
                            <m:sSupPr>
                              <m:ctrlPr>
                                <a:rPr lang="en-US" sz="2000" b="0" i="1" smtClean="0">
                                  <a:latin typeface="Cambria Math"/>
                                </a:rPr>
                              </m:ctrlPr>
                            </m:sSupPr>
                            <m:e>
                              <m:r>
                                <a:rPr lang="en-US" sz="2000" b="0" i="1" smtClean="0">
                                  <a:latin typeface="Cambria Math"/>
                                </a:rPr>
                                <m:t>𝐻𝑉</m:t>
                              </m:r>
                            </m:e>
                            <m:sup>
                              <m:r>
                                <a:rPr lang="en-US" sz="2000" b="0" i="1" smtClean="0">
                                  <a:latin typeface="Cambria Math"/>
                                </a:rPr>
                                <m:t>2</m:t>
                              </m:r>
                            </m:sup>
                          </m:sSup>
                        </m:e>
                      </m:d>
                      <m:r>
                        <a:rPr lang="en-US" sz="2000" b="0" i="1" smtClean="0">
                          <a:latin typeface="Cambria Math"/>
                        </a:rPr>
                        <m:t>+7.066</m:t>
                      </m:r>
                      <m:sSup>
                        <m:sSupPr>
                          <m:ctrlPr>
                            <a:rPr lang="en-US" sz="2000" b="0" i="1" smtClean="0">
                              <a:latin typeface="Cambria Math"/>
                            </a:rPr>
                          </m:ctrlPr>
                        </m:sSupPr>
                        <m:e>
                          <m:d>
                            <m:dPr>
                              <m:ctrlPr>
                                <a:rPr lang="en-US" sz="2000" i="1">
                                  <a:latin typeface="Cambria Math"/>
                                </a:rPr>
                              </m:ctrlPr>
                            </m:dPr>
                            <m:e>
                              <m:f>
                                <m:fPr>
                                  <m:ctrlPr>
                                    <a:rPr lang="en-US" sz="2000" i="1">
                                      <a:latin typeface="Cambria Math"/>
                                    </a:rPr>
                                  </m:ctrlPr>
                                </m:fPr>
                                <m:num>
                                  <m:r>
                                    <a:rPr lang="en-US" sz="2000" i="1">
                                      <a:latin typeface="Cambria Math"/>
                                    </a:rPr>
                                    <m:t>1</m:t>
                                  </m:r>
                                </m:num>
                                <m:den>
                                  <m:sSub>
                                    <m:sSubPr>
                                      <m:ctrlPr>
                                        <a:rPr lang="en-US" sz="2000" i="1">
                                          <a:latin typeface="Cambria Math"/>
                                        </a:rPr>
                                      </m:ctrlPr>
                                    </m:sSubPr>
                                    <m:e>
                                      <m:r>
                                        <a:rPr lang="en-US" sz="2000" i="1">
                                          <a:latin typeface="Cambria Math"/>
                                        </a:rPr>
                                        <m:t>𝑃𝐶</m:t>
                                      </m:r>
                                    </m:e>
                                    <m:sub>
                                      <m:r>
                                        <a:rPr lang="en-US" sz="2000" i="1">
                                          <a:latin typeface="Cambria Math"/>
                                        </a:rPr>
                                        <m:t>5</m:t>
                                      </m:r>
                                    </m:sub>
                                  </m:sSub>
                                </m:den>
                              </m:f>
                            </m:e>
                          </m:d>
                        </m:e>
                        <m:sup>
                          <m:r>
                            <a:rPr lang="en-US" sz="2000" b="0" i="1" smtClean="0">
                              <a:latin typeface="Cambria Math"/>
                            </a:rPr>
                            <m:t>2</m:t>
                          </m:r>
                        </m:sup>
                      </m:sSup>
                    </m:oMath>
                  </m:oMathPara>
                </a14:m>
                <a:endParaRPr lang="en-US" sz="2000" b="0" i="1" dirty="0" smtClean="0">
                  <a:latin typeface="Cambria Math"/>
                </a:endParaRPr>
              </a:p>
              <a:p>
                <a:pPr algn="ctr"/>
                <a14:m>
                  <m:oMathPara xmlns:m="http://schemas.openxmlformats.org/officeDocument/2006/math">
                    <m:oMathParaPr>
                      <m:jc m:val="centerGroup"/>
                    </m:oMathParaPr>
                    <m:oMath xmlns:m="http://schemas.openxmlformats.org/officeDocument/2006/math">
                      <m:r>
                        <a:rPr lang="en-US" sz="2000" b="0" i="1" smtClean="0">
                          <a:latin typeface="Cambria Math"/>
                        </a:rPr>
                        <m:t>−0.005</m:t>
                      </m:r>
                      <m:sSup>
                        <m:sSupPr>
                          <m:ctrlPr>
                            <a:rPr lang="en-US" sz="2000" b="0" i="1" smtClean="0">
                              <a:latin typeface="Cambria Math"/>
                            </a:rPr>
                          </m:ctrlPr>
                        </m:sSupPr>
                        <m:e>
                          <m:d>
                            <m:dPr>
                              <m:ctrlPr>
                                <a:rPr lang="en-US" sz="2000" i="1">
                                  <a:latin typeface="Cambria Math"/>
                                </a:rPr>
                              </m:ctrlPr>
                            </m:dPr>
                            <m:e>
                              <m:r>
                                <a:rPr lang="en-US" sz="2000" i="1">
                                  <a:latin typeface="Cambria Math"/>
                                </a:rPr>
                                <m:t>𝑊𝑒</m:t>
                              </m:r>
                            </m:e>
                          </m:d>
                        </m:e>
                        <m:sup>
                          <m:r>
                            <a:rPr lang="en-US" sz="2000" b="0" i="1" smtClean="0">
                              <a:latin typeface="Cambria Math"/>
                            </a:rPr>
                            <m:t>2</m:t>
                          </m:r>
                        </m:sup>
                      </m:sSup>
                      <m:r>
                        <a:rPr lang="en-US" sz="2000" b="0" i="1" smtClean="0">
                          <a:latin typeface="Cambria Math"/>
                        </a:rPr>
                        <m:t>+0.760</m:t>
                      </m:r>
                    </m:oMath>
                  </m:oMathPara>
                </a14:m>
                <a:endParaRPr lang="en-US" sz="2000" dirty="0"/>
              </a:p>
            </p:txBody>
          </p:sp>
        </mc:Choice>
        <mc:Fallback xmlns="">
          <p:sp>
            <p:nvSpPr>
              <p:cNvPr id="6" name="Rectangle 3"/>
              <p:cNvSpPr>
                <a:spLocks noRot="1" noChangeAspect="1" noMove="1" noResize="1" noEditPoints="1" noAdjustHandles="1" noChangeArrowheads="1" noChangeShapeType="1" noTextEdit="1"/>
              </p:cNvSpPr>
              <p:nvPr/>
            </p:nvSpPr>
            <p:spPr bwMode="auto">
              <a:xfrm>
                <a:off x="-1676400" y="1271589"/>
                <a:ext cx="12496800" cy="1583961"/>
              </a:xfrm>
              <a:prstGeom prst="rect">
                <a:avLst/>
              </a:prstGeom>
              <a:blipFill rotWithShape="1">
                <a:blip r:embed="rId4"/>
                <a:stretch>
                  <a:fillRect/>
                </a:stretch>
              </a:blipFill>
              <a:ln w="9525">
                <a:noFill/>
                <a:miter lim="800000"/>
                <a:headEnd/>
                <a:tailEnd/>
              </a:ln>
            </p:spPr>
            <p:txBody>
              <a:bodyPr/>
              <a:lstStyle/>
              <a:p>
                <a:r>
                  <a:rPr lang="en-US">
                    <a:noFill/>
                  </a:rPr>
                  <a:t> </a:t>
                </a:r>
              </a:p>
            </p:txBody>
          </p:sp>
        </mc:Fallback>
      </mc:AlternateContent>
      <p:pic>
        <p:nvPicPr>
          <p:cNvPr id="8" name="Picture 2"/>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381000" y="1001712"/>
            <a:ext cx="4732349" cy="217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Rectangle 8"/>
          <p:cNvSpPr/>
          <p:nvPr/>
        </p:nvSpPr>
        <p:spPr bwMode="auto">
          <a:xfrm>
            <a:off x="1295400" y="859786"/>
            <a:ext cx="762000" cy="425450"/>
          </a:xfrm>
          <a:prstGeom prst="rect">
            <a:avLst/>
          </a:prstGeom>
          <a:noFill/>
          <a:ln w="952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200" b="0" i="0" u="none" strike="noStrike" cap="none" normalizeH="0" baseline="0" smtClean="0">
              <a:ln>
                <a:noFill/>
              </a:ln>
              <a:solidFill>
                <a:schemeClr val="tx1"/>
              </a:solidFill>
              <a:effectLst/>
              <a:latin typeface="Calibri" pitchFamily="34" charset="0"/>
            </a:endParaRPr>
          </a:p>
        </p:txBody>
      </p:sp>
      <p:sp>
        <p:nvSpPr>
          <p:cNvPr id="10" name="Down Arrow 9"/>
          <p:cNvSpPr/>
          <p:nvPr/>
        </p:nvSpPr>
        <p:spPr bwMode="auto">
          <a:xfrm>
            <a:off x="1447800" y="1285236"/>
            <a:ext cx="381000" cy="467364"/>
          </a:xfrm>
          <a:prstGeom prst="downArrow">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200" b="0" i="0" u="none" strike="noStrike" cap="none" normalizeH="0" baseline="0" smtClean="0">
              <a:ln>
                <a:noFill/>
              </a:ln>
              <a:solidFill>
                <a:schemeClr val="tx1"/>
              </a:solidFill>
              <a:effectLst/>
              <a:latin typeface="Calibri" pitchFamily="34" charset="0"/>
            </a:endParaRPr>
          </a:p>
        </p:txBody>
      </p:sp>
    </p:spTree>
    <p:extLst>
      <p:ext uri="{BB962C8B-B14F-4D97-AF65-F5344CB8AC3E}">
        <p14:creationId xmlns:p14="http://schemas.microsoft.com/office/powerpoint/2010/main" val="182371918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Bicycle Intersection LOS (</a:t>
            </a:r>
            <a:r>
              <a:rPr lang="en-US" i="1" dirty="0" err="1"/>
              <a:t>ABInt</a:t>
            </a:r>
            <a:r>
              <a:rPr lang="en-US" dirty="0"/>
              <a:t>)</a:t>
            </a:r>
          </a:p>
          <a:p>
            <a:endParaRPr lang="en-US" dirty="0"/>
          </a:p>
        </p:txBody>
      </p:sp>
      <p:sp>
        <p:nvSpPr>
          <p:cNvPr id="4" name="Text Placeholder 3"/>
          <p:cNvSpPr>
            <a:spLocks noGrp="1"/>
          </p:cNvSpPr>
          <p:nvPr>
            <p:ph type="body" sz="quarter" idx="11"/>
          </p:nvPr>
        </p:nvSpPr>
        <p:spPr/>
        <p:txBody>
          <a:bodyPr/>
          <a:lstStyle/>
          <a:p>
            <a:endParaRPr lang="en-US" dirty="0"/>
          </a:p>
        </p:txBody>
      </p:sp>
      <mc:AlternateContent xmlns:mc="http://schemas.openxmlformats.org/markup-compatibility/2006" xmlns:a14="http://schemas.microsoft.com/office/drawing/2010/main">
        <mc:Choice Requires="a14">
          <p:sp>
            <p:nvSpPr>
              <p:cNvPr id="6" name="Content Placeholder 2"/>
              <p:cNvSpPr txBox="1">
                <a:spLocks/>
              </p:cNvSpPr>
              <p:nvPr/>
            </p:nvSpPr>
            <p:spPr>
              <a:xfrm>
                <a:off x="685800" y="1981200"/>
                <a:ext cx="7772400" cy="4114800"/>
              </a:xfrm>
              <a:prstGeom prst="rect">
                <a:avLst/>
              </a:prstGeom>
            </p:spPr>
            <p:txBody>
              <a:bodyPr vert="horz" lIns="91440" tIns="45720" rIns="91440" bIns="45720" rtlCol="0">
                <a:normAutofit lnSpcReduction="1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fontAlgn="auto">
                  <a:spcAft>
                    <a:spcPts val="0"/>
                  </a:spcAft>
                  <a:buFont typeface="Arial"/>
                  <a:buNone/>
                </a:pPr>
                <a14:m>
                  <m:oMathPara xmlns:m="http://schemas.openxmlformats.org/officeDocument/2006/math">
                    <m:oMathParaPr>
                      <m:jc m:val="centerGroup"/>
                    </m:oMathParaPr>
                    <m:oMath xmlns:m="http://schemas.openxmlformats.org/officeDocument/2006/math">
                      <m:r>
                        <a:rPr lang="en-US" sz="2400" i="1" smtClean="0">
                          <a:latin typeface="Cambria Math"/>
                        </a:rPr>
                        <m:t>−0.2144</m:t>
                      </m:r>
                      <m:r>
                        <a:rPr lang="en-US" sz="2400" i="1" smtClean="0">
                          <a:latin typeface="Cambria Math"/>
                        </a:rPr>
                        <m:t>𝑊𝑡</m:t>
                      </m:r>
                      <m:r>
                        <a:rPr lang="en-US" sz="2400" i="1" smtClean="0">
                          <a:latin typeface="Cambria Math"/>
                        </a:rPr>
                        <m:t>+0.0153</m:t>
                      </m:r>
                      <m:r>
                        <a:rPr lang="en-US" sz="2400" i="1" smtClean="0">
                          <a:latin typeface="Cambria Math"/>
                        </a:rPr>
                        <m:t>𝐶𝐷</m:t>
                      </m:r>
                      <m:r>
                        <a:rPr lang="en-US" sz="2400" i="1" smtClean="0">
                          <a:latin typeface="Cambria Math"/>
                        </a:rPr>
                        <m:t>+0.0066</m:t>
                      </m:r>
                      <m:d>
                        <m:dPr>
                          <m:ctrlPr>
                            <a:rPr lang="en-US" sz="2400" i="1" smtClean="0">
                              <a:latin typeface="Cambria Math"/>
                            </a:rPr>
                          </m:ctrlPr>
                        </m:dPr>
                        <m:e>
                          <m:f>
                            <m:fPr>
                              <m:ctrlPr>
                                <a:rPr lang="en-US" sz="2400" i="1" smtClean="0">
                                  <a:latin typeface="Cambria Math"/>
                                </a:rPr>
                              </m:ctrlPr>
                            </m:fPr>
                            <m:num>
                              <m:r>
                                <a:rPr lang="en-US" sz="2400" i="1">
                                  <a:latin typeface="Cambria Math"/>
                                </a:rPr>
                                <m:t>𝑉𝑜𝑙</m:t>
                              </m:r>
                              <m:r>
                                <a:rPr lang="en-US" sz="2400" i="1">
                                  <a:latin typeface="Cambria Math"/>
                                </a:rPr>
                                <m:t>15</m:t>
                              </m:r>
                            </m:num>
                            <m:den>
                              <m:r>
                                <a:rPr lang="en-US" sz="2400" i="1" smtClean="0">
                                  <a:latin typeface="Cambria Math"/>
                                </a:rPr>
                                <m:t>𝐿</m:t>
                              </m:r>
                            </m:den>
                          </m:f>
                        </m:e>
                      </m:d>
                      <m:r>
                        <a:rPr lang="en-US" sz="2400" smtClean="0">
                          <a:latin typeface="Cambria Math"/>
                        </a:rPr>
                        <m:t>+4.1324 </m:t>
                      </m:r>
                    </m:oMath>
                  </m:oMathPara>
                </a14:m>
                <a:endParaRPr lang="en-US" sz="2400" dirty="0" smtClean="0"/>
              </a:p>
              <a:p>
                <a:pPr marL="573088" indent="0" fontAlgn="auto">
                  <a:spcAft>
                    <a:spcPts val="0"/>
                  </a:spcAft>
                  <a:buFont typeface="Arial"/>
                  <a:buNone/>
                </a:pPr>
                <a:r>
                  <a:rPr lang="en-US" sz="2400" i="1" dirty="0" err="1" smtClean="0"/>
                  <a:t>Wt</a:t>
                </a:r>
                <a:r>
                  <a:rPr lang="en-US" sz="2400" dirty="0" smtClean="0"/>
                  <a:t> </a:t>
                </a:r>
                <a:r>
                  <a:rPr lang="en-US" sz="2400" dirty="0"/>
                  <a:t>= </a:t>
                </a:r>
                <a:r>
                  <a:rPr lang="en-US" sz="2400" dirty="0" smtClean="0"/>
                  <a:t>	Total </a:t>
                </a:r>
                <a:r>
                  <a:rPr lang="en-US" sz="2400" dirty="0"/>
                  <a:t>width of outside through lane and bike </a:t>
                </a:r>
                <a:r>
                  <a:rPr lang="en-US" sz="2400" dirty="0" smtClean="0"/>
                  <a:t>lane 		(if </a:t>
                </a:r>
                <a:r>
                  <a:rPr lang="en-US" sz="2400" dirty="0"/>
                  <a:t>present)</a:t>
                </a:r>
              </a:p>
              <a:p>
                <a:pPr marL="576263" indent="0" fontAlgn="auto">
                  <a:spcAft>
                    <a:spcPts val="0"/>
                  </a:spcAft>
                  <a:buFont typeface="Arial"/>
                  <a:buNone/>
                </a:pPr>
                <a:r>
                  <a:rPr lang="en-US" sz="2400" i="1" dirty="0"/>
                  <a:t>CD</a:t>
                </a:r>
                <a:r>
                  <a:rPr lang="en-US" sz="2400" dirty="0"/>
                  <a:t> = </a:t>
                </a:r>
                <a:r>
                  <a:rPr lang="en-US" sz="2400" dirty="0" smtClean="0"/>
                  <a:t>	Crossing </a:t>
                </a:r>
                <a:r>
                  <a:rPr lang="en-US" sz="2400" dirty="0"/>
                  <a:t>distance, the width of the side </a:t>
                </a:r>
                <a:r>
                  <a:rPr lang="en-US" sz="2400" dirty="0" smtClean="0"/>
                  <a:t>street 			(including </a:t>
                </a:r>
                <a:r>
                  <a:rPr lang="en-US" sz="2400" dirty="0"/>
                  <a:t>auxiliary lanes and </a:t>
                </a:r>
                <a:r>
                  <a:rPr lang="en-US" sz="2400" dirty="0" smtClean="0"/>
                  <a:t>median)</a:t>
                </a:r>
              </a:p>
              <a:p>
                <a:pPr marL="576263" indent="0" fontAlgn="auto">
                  <a:spcAft>
                    <a:spcPts val="0"/>
                  </a:spcAft>
                  <a:buFont typeface="Arial"/>
                  <a:buNone/>
                </a:pPr>
                <a:r>
                  <a:rPr lang="en-US" sz="2400" i="1" dirty="0"/>
                  <a:t>Vol15</a:t>
                </a:r>
                <a:r>
                  <a:rPr lang="en-US" sz="2400" dirty="0"/>
                  <a:t> = </a:t>
                </a:r>
                <a:r>
                  <a:rPr lang="en-US" sz="2400" dirty="0" smtClean="0"/>
                  <a:t>Volume </a:t>
                </a:r>
                <a:r>
                  <a:rPr lang="en-US" sz="2400" dirty="0"/>
                  <a:t>of directional traffic during a </a:t>
                </a:r>
                <a:r>
                  <a:rPr lang="en-US" sz="2400" dirty="0" smtClean="0"/>
                  <a:t>15-minute 		period</a:t>
                </a:r>
                <a:endParaRPr lang="en-US" sz="2400" dirty="0"/>
              </a:p>
              <a:p>
                <a:pPr marL="576263" indent="0" fontAlgn="auto">
                  <a:spcAft>
                    <a:spcPts val="0"/>
                  </a:spcAft>
                  <a:buFont typeface="Arial"/>
                  <a:buNone/>
                </a:pPr>
                <a:r>
                  <a:rPr lang="en-US" sz="2400" i="1" dirty="0"/>
                  <a:t>L</a:t>
                </a:r>
                <a:r>
                  <a:rPr lang="en-US" sz="2400" dirty="0"/>
                  <a:t> = </a:t>
                </a:r>
                <a:r>
                  <a:rPr lang="en-US" sz="2400" dirty="0" smtClean="0"/>
                  <a:t>	Total </a:t>
                </a:r>
                <a:r>
                  <a:rPr lang="en-US" sz="2400" dirty="0"/>
                  <a:t>number of through lanes on the approach </a:t>
                </a:r>
                <a:r>
                  <a:rPr lang="en-US" sz="2400" dirty="0" smtClean="0"/>
                  <a:t>to 		the </a:t>
                </a:r>
                <a:r>
                  <a:rPr lang="en-US" sz="2400" dirty="0"/>
                  <a:t>intersection</a:t>
                </a:r>
              </a:p>
            </p:txBody>
          </p:sp>
        </mc:Choice>
        <mc:Fallback xmlns="">
          <p:sp>
            <p:nvSpPr>
              <p:cNvPr id="6" name="Content Placeholder 2"/>
              <p:cNvSpPr txBox="1">
                <a:spLocks noRot="1" noChangeAspect="1" noMove="1" noResize="1" noEditPoints="1" noAdjustHandles="1" noChangeArrowheads="1" noChangeShapeType="1" noTextEdit="1"/>
              </p:cNvSpPr>
              <p:nvPr/>
            </p:nvSpPr>
            <p:spPr>
              <a:xfrm>
                <a:off x="685800" y="1981200"/>
                <a:ext cx="7772400" cy="4114800"/>
              </a:xfrm>
              <a:prstGeom prst="rect">
                <a:avLst/>
              </a:prstGeom>
              <a:blipFill rotWithShape="1">
                <a:blip r:embed="rId2"/>
                <a:stretch>
                  <a:fillRect r="-1490"/>
                </a:stretch>
              </a:blipFill>
            </p:spPr>
            <p:txBody>
              <a:bodyPr/>
              <a:lstStyle/>
              <a:p>
                <a:r>
                  <a:rPr lang="en-US">
                    <a:noFill/>
                  </a:rPr>
                  <a:t> </a:t>
                </a:r>
              </a:p>
            </p:txBody>
          </p:sp>
        </mc:Fallback>
      </mc:AlternateContent>
      <p:pic>
        <p:nvPicPr>
          <p:cNvPr id="7" name="Picture 2"/>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228600" y="1524000"/>
            <a:ext cx="4732349" cy="217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7"/>
          <p:cNvSpPr/>
          <p:nvPr/>
        </p:nvSpPr>
        <p:spPr bwMode="auto">
          <a:xfrm>
            <a:off x="2705100" y="1420019"/>
            <a:ext cx="571500" cy="425450"/>
          </a:xfrm>
          <a:prstGeom prst="rect">
            <a:avLst/>
          </a:prstGeom>
          <a:noFill/>
          <a:ln w="952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200" b="0" i="0" u="none" strike="noStrike" cap="none" normalizeH="0" baseline="0" smtClean="0">
              <a:ln>
                <a:noFill/>
              </a:ln>
              <a:solidFill>
                <a:schemeClr val="tx1"/>
              </a:solidFill>
              <a:effectLst/>
              <a:latin typeface="Calibri" pitchFamily="34" charset="0"/>
            </a:endParaRPr>
          </a:p>
        </p:txBody>
      </p:sp>
      <p:sp>
        <p:nvSpPr>
          <p:cNvPr id="9" name="Down Arrow 8"/>
          <p:cNvSpPr/>
          <p:nvPr/>
        </p:nvSpPr>
        <p:spPr bwMode="auto">
          <a:xfrm>
            <a:off x="2857500" y="1869797"/>
            <a:ext cx="190500" cy="233682"/>
          </a:xfrm>
          <a:prstGeom prst="downArrow">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3200" b="0" i="0" u="none" strike="noStrike" cap="none" normalizeH="0" baseline="0" smtClean="0">
              <a:ln>
                <a:noFill/>
              </a:ln>
              <a:solidFill>
                <a:schemeClr val="tx1"/>
              </a:solidFill>
              <a:effectLst/>
              <a:latin typeface="Calibri" pitchFamily="34" charset="0"/>
            </a:endParaRPr>
          </a:p>
        </p:txBody>
      </p:sp>
    </p:spTree>
    <p:extLst>
      <p:ext uri="{BB962C8B-B14F-4D97-AF65-F5344CB8AC3E}">
        <p14:creationId xmlns:p14="http://schemas.microsoft.com/office/powerpoint/2010/main" val="86431204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571500" indent="-571500">
              <a:buAutoNum type="romanUcPeriod"/>
            </a:pPr>
            <a:r>
              <a:rPr lang="en-US" sz="3600" dirty="0" smtClean="0"/>
              <a:t>Data </a:t>
            </a:r>
            <a:r>
              <a:rPr lang="en-US" sz="3600" dirty="0"/>
              <a:t>collection goals and </a:t>
            </a:r>
            <a:r>
              <a:rPr lang="en-US" sz="3600" dirty="0" smtClean="0"/>
              <a:t>needs</a:t>
            </a:r>
          </a:p>
          <a:p>
            <a:pPr marL="571500" indent="-571500">
              <a:buAutoNum type="romanUcPeriod"/>
            </a:pPr>
            <a:r>
              <a:rPr lang="en-US" sz="3600" dirty="0" smtClean="0"/>
              <a:t>Data </a:t>
            </a:r>
            <a:r>
              <a:rPr lang="en-US" sz="3600" dirty="0" smtClean="0"/>
              <a:t>sources</a:t>
            </a:r>
          </a:p>
          <a:p>
            <a:pPr marL="971550" lvl="1" indent="-571500"/>
            <a:r>
              <a:rPr lang="en-US" dirty="0" smtClean="0"/>
              <a:t>Environment</a:t>
            </a:r>
          </a:p>
          <a:p>
            <a:pPr marL="971550" lvl="1" indent="-571500"/>
            <a:r>
              <a:rPr lang="en-US" dirty="0" smtClean="0"/>
              <a:t>Behavior</a:t>
            </a:r>
          </a:p>
          <a:p>
            <a:pPr marL="1371600" lvl="2" indent="-571500"/>
            <a:r>
              <a:rPr lang="en-US" dirty="0" smtClean="0"/>
              <a:t>Mode share</a:t>
            </a:r>
          </a:p>
          <a:p>
            <a:pPr marL="1371600" lvl="2" indent="-571500"/>
            <a:r>
              <a:rPr lang="en-US" dirty="0" smtClean="0"/>
              <a:t>Volume counts</a:t>
            </a:r>
          </a:p>
          <a:p>
            <a:pPr marL="1371600" lvl="2" indent="-571500"/>
            <a:r>
              <a:rPr lang="en-US" dirty="0" smtClean="0"/>
              <a:t>Crashes</a:t>
            </a:r>
            <a:endParaRPr lang="en-US" dirty="0" smtClean="0"/>
          </a:p>
          <a:p>
            <a:pPr marL="571500" indent="-571500">
              <a:buAutoNum type="romanUcPeriod"/>
            </a:pPr>
            <a:r>
              <a:rPr lang="en-US" sz="3600" dirty="0" smtClean="0"/>
              <a:t>Facility analysis tools</a:t>
            </a:r>
            <a:endParaRPr lang="en-US" sz="3600" dirty="0"/>
          </a:p>
        </p:txBody>
      </p:sp>
      <p:sp>
        <p:nvSpPr>
          <p:cNvPr id="3" name="Text Placeholder 2"/>
          <p:cNvSpPr>
            <a:spLocks noGrp="1"/>
          </p:cNvSpPr>
          <p:nvPr>
            <p:ph type="body" sz="quarter" idx="10"/>
          </p:nvPr>
        </p:nvSpPr>
        <p:spPr>
          <a:xfrm>
            <a:off x="228600" y="533400"/>
            <a:ext cx="8686800" cy="914400"/>
          </a:xfrm>
        </p:spPr>
        <p:txBody>
          <a:bodyPr/>
          <a:lstStyle/>
          <a:p>
            <a:r>
              <a:rPr lang="en-US" dirty="0" smtClean="0"/>
              <a:t>Today’s Class</a:t>
            </a:r>
            <a:endParaRPr lang="en-US" dirty="0"/>
          </a:p>
        </p:txBody>
      </p:sp>
      <p:sp>
        <p:nvSpPr>
          <p:cNvPr id="4" name="Text Placeholder 3"/>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31917149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Segment Bicycle LOS C</a:t>
            </a:r>
          </a:p>
          <a:p>
            <a:endParaRPr lang="en-US" dirty="0"/>
          </a:p>
        </p:txBody>
      </p:sp>
      <p:sp>
        <p:nvSpPr>
          <p:cNvPr id="4" name="Text Placeholder 3"/>
          <p:cNvSpPr>
            <a:spLocks noGrp="1"/>
          </p:cNvSpPr>
          <p:nvPr>
            <p:ph type="body" sz="quarter" idx="11"/>
          </p:nvPr>
        </p:nvSpPr>
        <p:spPr/>
        <p:txBody>
          <a:bodyPr/>
          <a:lstStyle/>
          <a:p>
            <a:endParaRPr lang="en-US" dirty="0"/>
          </a:p>
        </p:txBody>
      </p:sp>
      <p:pic>
        <p:nvPicPr>
          <p:cNvPr id="6" name="Picture 5" descr="P1010050"/>
          <p:cNvPicPr>
            <a:picLocks noChangeAspect="1" noChangeArrowheads="1"/>
          </p:cNvPicPr>
          <p:nvPr/>
        </p:nvPicPr>
        <p:blipFill>
          <a:blip r:embed="rId3" cstate="email">
            <a:lum bright="6000"/>
            <a:extLst>
              <a:ext uri="{28A0092B-C50C-407E-A947-70E740481C1C}">
                <a14:useLocalDpi xmlns:a14="http://schemas.microsoft.com/office/drawing/2010/main" val="0"/>
              </a:ext>
            </a:extLst>
          </a:blip>
          <a:srcRect/>
          <a:stretch>
            <a:fillRect/>
          </a:stretch>
        </p:blipFill>
        <p:spPr bwMode="auto">
          <a:xfrm>
            <a:off x="352425" y="914400"/>
            <a:ext cx="5924550" cy="4443413"/>
          </a:xfrm>
          <a:prstGeom prst="rect">
            <a:avLst/>
          </a:prstGeom>
          <a:noFill/>
          <a:ln w="9525">
            <a:solidFill>
              <a:schemeClr val="tx1"/>
            </a:solidFill>
            <a:miter lim="800000"/>
            <a:headEnd/>
            <a:tailEnd/>
          </a:ln>
        </p:spPr>
      </p:pic>
      <p:sp>
        <p:nvSpPr>
          <p:cNvPr id="7" name="Text Box 6"/>
          <p:cNvSpPr txBox="1">
            <a:spLocks noChangeArrowheads="1"/>
          </p:cNvSpPr>
          <p:nvPr/>
        </p:nvSpPr>
        <p:spPr bwMode="auto">
          <a:xfrm>
            <a:off x="304800" y="5482139"/>
            <a:ext cx="6019800" cy="523220"/>
          </a:xfrm>
          <a:prstGeom prst="rect">
            <a:avLst/>
          </a:prstGeom>
          <a:noFill/>
          <a:ln w="9525">
            <a:noFill/>
            <a:miter lim="800000"/>
            <a:headEnd/>
            <a:tailEnd/>
          </a:ln>
        </p:spPr>
        <p:txBody>
          <a:bodyPr>
            <a:spAutoFit/>
          </a:bodyPr>
          <a:lstStyle/>
          <a:p>
            <a:pPr algn="ctr"/>
            <a:r>
              <a:rPr lang="en-US" sz="2800" dirty="0"/>
              <a:t>MD 108—Howard County</a:t>
            </a:r>
          </a:p>
        </p:txBody>
      </p:sp>
      <p:sp>
        <p:nvSpPr>
          <p:cNvPr id="8" name="Text Box 7"/>
          <p:cNvSpPr txBox="1">
            <a:spLocks noChangeArrowheads="1"/>
          </p:cNvSpPr>
          <p:nvPr/>
        </p:nvSpPr>
        <p:spPr bwMode="auto">
          <a:xfrm>
            <a:off x="6324600" y="1295400"/>
            <a:ext cx="2896370" cy="4431983"/>
          </a:xfrm>
          <a:prstGeom prst="rect">
            <a:avLst/>
          </a:prstGeom>
          <a:noFill/>
          <a:ln w="9525">
            <a:noFill/>
            <a:miter lim="800000"/>
            <a:headEnd/>
            <a:tailEnd/>
          </a:ln>
        </p:spPr>
        <p:txBody>
          <a:bodyPr wrap="none">
            <a:spAutoFit/>
          </a:bodyPr>
          <a:lstStyle/>
          <a:p>
            <a:pPr>
              <a:buFontTx/>
              <a:buChar char="•"/>
            </a:pPr>
            <a:r>
              <a:rPr lang="en-US" sz="2400" dirty="0"/>
              <a:t> No shoulder</a:t>
            </a:r>
          </a:p>
          <a:p>
            <a:pPr>
              <a:buFontTx/>
              <a:buChar char="•"/>
            </a:pPr>
            <a:r>
              <a:rPr lang="en-US" sz="2400" dirty="0"/>
              <a:t> 12.5 foot lane</a:t>
            </a:r>
          </a:p>
          <a:p>
            <a:pPr>
              <a:buFontTx/>
              <a:buChar char="•"/>
            </a:pPr>
            <a:r>
              <a:rPr lang="en-US" sz="2400" dirty="0"/>
              <a:t> 50 </a:t>
            </a:r>
            <a:r>
              <a:rPr lang="en-US" sz="2400" dirty="0" smtClean="0"/>
              <a:t>MPH speed limit</a:t>
            </a:r>
            <a:endParaRPr lang="en-US" sz="2400" dirty="0"/>
          </a:p>
          <a:p>
            <a:pPr>
              <a:buFontTx/>
              <a:buChar char="•"/>
            </a:pPr>
            <a:r>
              <a:rPr lang="en-US" sz="2400" dirty="0"/>
              <a:t> 2 lanes, undivided</a:t>
            </a:r>
          </a:p>
          <a:p>
            <a:pPr>
              <a:buFontTx/>
              <a:buChar char="•"/>
            </a:pPr>
            <a:r>
              <a:rPr lang="en-US" sz="2400" dirty="0"/>
              <a:t> </a:t>
            </a:r>
            <a:r>
              <a:rPr lang="en-US" sz="2400" dirty="0" smtClean="0"/>
              <a:t>1500 </a:t>
            </a:r>
            <a:r>
              <a:rPr lang="en-US" sz="2400" dirty="0" err="1" smtClean="0"/>
              <a:t>veh</a:t>
            </a:r>
            <a:r>
              <a:rPr lang="en-US" sz="2400" dirty="0" smtClean="0"/>
              <a:t>/</a:t>
            </a:r>
            <a:r>
              <a:rPr lang="en-US" sz="2400" dirty="0" err="1" smtClean="0"/>
              <a:t>hr</a:t>
            </a:r>
            <a:endParaRPr lang="en-US" sz="2400" dirty="0" smtClean="0"/>
          </a:p>
          <a:p>
            <a:pPr>
              <a:buFontTx/>
              <a:buChar char="•"/>
            </a:pPr>
            <a:r>
              <a:rPr lang="en-US" sz="2400" dirty="0"/>
              <a:t> </a:t>
            </a:r>
            <a:r>
              <a:rPr lang="en-US" sz="2400" dirty="0" smtClean="0"/>
              <a:t>Peak Hour factor=2</a:t>
            </a:r>
            <a:endParaRPr lang="en-US" sz="2400" dirty="0"/>
          </a:p>
          <a:p>
            <a:pPr>
              <a:buFontTx/>
              <a:buChar char="•"/>
            </a:pPr>
            <a:r>
              <a:rPr lang="en-US" sz="2400" dirty="0"/>
              <a:t> </a:t>
            </a:r>
            <a:r>
              <a:rPr lang="en-US" sz="2400" dirty="0" smtClean="0"/>
              <a:t>11% trucks</a:t>
            </a:r>
          </a:p>
          <a:p>
            <a:pPr>
              <a:buFontTx/>
              <a:buChar char="•"/>
            </a:pPr>
            <a:r>
              <a:rPr lang="en-US" sz="2400" dirty="0" smtClean="0"/>
              <a:t>4 conflicts/mi</a:t>
            </a:r>
          </a:p>
          <a:p>
            <a:pPr>
              <a:buFontTx/>
              <a:buChar char="•"/>
            </a:pPr>
            <a:r>
              <a:rPr lang="en-US" sz="2400" dirty="0" smtClean="0"/>
              <a:t>Surface condition=3 </a:t>
            </a:r>
          </a:p>
          <a:p>
            <a:r>
              <a:rPr lang="en-US" sz="2400" dirty="0" smtClean="0"/>
              <a:t> (default value for </a:t>
            </a:r>
          </a:p>
          <a:p>
            <a:r>
              <a:rPr lang="en-US" sz="2400" dirty="0" smtClean="0"/>
              <a:t>  good condition)</a:t>
            </a:r>
          </a:p>
          <a:p>
            <a:endParaRPr lang="en-US" sz="1800" dirty="0"/>
          </a:p>
        </p:txBody>
      </p:sp>
    </p:spTree>
    <p:extLst>
      <p:ext uri="{BB962C8B-B14F-4D97-AF65-F5344CB8AC3E}">
        <p14:creationId xmlns:p14="http://schemas.microsoft.com/office/powerpoint/2010/main" val="155328621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Segment Bicycle LOS B</a:t>
            </a:r>
          </a:p>
          <a:p>
            <a:endParaRPr lang="en-US" dirty="0"/>
          </a:p>
        </p:txBody>
      </p:sp>
      <p:sp>
        <p:nvSpPr>
          <p:cNvPr id="4" name="Text Placeholder 3"/>
          <p:cNvSpPr>
            <a:spLocks noGrp="1"/>
          </p:cNvSpPr>
          <p:nvPr>
            <p:ph type="body" sz="quarter" idx="11"/>
          </p:nvPr>
        </p:nvSpPr>
        <p:spPr/>
        <p:txBody>
          <a:bodyPr/>
          <a:lstStyle/>
          <a:p>
            <a:endParaRPr lang="en-US" dirty="0"/>
          </a:p>
        </p:txBody>
      </p:sp>
      <p:sp>
        <p:nvSpPr>
          <p:cNvPr id="6" name="Text Box 4"/>
          <p:cNvSpPr txBox="1">
            <a:spLocks noChangeArrowheads="1"/>
          </p:cNvSpPr>
          <p:nvPr/>
        </p:nvSpPr>
        <p:spPr bwMode="auto">
          <a:xfrm>
            <a:off x="342900" y="5429292"/>
            <a:ext cx="6019800" cy="523220"/>
          </a:xfrm>
          <a:prstGeom prst="rect">
            <a:avLst/>
          </a:prstGeom>
          <a:noFill/>
          <a:ln w="9525">
            <a:noFill/>
            <a:miter lim="800000"/>
            <a:headEnd/>
            <a:tailEnd/>
          </a:ln>
        </p:spPr>
        <p:txBody>
          <a:bodyPr>
            <a:spAutoFit/>
          </a:bodyPr>
          <a:lstStyle/>
          <a:p>
            <a:pPr algn="ctr"/>
            <a:r>
              <a:rPr lang="en-US" sz="2800" dirty="0"/>
              <a:t>MD 108—Howard County</a:t>
            </a:r>
          </a:p>
        </p:txBody>
      </p:sp>
      <p:pic>
        <p:nvPicPr>
          <p:cNvPr id="7" name="Picture 5" descr="P1010058"/>
          <p:cNvPicPr>
            <a:picLocks noChangeAspect="1" noChangeArrowheads="1"/>
          </p:cNvPicPr>
          <p:nvPr/>
        </p:nvPicPr>
        <p:blipFill>
          <a:blip r:embed="rId3" cstate="email">
            <a:lum bright="12000"/>
            <a:extLst>
              <a:ext uri="{28A0092B-C50C-407E-A947-70E740481C1C}">
                <a14:useLocalDpi xmlns:a14="http://schemas.microsoft.com/office/drawing/2010/main" val="0"/>
              </a:ext>
            </a:extLst>
          </a:blip>
          <a:srcRect/>
          <a:stretch>
            <a:fillRect/>
          </a:stretch>
        </p:blipFill>
        <p:spPr bwMode="auto">
          <a:xfrm>
            <a:off x="228600" y="914399"/>
            <a:ext cx="5981700" cy="4486275"/>
          </a:xfrm>
          <a:prstGeom prst="rect">
            <a:avLst/>
          </a:prstGeom>
          <a:noFill/>
          <a:ln w="9525">
            <a:solidFill>
              <a:schemeClr val="tx1"/>
            </a:solidFill>
            <a:miter lim="800000"/>
            <a:headEnd/>
            <a:tailEnd/>
          </a:ln>
        </p:spPr>
      </p:pic>
      <p:sp>
        <p:nvSpPr>
          <p:cNvPr id="8" name="Text Box 6"/>
          <p:cNvSpPr txBox="1">
            <a:spLocks noChangeArrowheads="1"/>
          </p:cNvSpPr>
          <p:nvPr/>
        </p:nvSpPr>
        <p:spPr bwMode="auto">
          <a:xfrm>
            <a:off x="6247630" y="968692"/>
            <a:ext cx="2896370" cy="4431983"/>
          </a:xfrm>
          <a:prstGeom prst="rect">
            <a:avLst/>
          </a:prstGeom>
          <a:noFill/>
          <a:ln w="9525">
            <a:noFill/>
            <a:miter lim="800000"/>
            <a:headEnd/>
            <a:tailEnd/>
          </a:ln>
        </p:spPr>
        <p:txBody>
          <a:bodyPr wrap="none">
            <a:spAutoFit/>
          </a:bodyPr>
          <a:lstStyle/>
          <a:p>
            <a:pPr>
              <a:buFontTx/>
              <a:buChar char="•"/>
            </a:pPr>
            <a:r>
              <a:rPr lang="en-US" sz="2400" dirty="0" smtClean="0"/>
              <a:t>9.5 </a:t>
            </a:r>
            <a:r>
              <a:rPr lang="en-US" sz="2400" dirty="0" err="1" smtClean="0"/>
              <a:t>ft</a:t>
            </a:r>
            <a:r>
              <a:rPr lang="en-US" sz="2400" dirty="0" smtClean="0"/>
              <a:t> shoulder</a:t>
            </a:r>
            <a:endParaRPr lang="en-US" sz="2400" dirty="0"/>
          </a:p>
          <a:p>
            <a:pPr>
              <a:buFontTx/>
              <a:buChar char="•"/>
            </a:pPr>
            <a:r>
              <a:rPr lang="en-US" sz="2400" dirty="0"/>
              <a:t> </a:t>
            </a:r>
            <a:r>
              <a:rPr lang="en-US" sz="2400" dirty="0" smtClean="0"/>
              <a:t>12 foot </a:t>
            </a:r>
            <a:r>
              <a:rPr lang="en-US" sz="2400" dirty="0"/>
              <a:t>lane</a:t>
            </a:r>
          </a:p>
          <a:p>
            <a:pPr>
              <a:buFontTx/>
              <a:buChar char="•"/>
            </a:pPr>
            <a:r>
              <a:rPr lang="en-US" sz="2400" dirty="0"/>
              <a:t> </a:t>
            </a:r>
            <a:r>
              <a:rPr lang="en-US" sz="2400" dirty="0" smtClean="0"/>
              <a:t>45MPH </a:t>
            </a:r>
            <a:r>
              <a:rPr lang="en-US" sz="2400" dirty="0"/>
              <a:t>speed limit</a:t>
            </a:r>
          </a:p>
          <a:p>
            <a:pPr>
              <a:buFontTx/>
              <a:buChar char="•"/>
            </a:pPr>
            <a:r>
              <a:rPr lang="en-US" sz="2400" dirty="0"/>
              <a:t> 2 lanes, undivided</a:t>
            </a:r>
          </a:p>
          <a:p>
            <a:pPr>
              <a:buFontTx/>
              <a:buChar char="•"/>
            </a:pPr>
            <a:r>
              <a:rPr lang="en-US" sz="2400" dirty="0"/>
              <a:t> 2</a:t>
            </a:r>
            <a:r>
              <a:rPr lang="en-US" sz="2400" dirty="0" smtClean="0"/>
              <a:t>00 </a:t>
            </a:r>
            <a:r>
              <a:rPr lang="en-US" sz="2400" dirty="0" err="1"/>
              <a:t>veh</a:t>
            </a:r>
            <a:r>
              <a:rPr lang="en-US" sz="2400" dirty="0"/>
              <a:t>/</a:t>
            </a:r>
            <a:r>
              <a:rPr lang="en-US" sz="2400" dirty="0" err="1"/>
              <a:t>hr</a:t>
            </a:r>
            <a:endParaRPr lang="en-US" sz="2400" dirty="0"/>
          </a:p>
          <a:p>
            <a:pPr>
              <a:buFontTx/>
              <a:buChar char="•"/>
            </a:pPr>
            <a:r>
              <a:rPr lang="en-US" sz="2400" dirty="0"/>
              <a:t> Peak Hour factor=2</a:t>
            </a:r>
          </a:p>
          <a:p>
            <a:pPr>
              <a:buFontTx/>
              <a:buChar char="•"/>
            </a:pPr>
            <a:r>
              <a:rPr lang="en-US" sz="2400" dirty="0"/>
              <a:t> 4</a:t>
            </a:r>
            <a:r>
              <a:rPr lang="en-US" sz="2400" dirty="0" smtClean="0"/>
              <a:t>% </a:t>
            </a:r>
            <a:r>
              <a:rPr lang="en-US" sz="2400" dirty="0"/>
              <a:t>trucks</a:t>
            </a:r>
          </a:p>
          <a:p>
            <a:pPr>
              <a:buFontTx/>
              <a:buChar char="•"/>
            </a:pPr>
            <a:r>
              <a:rPr lang="en-US" sz="2400" dirty="0" smtClean="0"/>
              <a:t>3 </a:t>
            </a:r>
            <a:r>
              <a:rPr lang="en-US" sz="2400" dirty="0"/>
              <a:t>conflicts/mi</a:t>
            </a:r>
          </a:p>
          <a:p>
            <a:pPr>
              <a:buFontTx/>
              <a:buChar char="•"/>
            </a:pPr>
            <a:r>
              <a:rPr lang="en-US" sz="2400" dirty="0"/>
              <a:t>Surface condition=3 </a:t>
            </a:r>
          </a:p>
          <a:p>
            <a:r>
              <a:rPr lang="en-US" sz="2400" dirty="0"/>
              <a:t> (default value for </a:t>
            </a:r>
          </a:p>
          <a:p>
            <a:r>
              <a:rPr lang="en-US" sz="2400" dirty="0"/>
              <a:t>  good condition)</a:t>
            </a:r>
          </a:p>
          <a:p>
            <a:pPr>
              <a:buFontTx/>
              <a:buChar char="•"/>
            </a:pPr>
            <a:endParaRPr lang="en-US" sz="1800" dirty="0"/>
          </a:p>
        </p:txBody>
      </p:sp>
    </p:spTree>
    <p:extLst>
      <p:ext uri="{BB962C8B-B14F-4D97-AF65-F5344CB8AC3E}">
        <p14:creationId xmlns:p14="http://schemas.microsoft.com/office/powerpoint/2010/main" val="268965976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Important Bicycle LOS Model Caveats</a:t>
            </a:r>
          </a:p>
          <a:p>
            <a:endParaRPr lang="en-US" dirty="0"/>
          </a:p>
        </p:txBody>
      </p:sp>
      <p:sp>
        <p:nvSpPr>
          <p:cNvPr id="4" name="Text Placeholder 3"/>
          <p:cNvSpPr>
            <a:spLocks noGrp="1"/>
          </p:cNvSpPr>
          <p:nvPr>
            <p:ph type="body" sz="quarter" idx="11"/>
          </p:nvPr>
        </p:nvSpPr>
        <p:spPr/>
        <p:txBody>
          <a:bodyPr/>
          <a:lstStyle/>
          <a:p>
            <a:endParaRPr lang="en-US" dirty="0"/>
          </a:p>
        </p:txBody>
      </p:sp>
      <p:sp>
        <p:nvSpPr>
          <p:cNvPr id="6" name="Rectangle 3"/>
          <p:cNvSpPr txBox="1">
            <a:spLocks noChangeArrowheads="1"/>
          </p:cNvSpPr>
          <p:nvPr/>
        </p:nvSpPr>
        <p:spPr>
          <a:xfrm>
            <a:off x="457200" y="990600"/>
            <a:ext cx="8153400" cy="4876800"/>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fontAlgn="auto">
              <a:spcAft>
                <a:spcPts val="0"/>
              </a:spcAft>
            </a:pPr>
            <a:r>
              <a:rPr lang="en-US" sz="3000" dirty="0" smtClean="0"/>
              <a:t>Model not used to predict bicycle crashes; it is a suitability model</a:t>
            </a:r>
          </a:p>
          <a:p>
            <a:pPr fontAlgn="auto">
              <a:spcAft>
                <a:spcPts val="0"/>
              </a:spcAft>
            </a:pPr>
            <a:r>
              <a:rPr lang="en-US" sz="3000" dirty="0" smtClean="0"/>
              <a:t>Model based on the perceptions of safety of a typical bicyclist</a:t>
            </a:r>
          </a:p>
          <a:p>
            <a:pPr fontAlgn="auto">
              <a:spcAft>
                <a:spcPts val="0"/>
              </a:spcAft>
            </a:pPr>
            <a:r>
              <a:rPr lang="en-US" sz="3000" dirty="0" smtClean="0"/>
              <a:t>Model represents the typical conditions along a roadway segment (averages, not anomalies)</a:t>
            </a:r>
          </a:p>
          <a:p>
            <a:pPr fontAlgn="auto">
              <a:spcAft>
                <a:spcPts val="0"/>
              </a:spcAft>
            </a:pPr>
            <a:r>
              <a:rPr lang="en-US" sz="3000" dirty="0" smtClean="0"/>
              <a:t>Slope and signage are not included in the model</a:t>
            </a:r>
          </a:p>
          <a:p>
            <a:pPr fontAlgn="auto">
              <a:spcAft>
                <a:spcPts val="0"/>
              </a:spcAft>
            </a:pPr>
            <a:r>
              <a:rPr lang="en-US" sz="3000" dirty="0" smtClean="0"/>
              <a:t>“New” facility types cannot be evaluated (e.g., shared lane markings, cycle tracks, etc.)</a:t>
            </a:r>
          </a:p>
        </p:txBody>
      </p:sp>
    </p:spTree>
    <p:extLst>
      <p:ext uri="{BB962C8B-B14F-4D97-AF65-F5344CB8AC3E}">
        <p14:creationId xmlns:p14="http://schemas.microsoft.com/office/powerpoint/2010/main" val="42066171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smtClean="0"/>
              <a:t>Facility Analysis: Pedestrian </a:t>
            </a:r>
            <a:r>
              <a:rPr lang="en-US" dirty="0"/>
              <a:t>LOS</a:t>
            </a:r>
          </a:p>
          <a:p>
            <a:endParaRPr lang="en-US" dirty="0"/>
          </a:p>
        </p:txBody>
      </p:sp>
      <p:sp>
        <p:nvSpPr>
          <p:cNvPr id="4" name="Text Placeholder 3"/>
          <p:cNvSpPr>
            <a:spLocks noGrp="1"/>
          </p:cNvSpPr>
          <p:nvPr>
            <p:ph type="body" sz="quarter" idx="11"/>
          </p:nvPr>
        </p:nvSpPr>
        <p:spPr/>
        <p:txBody>
          <a:bodyPr/>
          <a:lstStyle/>
          <a:p>
            <a:endParaRPr lang="en-US" dirty="0"/>
          </a:p>
        </p:txBody>
      </p:sp>
      <p:sp>
        <p:nvSpPr>
          <p:cNvPr id="5" name="Text Box 11"/>
          <p:cNvSpPr txBox="1">
            <a:spLocks noChangeArrowheads="1"/>
          </p:cNvSpPr>
          <p:nvPr/>
        </p:nvSpPr>
        <p:spPr bwMode="auto">
          <a:xfrm>
            <a:off x="838200" y="5374105"/>
            <a:ext cx="3276600" cy="553998"/>
          </a:xfrm>
          <a:prstGeom prst="rect">
            <a:avLst/>
          </a:prstGeom>
          <a:noFill/>
          <a:ln w="9525">
            <a:noFill/>
            <a:miter lim="800000"/>
            <a:headEnd/>
            <a:tailEnd/>
          </a:ln>
          <a:effectLst/>
        </p:spPr>
        <p:txBody>
          <a:bodyPr>
            <a:spAutoFit/>
          </a:bodyPr>
          <a:lstStyle/>
          <a:p>
            <a:pPr algn="ctr">
              <a:spcBef>
                <a:spcPct val="50000"/>
              </a:spcBef>
            </a:pPr>
            <a:r>
              <a:rPr lang="en-US" sz="3000" dirty="0"/>
              <a:t>Pedestrian LOS </a:t>
            </a:r>
            <a:r>
              <a:rPr lang="en-US" sz="3000" dirty="0" smtClean="0"/>
              <a:t>?</a:t>
            </a:r>
            <a:endParaRPr lang="en-US" sz="3000" dirty="0"/>
          </a:p>
        </p:txBody>
      </p:sp>
      <p:sp>
        <p:nvSpPr>
          <p:cNvPr id="6" name="Text Box 12"/>
          <p:cNvSpPr txBox="1">
            <a:spLocks noChangeArrowheads="1"/>
          </p:cNvSpPr>
          <p:nvPr/>
        </p:nvSpPr>
        <p:spPr bwMode="auto">
          <a:xfrm>
            <a:off x="5121442" y="5374105"/>
            <a:ext cx="3276600" cy="553998"/>
          </a:xfrm>
          <a:prstGeom prst="rect">
            <a:avLst/>
          </a:prstGeom>
          <a:noFill/>
          <a:ln w="9525">
            <a:noFill/>
            <a:miter lim="800000"/>
            <a:headEnd/>
            <a:tailEnd/>
          </a:ln>
          <a:effectLst/>
        </p:spPr>
        <p:txBody>
          <a:bodyPr>
            <a:spAutoFit/>
          </a:bodyPr>
          <a:lstStyle/>
          <a:p>
            <a:pPr algn="ctr">
              <a:spcBef>
                <a:spcPct val="50000"/>
              </a:spcBef>
            </a:pPr>
            <a:r>
              <a:rPr lang="en-US" sz="3000" dirty="0"/>
              <a:t>Pedestrian LOS </a:t>
            </a:r>
            <a:r>
              <a:rPr lang="en-US" sz="3000" dirty="0" smtClean="0"/>
              <a:t>?</a:t>
            </a:r>
            <a:endParaRPr lang="en-US" sz="3000" dirty="0"/>
          </a:p>
        </p:txBody>
      </p:sp>
      <p:pic>
        <p:nvPicPr>
          <p:cNvPr id="8" name="Picture 17" descr="busy sidewalk"/>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a:xfrm>
            <a:off x="5116680" y="934787"/>
            <a:ext cx="3281362" cy="4375150"/>
          </a:xfrm>
          <a:prstGeom prst="rect">
            <a:avLst/>
          </a:prstGeom>
          <a:noFill/>
          <a:ln>
            <a:solidFill>
              <a:schemeClr val="tx1"/>
            </a:solidFill>
          </a:ln>
        </p:spPr>
      </p:pic>
      <p:pic>
        <p:nvPicPr>
          <p:cNvPr id="9" name="Picture 15" descr="airport road"/>
          <p:cNvPicPr>
            <a:picLocks noChangeAspect="1" noChangeArrowheads="1"/>
          </p:cNvPicPr>
          <p:nvPr/>
        </p:nvPicPr>
        <p:blipFill>
          <a:blip r:embed="rId4" cstate="email">
            <a:extLst>
              <a:ext uri="{28A0092B-C50C-407E-A947-70E740481C1C}">
                <a14:useLocalDpi xmlns:a14="http://schemas.microsoft.com/office/drawing/2010/main" val="0"/>
              </a:ext>
            </a:extLst>
          </a:blip>
          <a:srcRect b="-331"/>
          <a:stretch>
            <a:fillRect/>
          </a:stretch>
        </p:blipFill>
        <p:spPr>
          <a:xfrm>
            <a:off x="838200" y="990600"/>
            <a:ext cx="3276600" cy="4343400"/>
          </a:xfrm>
          <a:prstGeom prst="rect">
            <a:avLst/>
          </a:prstGeom>
          <a:noFill/>
          <a:ln>
            <a:solidFill>
              <a:schemeClr val="tx1"/>
            </a:solidFill>
          </a:ln>
        </p:spPr>
      </p:pic>
    </p:spTree>
    <p:extLst>
      <p:ext uri="{BB962C8B-B14F-4D97-AF65-F5344CB8AC3E}">
        <p14:creationId xmlns:p14="http://schemas.microsoft.com/office/powerpoint/2010/main" val="312863541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Multimodal LOS Measure Issues</a:t>
            </a:r>
          </a:p>
          <a:p>
            <a:endParaRPr lang="en-US" dirty="0"/>
          </a:p>
        </p:txBody>
      </p:sp>
      <p:sp>
        <p:nvSpPr>
          <p:cNvPr id="4" name="Text Placeholder 3"/>
          <p:cNvSpPr>
            <a:spLocks noGrp="1"/>
          </p:cNvSpPr>
          <p:nvPr>
            <p:ph type="body" sz="quarter" idx="11"/>
          </p:nvPr>
        </p:nvSpPr>
        <p:spPr/>
        <p:txBody>
          <a:bodyPr/>
          <a:lstStyle/>
          <a:p>
            <a:endParaRPr lang="en-US" dirty="0"/>
          </a:p>
        </p:txBody>
      </p:sp>
      <p:sp>
        <p:nvSpPr>
          <p:cNvPr id="6" name="Rectangle 3"/>
          <p:cNvSpPr txBox="1">
            <a:spLocks noChangeArrowheads="1"/>
          </p:cNvSpPr>
          <p:nvPr/>
        </p:nvSpPr>
        <p:spPr>
          <a:xfrm>
            <a:off x="763296" y="1392590"/>
            <a:ext cx="7772400" cy="4495800"/>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fontAlgn="auto">
              <a:spcAft>
                <a:spcPts val="0"/>
              </a:spcAft>
            </a:pPr>
            <a:r>
              <a:rPr lang="da-DK" sz="3000" dirty="0" smtClean="0"/>
              <a:t>Past HCM method focuses on speed, delay, and space</a:t>
            </a:r>
          </a:p>
          <a:p>
            <a:pPr marL="0" indent="0" fontAlgn="auto">
              <a:spcAft>
                <a:spcPts val="0"/>
              </a:spcAft>
              <a:buFont typeface="Arial"/>
              <a:buNone/>
            </a:pPr>
            <a:endParaRPr lang="da-DK" sz="3000" dirty="0" smtClean="0"/>
          </a:p>
          <a:p>
            <a:pPr marL="0" indent="0" fontAlgn="auto">
              <a:spcAft>
                <a:spcPts val="0"/>
              </a:spcAft>
              <a:buFont typeface="Arial"/>
              <a:buNone/>
            </a:pPr>
            <a:endParaRPr lang="da-DK" sz="3000" dirty="0" smtClean="0"/>
          </a:p>
          <a:p>
            <a:pPr fontAlgn="auto">
              <a:spcAft>
                <a:spcPts val="0"/>
              </a:spcAft>
            </a:pPr>
            <a:r>
              <a:rPr lang="da-DK" sz="3000" dirty="0" smtClean="0"/>
              <a:t>NCHRP 3-70 and other research suggest there are other factors</a:t>
            </a:r>
          </a:p>
          <a:p>
            <a:pPr fontAlgn="auto">
              <a:spcAft>
                <a:spcPts val="0"/>
              </a:spcAft>
            </a:pPr>
            <a:r>
              <a:rPr lang="da-DK" sz="3000" dirty="0" smtClean="0"/>
              <a:t>Auto volumes important to bike &amp; ped service quality</a:t>
            </a:r>
          </a:p>
          <a:p>
            <a:pPr marL="457200" lvl="1" indent="0" fontAlgn="auto">
              <a:spcAft>
                <a:spcPts val="0"/>
              </a:spcAft>
              <a:buNone/>
            </a:pPr>
            <a:endParaRPr lang="da-DK" dirty="0" smtClean="0"/>
          </a:p>
          <a:p>
            <a:pPr lvl="1" fontAlgn="auto">
              <a:spcAft>
                <a:spcPts val="0"/>
              </a:spcAft>
            </a:pPr>
            <a:endParaRPr lang="da-DK" dirty="0" smtClean="0"/>
          </a:p>
          <a:p>
            <a:pPr marL="457200" lvl="1" indent="0" fontAlgn="auto">
              <a:spcAft>
                <a:spcPts val="0"/>
              </a:spcAft>
              <a:buNone/>
            </a:pPr>
            <a:endParaRPr lang="da-DK" dirty="0" smtClean="0"/>
          </a:p>
          <a:p>
            <a:pPr lvl="1" fontAlgn="auto">
              <a:spcAft>
                <a:spcPts val="0"/>
              </a:spcAft>
            </a:pPr>
            <a:endParaRPr lang="da-DK" dirty="0" smtClean="0"/>
          </a:p>
          <a:p>
            <a:pPr lvl="1" fontAlgn="auto">
              <a:spcAft>
                <a:spcPts val="0"/>
              </a:spcAft>
            </a:pPr>
            <a:endParaRPr lang="da-DK" dirty="0" smtClean="0"/>
          </a:p>
          <a:p>
            <a:pPr lvl="1" fontAlgn="auto">
              <a:spcAft>
                <a:spcPts val="0"/>
              </a:spcAft>
              <a:buFontTx/>
              <a:buNone/>
            </a:pPr>
            <a:endParaRPr lang="da-DK" dirty="0" smtClean="0"/>
          </a:p>
        </p:txBody>
      </p:sp>
      <p:pic>
        <p:nvPicPr>
          <p:cNvPr id="7" name="Picture 5"/>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a:xfrm>
            <a:off x="1676400" y="2419232"/>
            <a:ext cx="1343600" cy="744930"/>
          </a:xfrm>
          <a:prstGeom prst="rect">
            <a:avLst/>
          </a:prstGeom>
          <a:noFill/>
        </p:spPr>
      </p:pic>
      <p:pic>
        <p:nvPicPr>
          <p:cNvPr id="8" name="Picture 13"/>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a:xfrm>
            <a:off x="3662362" y="2371056"/>
            <a:ext cx="1364671" cy="783353"/>
          </a:xfrm>
          <a:prstGeom prst="rect">
            <a:avLst/>
          </a:prstGeom>
          <a:noFill/>
        </p:spPr>
      </p:pic>
      <p:sp>
        <p:nvSpPr>
          <p:cNvPr id="9" name="Text Box 21"/>
          <p:cNvSpPr txBox="1">
            <a:spLocks noChangeArrowheads="1"/>
          </p:cNvSpPr>
          <p:nvPr/>
        </p:nvSpPr>
        <p:spPr bwMode="auto">
          <a:xfrm>
            <a:off x="1778575" y="3178825"/>
            <a:ext cx="1139250" cy="461665"/>
          </a:xfrm>
          <a:prstGeom prst="rect">
            <a:avLst/>
          </a:prstGeom>
          <a:noFill/>
          <a:ln w="9525">
            <a:noFill/>
            <a:miter lim="800000"/>
            <a:headEnd/>
            <a:tailEnd/>
          </a:ln>
          <a:effectLst/>
        </p:spPr>
        <p:txBody>
          <a:bodyPr wrap="square">
            <a:spAutoFit/>
          </a:bodyPr>
          <a:lstStyle/>
          <a:p>
            <a:pPr>
              <a:spcBef>
                <a:spcPct val="50000"/>
              </a:spcBef>
            </a:pPr>
            <a:r>
              <a:rPr lang="en-US" sz="2400" dirty="0"/>
              <a:t>LOS A</a:t>
            </a:r>
          </a:p>
        </p:txBody>
      </p:sp>
      <p:sp>
        <p:nvSpPr>
          <p:cNvPr id="10" name="Text Box 23"/>
          <p:cNvSpPr txBox="1">
            <a:spLocks noChangeArrowheads="1"/>
          </p:cNvSpPr>
          <p:nvPr/>
        </p:nvSpPr>
        <p:spPr bwMode="auto">
          <a:xfrm>
            <a:off x="3870720" y="3135282"/>
            <a:ext cx="947953" cy="461665"/>
          </a:xfrm>
          <a:prstGeom prst="rect">
            <a:avLst/>
          </a:prstGeom>
          <a:noFill/>
          <a:ln w="9525">
            <a:noFill/>
            <a:miter lim="800000"/>
            <a:headEnd/>
            <a:tailEnd/>
          </a:ln>
          <a:effectLst/>
        </p:spPr>
        <p:txBody>
          <a:bodyPr wrap="square">
            <a:spAutoFit/>
          </a:bodyPr>
          <a:lstStyle/>
          <a:p>
            <a:pPr>
              <a:spcBef>
                <a:spcPct val="50000"/>
              </a:spcBef>
            </a:pPr>
            <a:r>
              <a:rPr lang="en-US" sz="2400" dirty="0"/>
              <a:t>LOS C</a:t>
            </a:r>
          </a:p>
        </p:txBody>
      </p:sp>
      <p:pic>
        <p:nvPicPr>
          <p:cNvPr id="11" name="Picture 16"/>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5800203" y="2286000"/>
            <a:ext cx="1206719" cy="953464"/>
          </a:xfrm>
          <a:prstGeom prst="rect">
            <a:avLst/>
          </a:prstGeom>
          <a:noFill/>
          <a:ln w="9525">
            <a:noFill/>
            <a:miter lim="800000"/>
            <a:headEnd/>
            <a:tailEnd/>
          </a:ln>
          <a:effectLst/>
        </p:spPr>
      </p:pic>
      <p:sp>
        <p:nvSpPr>
          <p:cNvPr id="12" name="Text Box 25"/>
          <p:cNvSpPr txBox="1">
            <a:spLocks noChangeArrowheads="1"/>
          </p:cNvSpPr>
          <p:nvPr/>
        </p:nvSpPr>
        <p:spPr bwMode="auto">
          <a:xfrm>
            <a:off x="5943600" y="3200400"/>
            <a:ext cx="943675" cy="461665"/>
          </a:xfrm>
          <a:prstGeom prst="rect">
            <a:avLst/>
          </a:prstGeom>
          <a:noFill/>
          <a:ln w="9525">
            <a:noFill/>
            <a:miter lim="800000"/>
            <a:headEnd/>
            <a:tailEnd/>
          </a:ln>
          <a:effectLst/>
        </p:spPr>
        <p:txBody>
          <a:bodyPr wrap="square">
            <a:spAutoFit/>
          </a:bodyPr>
          <a:lstStyle/>
          <a:p>
            <a:pPr>
              <a:spcBef>
                <a:spcPct val="50000"/>
              </a:spcBef>
            </a:pPr>
            <a:r>
              <a:rPr lang="en-US" sz="2400" dirty="0"/>
              <a:t>LOS E</a:t>
            </a:r>
          </a:p>
        </p:txBody>
      </p:sp>
    </p:spTree>
    <p:extLst>
      <p:ext uri="{BB962C8B-B14F-4D97-AF65-F5344CB8AC3E}">
        <p14:creationId xmlns:p14="http://schemas.microsoft.com/office/powerpoint/2010/main" val="357414954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990600"/>
            <a:ext cx="4876800" cy="4876801"/>
          </a:xfrm>
        </p:spPr>
        <p:txBody>
          <a:bodyPr>
            <a:normAutofit/>
          </a:bodyPr>
          <a:lstStyle/>
          <a:p>
            <a:r>
              <a:rPr lang="en-US" sz="3000" dirty="0"/>
              <a:t>Auto traffic and </a:t>
            </a:r>
            <a:r>
              <a:rPr lang="en-US" sz="3000" dirty="0" smtClean="0"/>
              <a:t>speeds </a:t>
            </a:r>
          </a:p>
          <a:p>
            <a:r>
              <a:rPr lang="en-US" sz="3000" dirty="0"/>
              <a:t>P</a:t>
            </a:r>
            <a:r>
              <a:rPr lang="en-US" sz="3000" dirty="0" smtClean="0"/>
              <a:t>ercent </a:t>
            </a:r>
            <a:r>
              <a:rPr lang="en-US" sz="3000" dirty="0"/>
              <a:t>trucks</a:t>
            </a:r>
          </a:p>
          <a:p>
            <a:r>
              <a:rPr lang="en-US" sz="3000" dirty="0"/>
              <a:t>Lateral separation between vehicles and </a:t>
            </a:r>
            <a:r>
              <a:rPr lang="en-US" sz="3000" dirty="0" smtClean="0"/>
              <a:t>pedestrians</a:t>
            </a:r>
          </a:p>
          <a:p>
            <a:pPr lvl="1"/>
            <a:r>
              <a:rPr lang="en-US" sz="2400" dirty="0" smtClean="0"/>
              <a:t>Buffers </a:t>
            </a:r>
            <a:r>
              <a:rPr lang="en-US" sz="2400" dirty="0"/>
              <a:t>(plantings, barricades</a:t>
            </a:r>
            <a:r>
              <a:rPr lang="en-US" sz="2400" dirty="0" smtClean="0"/>
              <a:t>), </a:t>
            </a:r>
            <a:r>
              <a:rPr lang="en-US" sz="2400" dirty="0"/>
              <a:t>parked cars</a:t>
            </a:r>
          </a:p>
          <a:p>
            <a:pPr marL="571500" indent="-514350"/>
            <a:r>
              <a:rPr lang="en-US" sz="3000" dirty="0"/>
              <a:t>Crossing </a:t>
            </a:r>
            <a:r>
              <a:rPr lang="en-US" sz="3000" dirty="0" smtClean="0"/>
              <a:t>difficulty</a:t>
            </a:r>
          </a:p>
          <a:p>
            <a:pPr lvl="1"/>
            <a:r>
              <a:rPr lang="en-US" sz="2400" dirty="0"/>
              <a:t>At intersections and mid-block locations</a:t>
            </a:r>
          </a:p>
          <a:p>
            <a:pPr marL="571500" indent="-514350"/>
            <a:r>
              <a:rPr lang="en-US" sz="3000" dirty="0"/>
              <a:t>Pedestrian </a:t>
            </a:r>
            <a:r>
              <a:rPr lang="en-US" sz="3000" dirty="0" smtClean="0"/>
              <a:t>density</a:t>
            </a:r>
            <a:endParaRPr lang="en-US" sz="3000" dirty="0"/>
          </a:p>
        </p:txBody>
      </p:sp>
      <p:sp>
        <p:nvSpPr>
          <p:cNvPr id="3" name="Text Placeholder 2"/>
          <p:cNvSpPr>
            <a:spLocks noGrp="1"/>
          </p:cNvSpPr>
          <p:nvPr>
            <p:ph type="body" sz="quarter" idx="10"/>
          </p:nvPr>
        </p:nvSpPr>
        <p:spPr/>
        <p:txBody>
          <a:bodyPr/>
          <a:lstStyle/>
          <a:p>
            <a:r>
              <a:rPr lang="en-US" dirty="0"/>
              <a:t>Pedestrian LOS Inputs</a:t>
            </a:r>
          </a:p>
        </p:txBody>
      </p:sp>
      <p:sp>
        <p:nvSpPr>
          <p:cNvPr id="4" name="Text Placeholder 3"/>
          <p:cNvSpPr>
            <a:spLocks noGrp="1"/>
          </p:cNvSpPr>
          <p:nvPr>
            <p:ph type="body" sz="quarter" idx="11"/>
          </p:nvPr>
        </p:nvSpPr>
        <p:spPr/>
        <p:txBody>
          <a:bodyPr/>
          <a:lstStyle/>
          <a:p>
            <a:endParaRPr lang="en-US" dirty="0"/>
          </a:p>
        </p:txBody>
      </p:sp>
      <p:pic>
        <p:nvPicPr>
          <p:cNvPr id="5122" name="Picture 2" descr="http://www.fhwa.dot.gov/publications/publicroads/12marapr/images/redm4.jpg"/>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a:stretch/>
        </p:blipFill>
        <p:spPr bwMode="auto">
          <a:xfrm>
            <a:off x="4953000" y="963167"/>
            <a:ext cx="3528060" cy="2688645"/>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5124" name="Picture 4" descr="Photo. Pedestrians walk along a sidewalk."/>
          <p:cNvPicPr>
            <a:picLocks noChangeAspect="1" noChangeArrowheads="1"/>
          </p:cNvPicPr>
          <p:nvPr/>
        </p:nvPicPr>
        <p:blipFill rotWithShape="1">
          <a:blip r:embed="rId4" cstate="email">
            <a:extLst>
              <a:ext uri="{28A0092B-C50C-407E-A947-70E740481C1C}">
                <a14:useLocalDpi xmlns:a14="http://schemas.microsoft.com/office/drawing/2010/main" val="0"/>
              </a:ext>
            </a:extLst>
          </a:blip>
          <a:srcRect/>
          <a:stretch/>
        </p:blipFill>
        <p:spPr bwMode="auto">
          <a:xfrm>
            <a:off x="5181600" y="3124200"/>
            <a:ext cx="3799332" cy="2543175"/>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7851644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066800"/>
            <a:ext cx="5181600" cy="4800601"/>
          </a:xfrm>
        </p:spPr>
        <p:txBody>
          <a:bodyPr>
            <a:normAutofit/>
          </a:bodyPr>
          <a:lstStyle/>
          <a:p>
            <a:r>
              <a:rPr lang="en-US" sz="3000" dirty="0"/>
              <a:t>If there is pedestrian/bike shared use path parallel to street, use shared use method (HCM </a:t>
            </a:r>
            <a:r>
              <a:rPr lang="en-US" sz="3000" dirty="0" smtClean="0"/>
              <a:t>Chap. </a:t>
            </a:r>
            <a:r>
              <a:rPr lang="en-US" sz="3000" dirty="0"/>
              <a:t>18)</a:t>
            </a:r>
          </a:p>
          <a:p>
            <a:r>
              <a:rPr lang="en-US" sz="3000" dirty="0"/>
              <a:t>If sidewalk is NOT shared with bikes, then PLOS is worse of:</a:t>
            </a:r>
          </a:p>
          <a:p>
            <a:pPr lvl="1"/>
            <a:r>
              <a:rPr lang="en-US" dirty="0"/>
              <a:t>Pedestrian density LOS (HCM, </a:t>
            </a:r>
            <a:r>
              <a:rPr lang="en-US" dirty="0" smtClean="0"/>
              <a:t>Chap. </a:t>
            </a:r>
            <a:r>
              <a:rPr lang="en-US" dirty="0"/>
              <a:t>18)</a:t>
            </a:r>
          </a:p>
          <a:p>
            <a:pPr lvl="1"/>
            <a:r>
              <a:rPr lang="en-US" dirty="0"/>
              <a:t>Non-density LOS</a:t>
            </a:r>
          </a:p>
        </p:txBody>
      </p:sp>
      <p:sp>
        <p:nvSpPr>
          <p:cNvPr id="3" name="Text Placeholder 2"/>
          <p:cNvSpPr>
            <a:spLocks noGrp="1"/>
          </p:cNvSpPr>
          <p:nvPr>
            <p:ph type="body" sz="quarter" idx="10"/>
          </p:nvPr>
        </p:nvSpPr>
        <p:spPr/>
        <p:txBody>
          <a:bodyPr/>
          <a:lstStyle/>
          <a:p>
            <a:r>
              <a:rPr lang="en-US" dirty="0"/>
              <a:t>Pedestrian LOS Model</a:t>
            </a:r>
          </a:p>
        </p:txBody>
      </p:sp>
      <p:sp>
        <p:nvSpPr>
          <p:cNvPr id="4" name="Text Placeholder 3"/>
          <p:cNvSpPr>
            <a:spLocks noGrp="1"/>
          </p:cNvSpPr>
          <p:nvPr>
            <p:ph type="body" sz="quarter" idx="11"/>
          </p:nvPr>
        </p:nvSpPr>
        <p:spPr/>
        <p:txBody>
          <a:bodyPr/>
          <a:lstStyle/>
          <a:p>
            <a:endParaRPr lang="en-US" dirty="0"/>
          </a:p>
        </p:txBody>
      </p:sp>
      <p:pic>
        <p:nvPicPr>
          <p:cNvPr id="6146" name="Picture 2" descr="Photo.  A shared use path that runs parallel to a two lane roadway with a landscaped buffer in between.  The path is located on a hill that has a horizontal curve at the bottom.  The path has a solid yellow centerline and the climbing lane is wider than the downhill lane to allow faster cyclists, traveling uphill, to pass slower cyclists. Passing space isn’t provided for the cyclists traveling downhill, which is particularly critical given that there is a horizontal curve at the bottom of the hil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62600" y="1167702"/>
            <a:ext cx="3124200" cy="2499361"/>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0990809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143000"/>
            <a:ext cx="8686800" cy="4419601"/>
          </a:xfrm>
        </p:spPr>
        <p:txBody>
          <a:bodyPr>
            <a:normAutofit/>
          </a:bodyPr>
          <a:lstStyle/>
          <a:p>
            <a:r>
              <a:rPr lang="en-US" sz="2800" dirty="0" smtClean="0"/>
              <a:t>Used to evaluate bicycle networks on a municipal level</a:t>
            </a:r>
          </a:p>
          <a:p>
            <a:r>
              <a:rPr lang="en-US" sz="2800" dirty="0"/>
              <a:t>Classifies road segments into four levels of traffic </a:t>
            </a:r>
            <a:r>
              <a:rPr lang="en-US" sz="2800" dirty="0" smtClean="0"/>
              <a:t>stress</a:t>
            </a:r>
          </a:p>
          <a:p>
            <a:pPr lvl="1"/>
            <a:r>
              <a:rPr lang="en-US" sz="2400" dirty="0" smtClean="0"/>
              <a:t>Highest ratings for separated </a:t>
            </a:r>
            <a:r>
              <a:rPr lang="en-US" sz="2400" dirty="0"/>
              <a:t>facilities </a:t>
            </a:r>
            <a:r>
              <a:rPr lang="en-US" sz="2400" dirty="0" smtClean="0"/>
              <a:t>or those with low exposure and conflicts with other traffic (LTS 1 is suitable for children</a:t>
            </a:r>
            <a:r>
              <a:rPr lang="en-US" sz="2400" smtClean="0"/>
              <a:t>, LTS 2 </a:t>
            </a:r>
            <a:r>
              <a:rPr lang="en-US" sz="2400" dirty="0" smtClean="0"/>
              <a:t>for most adults)</a:t>
            </a:r>
            <a:endParaRPr lang="en-US" sz="2400" dirty="0"/>
          </a:p>
        </p:txBody>
      </p:sp>
      <p:sp>
        <p:nvSpPr>
          <p:cNvPr id="3" name="Text Placeholder 2"/>
          <p:cNvSpPr>
            <a:spLocks noGrp="1"/>
          </p:cNvSpPr>
          <p:nvPr>
            <p:ph type="body" sz="quarter" idx="10"/>
          </p:nvPr>
        </p:nvSpPr>
        <p:spPr/>
        <p:txBody>
          <a:bodyPr/>
          <a:lstStyle/>
          <a:p>
            <a:r>
              <a:rPr lang="en-US" dirty="0" smtClean="0"/>
              <a:t>Facility Analysis: Level </a:t>
            </a:r>
            <a:r>
              <a:rPr lang="en-US" dirty="0" smtClean="0"/>
              <a:t>of Traffic Stress (bicycles)</a:t>
            </a:r>
            <a:endParaRPr lang="en-US" dirty="0"/>
          </a:p>
        </p:txBody>
      </p:sp>
      <p:sp>
        <p:nvSpPr>
          <p:cNvPr id="4" name="Text Placeholder 3"/>
          <p:cNvSpPr>
            <a:spLocks noGrp="1"/>
          </p:cNvSpPr>
          <p:nvPr>
            <p:ph type="body" sz="quarter" idx="11"/>
          </p:nvPr>
        </p:nvSpPr>
        <p:spPr/>
        <p:txBody>
          <a:bodyPr/>
          <a:lstStyle/>
          <a:p>
            <a:endParaRPr lang="en-US" dirty="0"/>
          </a:p>
        </p:txBody>
      </p:sp>
      <p:pic>
        <p:nvPicPr>
          <p:cNvPr id="6150" name="Picture 6" descr="Image depicts one-way raised separated bike lane on left side of two-lane, two-way street in Cambridge, MA. Buffer with stamped brick and concrete block surface and street lights between bike lane and curb."/>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t="10323" b="14228"/>
          <a:stretch/>
        </p:blipFill>
        <p:spPr bwMode="auto">
          <a:xfrm>
            <a:off x="292100" y="3505200"/>
            <a:ext cx="4743148" cy="23622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304800" y="5590401"/>
            <a:ext cx="3124200" cy="276999"/>
          </a:xfrm>
          <a:prstGeom prst="rect">
            <a:avLst/>
          </a:prstGeom>
          <a:noFill/>
        </p:spPr>
        <p:txBody>
          <a:bodyPr wrap="square" rtlCol="0">
            <a:spAutoFit/>
          </a:bodyPr>
          <a:lstStyle/>
          <a:p>
            <a:r>
              <a:rPr lang="en-US" sz="1200" dirty="0" smtClean="0"/>
              <a:t>Source</a:t>
            </a:r>
            <a:r>
              <a:rPr lang="en-US" sz="1200" dirty="0"/>
              <a:t>: </a:t>
            </a:r>
            <a:r>
              <a:rPr lang="en-US" sz="1200" dirty="0" smtClean="0"/>
              <a:t>City of Cambridge, MA</a:t>
            </a:r>
            <a:endParaRPr lang="en-US" sz="1200" dirty="0"/>
          </a:p>
        </p:txBody>
      </p:sp>
    </p:spTree>
    <p:extLst>
      <p:ext uri="{BB962C8B-B14F-4D97-AF65-F5344CB8AC3E}">
        <p14:creationId xmlns:p14="http://schemas.microsoft.com/office/powerpoint/2010/main" val="191256379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143000"/>
            <a:ext cx="8686800" cy="4419601"/>
          </a:xfrm>
        </p:spPr>
        <p:txBody>
          <a:bodyPr>
            <a:normAutofit/>
          </a:bodyPr>
          <a:lstStyle/>
          <a:p>
            <a:r>
              <a:rPr lang="en-US" sz="2800" dirty="0" smtClean="0"/>
              <a:t>LTS Identifies barriers and gaps between “islands” of low-stress bicycle routes</a:t>
            </a:r>
          </a:p>
        </p:txBody>
      </p:sp>
      <p:sp>
        <p:nvSpPr>
          <p:cNvPr id="3" name="Text Placeholder 2"/>
          <p:cNvSpPr>
            <a:spLocks noGrp="1"/>
          </p:cNvSpPr>
          <p:nvPr>
            <p:ph type="body" sz="quarter" idx="10"/>
          </p:nvPr>
        </p:nvSpPr>
        <p:spPr/>
        <p:txBody>
          <a:bodyPr/>
          <a:lstStyle/>
          <a:p>
            <a:r>
              <a:rPr lang="en-US" dirty="0" smtClean="0"/>
              <a:t>Level of Traffic Stress (bicycles)</a:t>
            </a:r>
            <a:endParaRPr lang="en-US" dirty="0"/>
          </a:p>
        </p:txBody>
      </p:sp>
      <p:sp>
        <p:nvSpPr>
          <p:cNvPr id="4" name="Text Placeholder 3"/>
          <p:cNvSpPr>
            <a:spLocks noGrp="1"/>
          </p:cNvSpPr>
          <p:nvPr>
            <p:ph type="body" sz="quarter" idx="11"/>
          </p:nvPr>
        </p:nvSpPr>
        <p:spPr/>
        <p:txBody>
          <a:bodyPr/>
          <a:lstStyle/>
          <a:p>
            <a:endParaRPr lang="en-US"/>
          </a:p>
        </p:txBody>
      </p:sp>
      <p:pic>
        <p:nvPicPr>
          <p:cNvPr id="5122" name="Picture 2"/>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b="2745"/>
          <a:stretch/>
        </p:blipFill>
        <p:spPr bwMode="auto">
          <a:xfrm>
            <a:off x="228600" y="1985779"/>
            <a:ext cx="6324600" cy="39774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6096000" y="5800543"/>
            <a:ext cx="3124200" cy="276999"/>
          </a:xfrm>
          <a:prstGeom prst="rect">
            <a:avLst/>
          </a:prstGeom>
          <a:noFill/>
        </p:spPr>
        <p:txBody>
          <a:bodyPr wrap="square" rtlCol="0">
            <a:spAutoFit/>
          </a:bodyPr>
          <a:lstStyle/>
          <a:p>
            <a:r>
              <a:rPr lang="en-US" sz="1200" dirty="0" smtClean="0"/>
              <a:t>Source: </a:t>
            </a:r>
            <a:r>
              <a:rPr lang="en-US" sz="1200" dirty="0" err="1" smtClean="0"/>
              <a:t>Mineta</a:t>
            </a:r>
            <a:r>
              <a:rPr lang="en-US" sz="1200" dirty="0" smtClean="0"/>
              <a:t> </a:t>
            </a:r>
            <a:r>
              <a:rPr lang="en-US" sz="1200" dirty="0"/>
              <a:t>Transportation Institute </a:t>
            </a:r>
            <a:r>
              <a:rPr lang="en-US" sz="1200" dirty="0" smtClean="0"/>
              <a:t>(2012)</a:t>
            </a:r>
            <a:endParaRPr lang="en-US" sz="1200" dirty="0"/>
          </a:p>
        </p:txBody>
      </p:sp>
    </p:spTree>
    <p:extLst>
      <p:ext uri="{BB962C8B-B14F-4D97-AF65-F5344CB8AC3E}">
        <p14:creationId xmlns:p14="http://schemas.microsoft.com/office/powerpoint/2010/main" val="5704904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pPr fontAlgn="auto">
              <a:spcAft>
                <a:spcPts val="0"/>
              </a:spcAft>
            </a:pPr>
            <a:r>
              <a:rPr lang="en-US" dirty="0"/>
              <a:t>Synthesizing Information</a:t>
            </a:r>
          </a:p>
        </p:txBody>
      </p:sp>
      <p:sp>
        <p:nvSpPr>
          <p:cNvPr id="4" name="Text Placeholder 3"/>
          <p:cNvSpPr>
            <a:spLocks noGrp="1"/>
          </p:cNvSpPr>
          <p:nvPr>
            <p:ph type="body" sz="quarter" idx="11"/>
          </p:nvPr>
        </p:nvSpPr>
        <p:spPr/>
        <p:txBody>
          <a:bodyPr/>
          <a:lstStyle/>
          <a:p>
            <a:endParaRPr lang="en-US" dirty="0"/>
          </a:p>
        </p:txBody>
      </p:sp>
      <p:sp>
        <p:nvSpPr>
          <p:cNvPr id="7" name="Content Placeholder 2"/>
          <p:cNvSpPr txBox="1">
            <a:spLocks/>
          </p:cNvSpPr>
          <p:nvPr/>
        </p:nvSpPr>
        <p:spPr>
          <a:xfrm>
            <a:off x="914400" y="1371600"/>
            <a:ext cx="7772400" cy="4114800"/>
          </a:xfrm>
          <a:prstGeom prst="rect">
            <a:avLst/>
          </a:prstGeom>
        </p:spPr>
        <p:txBody>
          <a:bodyPr vert="horz" lIns="91440" tIns="45720" rIns="91440" bIns="45720" rtlCol="0">
            <a:normAutofit fontScale="92500" lnSpcReduction="1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fontAlgn="auto">
              <a:spcAft>
                <a:spcPts val="0"/>
              </a:spcAft>
            </a:pPr>
            <a:r>
              <a:rPr lang="en-US" dirty="0" smtClean="0"/>
              <a:t>How to take all the information collected and prioritize?</a:t>
            </a:r>
          </a:p>
          <a:p>
            <a:pPr lvl="1" fontAlgn="auto">
              <a:spcAft>
                <a:spcPts val="0"/>
              </a:spcAft>
            </a:pPr>
            <a:r>
              <a:rPr lang="en-US" sz="3000" dirty="0" smtClean="0"/>
              <a:t>Behavioral and environment information</a:t>
            </a:r>
          </a:p>
          <a:p>
            <a:pPr lvl="1" fontAlgn="auto">
              <a:spcAft>
                <a:spcPts val="0"/>
              </a:spcAft>
            </a:pPr>
            <a:endParaRPr lang="en-US" dirty="0" smtClean="0"/>
          </a:p>
          <a:p>
            <a:pPr lvl="1" fontAlgn="auto">
              <a:spcAft>
                <a:spcPts val="0"/>
              </a:spcAft>
            </a:pPr>
            <a:endParaRPr lang="en-US" dirty="0" smtClean="0"/>
          </a:p>
          <a:p>
            <a:pPr lvl="1" fontAlgn="auto">
              <a:spcAft>
                <a:spcPts val="0"/>
              </a:spcAft>
            </a:pPr>
            <a:endParaRPr lang="en-US" dirty="0" smtClean="0"/>
          </a:p>
          <a:p>
            <a:pPr lvl="1" fontAlgn="auto">
              <a:spcAft>
                <a:spcPts val="0"/>
              </a:spcAft>
            </a:pPr>
            <a:r>
              <a:rPr lang="en-US" dirty="0" smtClean="0"/>
              <a:t>Geographic information systems can help</a:t>
            </a:r>
          </a:p>
          <a:p>
            <a:pPr lvl="2" fontAlgn="auto">
              <a:spcAft>
                <a:spcPts val="0"/>
              </a:spcAft>
            </a:pPr>
            <a:r>
              <a:rPr lang="en-US" sz="2600" dirty="0" smtClean="0"/>
              <a:t>Overlay areas of common need</a:t>
            </a:r>
          </a:p>
          <a:p>
            <a:pPr lvl="2" fontAlgn="auto">
              <a:spcAft>
                <a:spcPts val="0"/>
              </a:spcAft>
            </a:pPr>
            <a:r>
              <a:rPr lang="en-US" sz="2600" dirty="0" smtClean="0"/>
              <a:t>Environmental justice concerns</a:t>
            </a:r>
          </a:p>
        </p:txBody>
      </p:sp>
      <p:pic>
        <p:nvPicPr>
          <p:cNvPr id="8" name="Picture 2"/>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2526632" y="2759083"/>
            <a:ext cx="3733800" cy="13398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6502503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Why Collect Data?</a:t>
            </a:r>
          </a:p>
          <a:p>
            <a:endParaRPr lang="en-US" dirty="0"/>
          </a:p>
        </p:txBody>
      </p:sp>
      <p:sp>
        <p:nvSpPr>
          <p:cNvPr id="4" name="Text Placeholder 3"/>
          <p:cNvSpPr>
            <a:spLocks noGrp="1"/>
          </p:cNvSpPr>
          <p:nvPr>
            <p:ph type="body" sz="quarter" idx="11"/>
          </p:nvPr>
        </p:nvSpPr>
        <p:spPr/>
        <p:txBody>
          <a:bodyPr/>
          <a:lstStyle/>
          <a:p>
            <a:endParaRPr lang="en-US" dirty="0"/>
          </a:p>
        </p:txBody>
      </p:sp>
      <p:sp>
        <p:nvSpPr>
          <p:cNvPr id="6" name="Rectangle 3"/>
          <p:cNvSpPr txBox="1">
            <a:spLocks noChangeArrowheads="1"/>
          </p:cNvSpPr>
          <p:nvPr/>
        </p:nvSpPr>
        <p:spPr>
          <a:xfrm>
            <a:off x="152400" y="838200"/>
            <a:ext cx="5715000" cy="5486400"/>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fontAlgn="auto">
              <a:spcAft>
                <a:spcPts val="0"/>
              </a:spcAft>
            </a:pPr>
            <a:r>
              <a:rPr lang="en-US" sz="3000" dirty="0" smtClean="0"/>
              <a:t>Planning and Funding</a:t>
            </a:r>
          </a:p>
          <a:p>
            <a:pPr lvl="1" fontAlgn="auto">
              <a:spcAft>
                <a:spcPts val="0"/>
              </a:spcAft>
            </a:pPr>
            <a:r>
              <a:rPr lang="en-US" dirty="0" smtClean="0"/>
              <a:t>Determine when/where people walk and bicycle (or not)</a:t>
            </a:r>
            <a:endParaRPr lang="en-US" dirty="0"/>
          </a:p>
          <a:p>
            <a:pPr lvl="1" fontAlgn="auto">
              <a:spcAft>
                <a:spcPts val="0"/>
              </a:spcAft>
            </a:pPr>
            <a:r>
              <a:rPr lang="en-US" dirty="0" smtClean="0"/>
              <a:t>Identify presence and quality of facilities </a:t>
            </a:r>
          </a:p>
          <a:p>
            <a:pPr fontAlgn="auto">
              <a:spcAft>
                <a:spcPts val="0"/>
              </a:spcAft>
            </a:pPr>
            <a:r>
              <a:rPr lang="en-US" sz="3000" dirty="0" smtClean="0"/>
              <a:t>Benchmarking</a:t>
            </a:r>
          </a:p>
          <a:p>
            <a:pPr lvl="1" fontAlgn="auto">
              <a:spcAft>
                <a:spcPts val="0"/>
              </a:spcAft>
            </a:pPr>
            <a:r>
              <a:rPr lang="en-US" dirty="0" smtClean="0"/>
              <a:t>Show whether goals are being met (or need to be reevaluated)</a:t>
            </a:r>
          </a:p>
          <a:p>
            <a:pPr lvl="1" fontAlgn="auto">
              <a:spcAft>
                <a:spcPts val="0"/>
              </a:spcAft>
            </a:pPr>
            <a:r>
              <a:rPr lang="en-US" dirty="0" smtClean="0"/>
              <a:t>Compare to other areas</a:t>
            </a:r>
          </a:p>
          <a:p>
            <a:pPr fontAlgn="auto">
              <a:spcAft>
                <a:spcPts val="0"/>
              </a:spcAft>
            </a:pPr>
            <a:r>
              <a:rPr lang="en-US" sz="3000" dirty="0" smtClean="0"/>
              <a:t>Accountability</a:t>
            </a:r>
          </a:p>
        </p:txBody>
      </p:sp>
      <p:pic>
        <p:nvPicPr>
          <p:cNvPr id="7" name="Picture 8" descr="DSCN6242"/>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a:xfrm>
            <a:off x="5964237" y="1295400"/>
            <a:ext cx="3027363" cy="3883025"/>
          </a:xfrm>
          <a:prstGeom prst="rect">
            <a:avLst/>
          </a:prstGeom>
          <a:noFill/>
          <a:ln w="12700">
            <a:solidFill>
              <a:schemeClr val="tx1"/>
            </a:solidFill>
          </a:ln>
        </p:spPr>
      </p:pic>
    </p:spTree>
    <p:extLst>
      <p:ext uri="{BB962C8B-B14F-4D97-AF65-F5344CB8AC3E}">
        <p14:creationId xmlns:p14="http://schemas.microsoft.com/office/powerpoint/2010/main" val="328547550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190500" y="228600"/>
            <a:ext cx="8686800" cy="914400"/>
          </a:xfrm>
        </p:spPr>
        <p:txBody>
          <a:bodyPr/>
          <a:lstStyle/>
          <a:p>
            <a:r>
              <a:rPr lang="en-US" dirty="0" smtClean="0"/>
              <a:t>Facility Analysis: </a:t>
            </a:r>
            <a:r>
              <a:rPr lang="en-US" dirty="0" smtClean="0"/>
              <a:t>Overlapping </a:t>
            </a:r>
            <a:r>
              <a:rPr lang="en-US" dirty="0"/>
              <a:t>Priorities Method</a:t>
            </a:r>
          </a:p>
        </p:txBody>
      </p:sp>
      <p:sp>
        <p:nvSpPr>
          <p:cNvPr id="4" name="Text Placeholder 3"/>
          <p:cNvSpPr>
            <a:spLocks noGrp="1"/>
          </p:cNvSpPr>
          <p:nvPr>
            <p:ph type="body" sz="quarter" idx="11"/>
          </p:nvPr>
        </p:nvSpPr>
        <p:spPr/>
        <p:txBody>
          <a:bodyPr/>
          <a:lstStyle/>
          <a:p>
            <a:endParaRPr lang="en-US" dirty="0"/>
          </a:p>
        </p:txBody>
      </p:sp>
      <p:pic>
        <p:nvPicPr>
          <p:cNvPr id="6" name="Picture 5" descr="New sw w pl st"/>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219200" y="2895600"/>
            <a:ext cx="6629400" cy="2819204"/>
          </a:xfrm>
          <a:prstGeom prst="rect">
            <a:avLst/>
          </a:prstGeom>
          <a:noFill/>
          <a:ln w="9525">
            <a:solidFill>
              <a:schemeClr val="tx1"/>
            </a:solidFill>
            <a:miter lim="800000"/>
            <a:headEnd/>
            <a:tailEnd/>
          </a:ln>
        </p:spPr>
      </p:pic>
      <p:sp>
        <p:nvSpPr>
          <p:cNvPr id="7" name="Rectangle 6"/>
          <p:cNvSpPr>
            <a:spLocks noChangeArrowheads="1"/>
          </p:cNvSpPr>
          <p:nvPr/>
        </p:nvSpPr>
        <p:spPr bwMode="auto">
          <a:xfrm>
            <a:off x="114300" y="946484"/>
            <a:ext cx="8839200" cy="1447800"/>
          </a:xfrm>
          <a:prstGeom prst="rect">
            <a:avLst/>
          </a:prstGeom>
          <a:noFill/>
          <a:ln w="38100">
            <a:noFill/>
            <a:miter lim="800000"/>
            <a:headEnd/>
            <a:tailEnd/>
          </a:ln>
        </p:spPr>
        <p:txBody>
          <a:bodyPr lIns="90488" tIns="44450" rIns="90488" bIns="44450"/>
          <a:lstStyle/>
          <a:p>
            <a:pPr marL="342900" indent="-342900" eaLnBrk="1" hangingPunct="1">
              <a:spcBef>
                <a:spcPct val="20000"/>
              </a:spcBef>
              <a:buClr>
                <a:srgbClr val="00FFCC"/>
              </a:buClr>
              <a:buFont typeface="Wingdings" pitchFamily="2" charset="2"/>
              <a:buNone/>
            </a:pPr>
            <a:r>
              <a:rPr lang="en-US" sz="3000" dirty="0"/>
              <a:t>Sample Implementation Strategy</a:t>
            </a:r>
            <a:r>
              <a:rPr lang="en-US" dirty="0"/>
              <a:t>:</a:t>
            </a:r>
            <a:r>
              <a:rPr lang="en-US" sz="2800" dirty="0"/>
              <a:t> </a:t>
            </a:r>
          </a:p>
          <a:p>
            <a:pPr marL="342900" indent="-342900" eaLnBrk="1" hangingPunct="1">
              <a:spcBef>
                <a:spcPct val="20000"/>
              </a:spcBef>
              <a:buClr>
                <a:schemeClr val="tx1"/>
              </a:buClr>
              <a:buFontTx/>
              <a:buChar char="•"/>
            </a:pPr>
            <a:r>
              <a:rPr lang="en-US" sz="2800" dirty="0"/>
              <a:t>Retrofitting existing roadways with sidewalks – how to develop a program to fill in missing sections of sidewalks over 20 years</a:t>
            </a:r>
          </a:p>
        </p:txBody>
      </p:sp>
    </p:spTree>
    <p:extLst>
      <p:ext uri="{BB962C8B-B14F-4D97-AF65-F5344CB8AC3E}">
        <p14:creationId xmlns:p14="http://schemas.microsoft.com/office/powerpoint/2010/main" val="386413308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108606" y="20053"/>
            <a:ext cx="8686800" cy="914400"/>
          </a:xfrm>
        </p:spPr>
        <p:txBody>
          <a:bodyPr/>
          <a:lstStyle/>
          <a:p>
            <a:r>
              <a:rPr lang="en-US" dirty="0"/>
              <a:t>Plot </a:t>
            </a:r>
            <a:r>
              <a:rPr lang="en-US" dirty="0" smtClean="0"/>
              <a:t>Crashes </a:t>
            </a:r>
            <a:r>
              <a:rPr lang="en-US" dirty="0"/>
              <a:t>on a </a:t>
            </a:r>
            <a:r>
              <a:rPr lang="en-US" dirty="0" smtClean="0"/>
              <a:t>Map</a:t>
            </a:r>
            <a:r>
              <a:rPr lang="en-US" dirty="0"/>
              <a:t>:  </a:t>
            </a:r>
            <a:r>
              <a:rPr lang="en-US" dirty="0" smtClean="0"/>
              <a:t>Area-Wide Problem</a:t>
            </a:r>
            <a:endParaRPr lang="en-US" dirty="0"/>
          </a:p>
        </p:txBody>
      </p:sp>
      <p:sp>
        <p:nvSpPr>
          <p:cNvPr id="4" name="Text Placeholder 3"/>
          <p:cNvSpPr>
            <a:spLocks noGrp="1"/>
          </p:cNvSpPr>
          <p:nvPr>
            <p:ph type="body" sz="quarter" idx="11"/>
          </p:nvPr>
        </p:nvSpPr>
        <p:spPr/>
        <p:txBody>
          <a:bodyPr/>
          <a:lstStyle/>
          <a:p>
            <a:endParaRPr lang="en-US" dirty="0"/>
          </a:p>
        </p:txBody>
      </p:sp>
      <p:pic>
        <p:nvPicPr>
          <p:cNvPr id="6" name="Picture 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88133" y="762000"/>
            <a:ext cx="3165087" cy="5077326"/>
          </a:xfrm>
          <a:prstGeom prst="rect">
            <a:avLst/>
          </a:prstGeom>
          <a:noFill/>
          <a:ln w="12700">
            <a:solidFill>
              <a:srgbClr val="000000"/>
            </a:solidFill>
            <a:miter lim="800000"/>
            <a:headEnd/>
            <a:tailEnd/>
          </a:ln>
        </p:spPr>
      </p:pic>
      <p:pic>
        <p:nvPicPr>
          <p:cNvPr id="8" name="Picture 7" descr="MAP OF MIAMI, FLORIDA, SHOWING AREAS WITH HIGH FREQUENCIES OF PEDESTRIAN CRASHES."/>
          <p:cNvPicPr/>
          <p:nvPr/>
        </p:nvPicPr>
        <p:blipFill>
          <a:blip r:embed="rId4">
            <a:extLst>
              <a:ext uri="{28A0092B-C50C-407E-A947-70E740481C1C}">
                <a14:useLocalDpi xmlns:a14="http://schemas.microsoft.com/office/drawing/2010/main" val="0"/>
              </a:ext>
            </a:extLst>
          </a:blip>
          <a:stretch>
            <a:fillRect/>
          </a:stretch>
        </p:blipFill>
        <p:spPr>
          <a:xfrm>
            <a:off x="990600" y="762000"/>
            <a:ext cx="3606962" cy="5077326"/>
          </a:xfrm>
          <a:prstGeom prst="rect">
            <a:avLst/>
          </a:prstGeom>
          <a:ln>
            <a:solidFill>
              <a:schemeClr val="tx1"/>
            </a:solidFill>
          </a:ln>
        </p:spPr>
      </p:pic>
    </p:spTree>
    <p:extLst>
      <p:ext uri="{BB962C8B-B14F-4D97-AF65-F5344CB8AC3E}">
        <p14:creationId xmlns:p14="http://schemas.microsoft.com/office/powerpoint/2010/main" val="7693877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sp>
        <p:nvSpPr>
          <p:cNvPr id="3" name="Text Placeholder 2"/>
          <p:cNvSpPr>
            <a:spLocks noGrp="1"/>
          </p:cNvSpPr>
          <p:nvPr>
            <p:ph type="body" sz="quarter" idx="10"/>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pic>
        <p:nvPicPr>
          <p:cNvPr id="5" name="Picture 2" descr="Seatle sw cropped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w="9525">
            <a:noFill/>
            <a:miter lim="800000"/>
            <a:headEnd/>
            <a:tailEnd/>
          </a:ln>
        </p:spPr>
      </p:pic>
      <p:pic>
        <p:nvPicPr>
          <p:cNvPr id="6" name="Picture 3" descr="legend"/>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0" y="4191000"/>
            <a:ext cx="4419600" cy="2468563"/>
          </a:xfrm>
          <a:prstGeom prst="rect">
            <a:avLst/>
          </a:prstGeom>
          <a:noFill/>
          <a:ln w="9525">
            <a:noFill/>
            <a:miter lim="800000"/>
            <a:headEnd/>
            <a:tailEnd/>
          </a:ln>
        </p:spPr>
      </p:pic>
      <p:grpSp>
        <p:nvGrpSpPr>
          <p:cNvPr id="7" name="Group 4"/>
          <p:cNvGrpSpPr>
            <a:grpSpLocks/>
          </p:cNvGrpSpPr>
          <p:nvPr/>
        </p:nvGrpSpPr>
        <p:grpSpPr bwMode="auto">
          <a:xfrm>
            <a:off x="1828800" y="1295400"/>
            <a:ext cx="4191000" cy="4191000"/>
            <a:chOff x="1152" y="816"/>
            <a:chExt cx="2640" cy="2640"/>
          </a:xfrm>
        </p:grpSpPr>
        <p:sp>
          <p:nvSpPr>
            <p:cNvPr id="8" name="Line 5"/>
            <p:cNvSpPr>
              <a:spLocks noChangeShapeType="1"/>
            </p:cNvSpPr>
            <p:nvPr/>
          </p:nvSpPr>
          <p:spPr bwMode="auto">
            <a:xfrm flipV="1">
              <a:off x="1152" y="1248"/>
              <a:ext cx="2640" cy="2208"/>
            </a:xfrm>
            <a:prstGeom prst="line">
              <a:avLst/>
            </a:prstGeom>
            <a:noFill/>
            <a:ln w="44450">
              <a:solidFill>
                <a:srgbClr val="000080"/>
              </a:solidFill>
              <a:round/>
              <a:headEnd/>
              <a:tailEnd type="triangle" w="med" len="med"/>
            </a:ln>
          </p:spPr>
          <p:txBody>
            <a:bodyPr/>
            <a:lstStyle/>
            <a:p>
              <a:endParaRPr lang="en-US"/>
            </a:p>
          </p:txBody>
        </p:sp>
        <p:sp>
          <p:nvSpPr>
            <p:cNvPr id="9" name="Line 6"/>
            <p:cNvSpPr>
              <a:spLocks noChangeShapeType="1"/>
            </p:cNvSpPr>
            <p:nvPr/>
          </p:nvSpPr>
          <p:spPr bwMode="auto">
            <a:xfrm>
              <a:off x="1200" y="816"/>
              <a:ext cx="384" cy="624"/>
            </a:xfrm>
            <a:prstGeom prst="line">
              <a:avLst/>
            </a:prstGeom>
            <a:noFill/>
            <a:ln w="44450">
              <a:solidFill>
                <a:srgbClr val="000080"/>
              </a:solidFill>
              <a:round/>
              <a:headEnd/>
              <a:tailEnd type="triangle" w="med" len="med"/>
            </a:ln>
          </p:spPr>
          <p:txBody>
            <a:bodyPr/>
            <a:lstStyle/>
            <a:p>
              <a:endParaRPr lang="en-US"/>
            </a:p>
          </p:txBody>
        </p:sp>
      </p:grpSp>
      <p:sp>
        <p:nvSpPr>
          <p:cNvPr id="10" name="Text Box 7"/>
          <p:cNvSpPr txBox="1">
            <a:spLocks noChangeArrowheads="1"/>
          </p:cNvSpPr>
          <p:nvPr/>
        </p:nvSpPr>
        <p:spPr bwMode="auto">
          <a:xfrm>
            <a:off x="0" y="0"/>
            <a:ext cx="1905000" cy="1082675"/>
          </a:xfrm>
          <a:prstGeom prst="rect">
            <a:avLst/>
          </a:prstGeom>
          <a:solidFill>
            <a:srgbClr val="FFFF00">
              <a:alpha val="50195"/>
            </a:srgbClr>
          </a:solidFill>
          <a:ln w="15875">
            <a:solidFill>
              <a:schemeClr val="tx2"/>
            </a:solidFill>
            <a:miter lim="800000"/>
            <a:headEnd/>
            <a:tailEnd/>
          </a:ln>
        </p:spPr>
        <p:txBody>
          <a:bodyPr>
            <a:spAutoFit/>
          </a:bodyPr>
          <a:lstStyle/>
          <a:p>
            <a:pPr algn="ctr" eaLnBrk="1" hangingPunct="1">
              <a:spcBef>
                <a:spcPct val="50000"/>
              </a:spcBef>
            </a:pPr>
            <a:r>
              <a:rPr lang="en-US" b="1" dirty="0">
                <a:solidFill>
                  <a:schemeClr val="tx2"/>
                </a:solidFill>
              </a:rPr>
              <a:t>Urban village</a:t>
            </a:r>
          </a:p>
        </p:txBody>
      </p:sp>
    </p:spTree>
    <p:extLst>
      <p:ext uri="{BB962C8B-B14F-4D97-AF65-F5344CB8AC3E}">
        <p14:creationId xmlns:p14="http://schemas.microsoft.com/office/powerpoint/2010/main" val="31707166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sp>
        <p:nvSpPr>
          <p:cNvPr id="3" name="Text Placeholder 2"/>
          <p:cNvSpPr>
            <a:spLocks noGrp="1"/>
          </p:cNvSpPr>
          <p:nvPr>
            <p:ph type="body" sz="quarter" idx="10"/>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pic>
        <p:nvPicPr>
          <p:cNvPr id="5" name="Picture 2" descr="Seattle sw cropped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w="9525">
            <a:noFill/>
            <a:miter lim="800000"/>
            <a:headEnd/>
            <a:tailEnd/>
          </a:ln>
        </p:spPr>
      </p:pic>
      <p:pic>
        <p:nvPicPr>
          <p:cNvPr id="6" name="Picture 3" descr="legend"/>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0" y="4191000"/>
            <a:ext cx="4445000" cy="2482850"/>
          </a:xfrm>
          <a:prstGeom prst="rect">
            <a:avLst/>
          </a:prstGeom>
          <a:noFill/>
          <a:ln w="9525">
            <a:noFill/>
            <a:miter lim="800000"/>
            <a:headEnd/>
            <a:tailEnd/>
          </a:ln>
        </p:spPr>
      </p:pic>
      <p:grpSp>
        <p:nvGrpSpPr>
          <p:cNvPr id="7" name="Group 4"/>
          <p:cNvGrpSpPr>
            <a:grpSpLocks/>
          </p:cNvGrpSpPr>
          <p:nvPr/>
        </p:nvGrpSpPr>
        <p:grpSpPr bwMode="auto">
          <a:xfrm>
            <a:off x="1752600" y="762000"/>
            <a:ext cx="4038600" cy="3733800"/>
            <a:chOff x="1104" y="480"/>
            <a:chExt cx="2544" cy="2352"/>
          </a:xfrm>
        </p:grpSpPr>
        <p:sp>
          <p:nvSpPr>
            <p:cNvPr id="8" name="Line 5"/>
            <p:cNvSpPr>
              <a:spLocks noChangeShapeType="1"/>
            </p:cNvSpPr>
            <p:nvPr/>
          </p:nvSpPr>
          <p:spPr bwMode="auto">
            <a:xfrm flipV="1">
              <a:off x="1104" y="1200"/>
              <a:ext cx="2544" cy="1632"/>
            </a:xfrm>
            <a:prstGeom prst="line">
              <a:avLst/>
            </a:prstGeom>
            <a:noFill/>
            <a:ln w="44450">
              <a:solidFill>
                <a:srgbClr val="000080"/>
              </a:solidFill>
              <a:round/>
              <a:headEnd/>
              <a:tailEnd type="triangle" w="med" len="med"/>
            </a:ln>
          </p:spPr>
          <p:txBody>
            <a:bodyPr/>
            <a:lstStyle/>
            <a:p>
              <a:endParaRPr lang="en-US"/>
            </a:p>
          </p:txBody>
        </p:sp>
        <p:sp>
          <p:nvSpPr>
            <p:cNvPr id="9" name="Line 6"/>
            <p:cNvSpPr>
              <a:spLocks noChangeShapeType="1"/>
            </p:cNvSpPr>
            <p:nvPr/>
          </p:nvSpPr>
          <p:spPr bwMode="auto">
            <a:xfrm>
              <a:off x="1200" y="480"/>
              <a:ext cx="528" cy="624"/>
            </a:xfrm>
            <a:prstGeom prst="line">
              <a:avLst/>
            </a:prstGeom>
            <a:noFill/>
            <a:ln w="44450">
              <a:solidFill>
                <a:srgbClr val="000080"/>
              </a:solidFill>
              <a:round/>
              <a:headEnd/>
              <a:tailEnd type="triangle" w="med" len="med"/>
            </a:ln>
          </p:spPr>
          <p:txBody>
            <a:bodyPr/>
            <a:lstStyle/>
            <a:p>
              <a:endParaRPr lang="en-US"/>
            </a:p>
          </p:txBody>
        </p:sp>
      </p:grpSp>
      <p:sp>
        <p:nvSpPr>
          <p:cNvPr id="10" name="Text Box 7"/>
          <p:cNvSpPr txBox="1">
            <a:spLocks noChangeArrowheads="1"/>
          </p:cNvSpPr>
          <p:nvPr/>
        </p:nvSpPr>
        <p:spPr bwMode="auto">
          <a:xfrm>
            <a:off x="0" y="0"/>
            <a:ext cx="2133600" cy="595313"/>
          </a:xfrm>
          <a:prstGeom prst="rect">
            <a:avLst/>
          </a:prstGeom>
          <a:solidFill>
            <a:srgbClr val="00FFFF">
              <a:alpha val="50195"/>
            </a:srgbClr>
          </a:solidFill>
          <a:ln w="15875">
            <a:solidFill>
              <a:schemeClr val="tx2"/>
            </a:solidFill>
            <a:miter lim="800000"/>
            <a:headEnd/>
            <a:tailEnd/>
          </a:ln>
        </p:spPr>
        <p:txBody>
          <a:bodyPr>
            <a:spAutoFit/>
          </a:bodyPr>
          <a:lstStyle/>
          <a:p>
            <a:pPr algn="ctr" eaLnBrk="1" hangingPunct="1">
              <a:spcBef>
                <a:spcPct val="50000"/>
              </a:spcBef>
            </a:pPr>
            <a:r>
              <a:rPr lang="en-US" b="1">
                <a:solidFill>
                  <a:schemeClr val="tx2"/>
                </a:solidFill>
              </a:rPr>
              <a:t>Schools</a:t>
            </a:r>
          </a:p>
        </p:txBody>
      </p:sp>
    </p:spTree>
    <p:extLst>
      <p:ext uri="{BB962C8B-B14F-4D97-AF65-F5344CB8AC3E}">
        <p14:creationId xmlns:p14="http://schemas.microsoft.com/office/powerpoint/2010/main" val="42028305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sp>
        <p:nvSpPr>
          <p:cNvPr id="3" name="Text Placeholder 2"/>
          <p:cNvSpPr>
            <a:spLocks noGrp="1"/>
          </p:cNvSpPr>
          <p:nvPr>
            <p:ph type="body" sz="quarter" idx="10"/>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pic>
        <p:nvPicPr>
          <p:cNvPr id="5" name="Picture 2" descr="Seattle sw cropped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w="9525">
            <a:noFill/>
            <a:miter lim="800000"/>
            <a:headEnd/>
            <a:tailEnd/>
          </a:ln>
        </p:spPr>
      </p:pic>
      <p:pic>
        <p:nvPicPr>
          <p:cNvPr id="6" name="Picture 3" descr="legend"/>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0" y="4191000"/>
            <a:ext cx="4445000" cy="2482850"/>
          </a:xfrm>
          <a:prstGeom prst="rect">
            <a:avLst/>
          </a:prstGeom>
          <a:noFill/>
          <a:ln w="9525">
            <a:noFill/>
            <a:miter lim="800000"/>
            <a:headEnd/>
            <a:tailEnd/>
          </a:ln>
        </p:spPr>
      </p:pic>
      <p:grpSp>
        <p:nvGrpSpPr>
          <p:cNvPr id="7" name="Group 4"/>
          <p:cNvGrpSpPr>
            <a:grpSpLocks/>
          </p:cNvGrpSpPr>
          <p:nvPr/>
        </p:nvGrpSpPr>
        <p:grpSpPr bwMode="auto">
          <a:xfrm>
            <a:off x="1905000" y="1219200"/>
            <a:ext cx="3733800" cy="3657600"/>
            <a:chOff x="1152" y="816"/>
            <a:chExt cx="2352" cy="2304"/>
          </a:xfrm>
        </p:grpSpPr>
        <p:sp>
          <p:nvSpPr>
            <p:cNvPr id="8" name="Line 5"/>
            <p:cNvSpPr>
              <a:spLocks noChangeShapeType="1"/>
            </p:cNvSpPr>
            <p:nvPr/>
          </p:nvSpPr>
          <p:spPr bwMode="auto">
            <a:xfrm flipV="1">
              <a:off x="1152" y="960"/>
              <a:ext cx="2352" cy="2160"/>
            </a:xfrm>
            <a:prstGeom prst="line">
              <a:avLst/>
            </a:prstGeom>
            <a:noFill/>
            <a:ln w="44450">
              <a:solidFill>
                <a:srgbClr val="000080"/>
              </a:solidFill>
              <a:round/>
              <a:headEnd/>
              <a:tailEnd type="triangle" w="med" len="med"/>
            </a:ln>
          </p:spPr>
          <p:txBody>
            <a:bodyPr/>
            <a:lstStyle/>
            <a:p>
              <a:endParaRPr lang="en-US"/>
            </a:p>
          </p:txBody>
        </p:sp>
        <p:sp>
          <p:nvSpPr>
            <p:cNvPr id="9" name="Line 6"/>
            <p:cNvSpPr>
              <a:spLocks noChangeShapeType="1"/>
            </p:cNvSpPr>
            <p:nvPr/>
          </p:nvSpPr>
          <p:spPr bwMode="auto">
            <a:xfrm>
              <a:off x="1488" y="816"/>
              <a:ext cx="864" cy="144"/>
            </a:xfrm>
            <a:prstGeom prst="line">
              <a:avLst/>
            </a:prstGeom>
            <a:noFill/>
            <a:ln w="44450">
              <a:solidFill>
                <a:srgbClr val="000080"/>
              </a:solidFill>
              <a:round/>
              <a:headEnd/>
              <a:tailEnd type="triangle" w="med" len="med"/>
            </a:ln>
          </p:spPr>
          <p:txBody>
            <a:bodyPr/>
            <a:lstStyle/>
            <a:p>
              <a:endParaRPr lang="en-US"/>
            </a:p>
          </p:txBody>
        </p:sp>
      </p:grpSp>
      <p:sp>
        <p:nvSpPr>
          <p:cNvPr id="10" name="Text Box 7"/>
          <p:cNvSpPr txBox="1">
            <a:spLocks noChangeArrowheads="1"/>
          </p:cNvSpPr>
          <p:nvPr/>
        </p:nvSpPr>
        <p:spPr bwMode="auto">
          <a:xfrm>
            <a:off x="0" y="0"/>
            <a:ext cx="2514600" cy="1082675"/>
          </a:xfrm>
          <a:prstGeom prst="rect">
            <a:avLst/>
          </a:prstGeom>
          <a:solidFill>
            <a:srgbClr val="FF66CC">
              <a:alpha val="50195"/>
            </a:srgbClr>
          </a:solidFill>
          <a:ln w="15875">
            <a:solidFill>
              <a:schemeClr val="tx2"/>
            </a:solidFill>
            <a:miter lim="800000"/>
            <a:headEnd/>
            <a:tailEnd/>
          </a:ln>
        </p:spPr>
        <p:txBody>
          <a:bodyPr>
            <a:spAutoFit/>
          </a:bodyPr>
          <a:lstStyle/>
          <a:p>
            <a:pPr algn="ctr" eaLnBrk="1" hangingPunct="1">
              <a:spcBef>
                <a:spcPct val="50000"/>
              </a:spcBef>
            </a:pPr>
            <a:r>
              <a:rPr lang="en-US" b="1">
                <a:solidFill>
                  <a:schemeClr val="tx2"/>
                </a:solidFill>
              </a:rPr>
              <a:t>Service providers</a:t>
            </a:r>
          </a:p>
        </p:txBody>
      </p:sp>
      <p:grpSp>
        <p:nvGrpSpPr>
          <p:cNvPr id="11" name="Group 8"/>
          <p:cNvGrpSpPr>
            <a:grpSpLocks/>
          </p:cNvGrpSpPr>
          <p:nvPr/>
        </p:nvGrpSpPr>
        <p:grpSpPr bwMode="auto">
          <a:xfrm>
            <a:off x="5181600" y="609600"/>
            <a:ext cx="3200400" cy="1676400"/>
            <a:chOff x="3264" y="384"/>
            <a:chExt cx="2016" cy="1056"/>
          </a:xfrm>
        </p:grpSpPr>
        <p:sp>
          <p:nvSpPr>
            <p:cNvPr id="12" name="Oval 9"/>
            <p:cNvSpPr>
              <a:spLocks noChangeArrowheads="1"/>
            </p:cNvSpPr>
            <p:nvPr/>
          </p:nvSpPr>
          <p:spPr bwMode="auto">
            <a:xfrm>
              <a:off x="3264" y="768"/>
              <a:ext cx="672" cy="672"/>
            </a:xfrm>
            <a:prstGeom prst="ellipse">
              <a:avLst/>
            </a:prstGeom>
            <a:noFill/>
            <a:ln w="79375">
              <a:solidFill>
                <a:srgbClr val="FF0000"/>
              </a:solidFill>
              <a:prstDash val="sysDot"/>
              <a:round/>
              <a:headEnd/>
              <a:tailEnd/>
            </a:ln>
          </p:spPr>
          <p:txBody>
            <a:bodyPr wrap="none" anchor="ctr"/>
            <a:lstStyle/>
            <a:p>
              <a:pPr eaLnBrk="1" hangingPunct="1"/>
              <a:endParaRPr lang="en-US" sz="1800">
                <a:latin typeface="Arial" charset="0"/>
              </a:endParaRPr>
            </a:p>
          </p:txBody>
        </p:sp>
        <p:sp>
          <p:nvSpPr>
            <p:cNvPr id="13" name="Text Box 10"/>
            <p:cNvSpPr txBox="1">
              <a:spLocks noChangeArrowheads="1"/>
            </p:cNvSpPr>
            <p:nvPr/>
          </p:nvSpPr>
          <p:spPr bwMode="auto">
            <a:xfrm>
              <a:off x="3936" y="384"/>
              <a:ext cx="1344" cy="377"/>
            </a:xfrm>
            <a:prstGeom prst="rect">
              <a:avLst/>
            </a:prstGeom>
            <a:solidFill>
              <a:srgbClr val="CCFFFF">
                <a:alpha val="50195"/>
              </a:srgbClr>
            </a:solidFill>
            <a:ln w="19050">
              <a:solidFill>
                <a:schemeClr val="tx1"/>
              </a:solidFill>
              <a:miter lim="800000"/>
              <a:headEnd/>
              <a:tailEnd/>
            </a:ln>
          </p:spPr>
          <p:txBody>
            <a:bodyPr>
              <a:spAutoFit/>
            </a:bodyPr>
            <a:lstStyle/>
            <a:p>
              <a:pPr algn="ctr" eaLnBrk="1" hangingPunct="1">
                <a:spcBef>
                  <a:spcPct val="50000"/>
                </a:spcBef>
              </a:pPr>
              <a:r>
                <a:rPr lang="en-US" b="1">
                  <a:solidFill>
                    <a:schemeClr val="tx2"/>
                  </a:solidFill>
                </a:rPr>
                <a:t>BINGO!</a:t>
              </a:r>
            </a:p>
          </p:txBody>
        </p:sp>
      </p:grpSp>
    </p:spTree>
    <p:extLst>
      <p:ext uri="{BB962C8B-B14F-4D97-AF65-F5344CB8AC3E}">
        <p14:creationId xmlns:p14="http://schemas.microsoft.com/office/powerpoint/2010/main" val="25735193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1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dissolve">
                                      <p:cBhvr>
                                        <p:cTn id="12"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143000"/>
            <a:ext cx="8686800" cy="4724401"/>
          </a:xfrm>
        </p:spPr>
        <p:txBody>
          <a:bodyPr>
            <a:normAutofit lnSpcReduction="10000"/>
          </a:bodyPr>
          <a:lstStyle/>
          <a:p>
            <a:r>
              <a:rPr lang="en-US" sz="3000" dirty="0" smtClean="0"/>
              <a:t>Clarity about goals and uses is important when determining data needs</a:t>
            </a:r>
          </a:p>
          <a:p>
            <a:r>
              <a:rPr lang="en-US" sz="3000" dirty="0" smtClean="0"/>
              <a:t>Variety of data needs and sources for pedestrian and bicycle modes</a:t>
            </a:r>
          </a:p>
          <a:p>
            <a:pPr lvl="1"/>
            <a:r>
              <a:rPr lang="en-US" sz="3000" dirty="0" smtClean="0"/>
              <a:t>Frequently less than for automobiles </a:t>
            </a:r>
            <a:r>
              <a:rPr lang="en-US" sz="3000" dirty="0" smtClean="0">
                <a:sym typeface="Wingdings" pitchFamily="2" charset="2"/>
              </a:rPr>
              <a:t> customized data collection is important</a:t>
            </a:r>
          </a:p>
          <a:p>
            <a:r>
              <a:rPr lang="en-US" sz="3000" dirty="0" smtClean="0"/>
              <a:t>Data can support prioritizing investments and help in decision-making</a:t>
            </a:r>
          </a:p>
          <a:p>
            <a:r>
              <a:rPr lang="en-US" sz="3000" dirty="0" smtClean="0"/>
              <a:t>Different facility analysis tools may lead to </a:t>
            </a:r>
            <a:r>
              <a:rPr lang="en-US" sz="3000" dirty="0" smtClean="0"/>
              <a:t>varying assessments of a network. </a:t>
            </a:r>
            <a:endParaRPr lang="en-US" sz="3000" dirty="0" smtClean="0"/>
          </a:p>
          <a:p>
            <a:endParaRPr lang="en-US" dirty="0"/>
          </a:p>
        </p:txBody>
      </p:sp>
      <p:sp>
        <p:nvSpPr>
          <p:cNvPr id="3" name="Text Placeholder 2"/>
          <p:cNvSpPr>
            <a:spLocks noGrp="1"/>
          </p:cNvSpPr>
          <p:nvPr>
            <p:ph type="body" sz="quarter" idx="10"/>
          </p:nvPr>
        </p:nvSpPr>
        <p:spPr/>
        <p:txBody>
          <a:bodyPr/>
          <a:lstStyle/>
          <a:p>
            <a:r>
              <a:rPr lang="en-US" dirty="0" smtClean="0"/>
              <a:t>Summary</a:t>
            </a:r>
            <a:endParaRPr lang="en-US" dirty="0"/>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240805410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152400" y="304800"/>
            <a:ext cx="8686800" cy="914400"/>
          </a:xfrm>
        </p:spPr>
        <p:txBody>
          <a:bodyPr/>
          <a:lstStyle/>
          <a:p>
            <a:r>
              <a:rPr lang="en-US" dirty="0"/>
              <a:t>Data Needs</a:t>
            </a:r>
          </a:p>
          <a:p>
            <a:endParaRPr lang="en-US" dirty="0"/>
          </a:p>
        </p:txBody>
      </p:sp>
      <p:sp>
        <p:nvSpPr>
          <p:cNvPr id="4" name="Text Placeholder 3"/>
          <p:cNvSpPr>
            <a:spLocks noGrp="1"/>
          </p:cNvSpPr>
          <p:nvPr>
            <p:ph type="body" sz="quarter" idx="11"/>
          </p:nvPr>
        </p:nvSpPr>
        <p:spPr/>
        <p:txBody>
          <a:bodyPr/>
          <a:lstStyle/>
          <a:p>
            <a:endParaRPr lang="en-US" dirty="0"/>
          </a:p>
        </p:txBody>
      </p:sp>
      <p:sp>
        <p:nvSpPr>
          <p:cNvPr id="7" name="Oval 6"/>
          <p:cNvSpPr/>
          <p:nvPr/>
        </p:nvSpPr>
        <p:spPr bwMode="auto">
          <a:xfrm>
            <a:off x="457200" y="1143000"/>
            <a:ext cx="4572000" cy="4419600"/>
          </a:xfrm>
          <a:prstGeom prst="ellipse">
            <a:avLst/>
          </a:prstGeom>
          <a:solidFill>
            <a:srgbClr val="A5A5E9">
              <a:alpha val="54118"/>
            </a:srgb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a:r>
              <a:rPr lang="en-US" sz="3000" u="sng" dirty="0" smtClean="0"/>
              <a:t>Environment</a:t>
            </a:r>
          </a:p>
          <a:p>
            <a:pPr algn="ctr"/>
            <a:endParaRPr lang="en-US" sz="2000" u="sng" dirty="0" smtClean="0"/>
          </a:p>
          <a:p>
            <a:pPr marL="342900" indent="-342900">
              <a:buFont typeface="Arial" pitchFamily="34" charset="0"/>
              <a:buChar char="•"/>
            </a:pPr>
            <a:r>
              <a:rPr lang="en-US" sz="2000" dirty="0" smtClean="0"/>
              <a:t>Facility inventory &amp; traits</a:t>
            </a:r>
          </a:p>
          <a:p>
            <a:pPr marL="342900" indent="-342900">
              <a:buFont typeface="Arial" pitchFamily="34" charset="0"/>
              <a:buChar char="•"/>
            </a:pPr>
            <a:r>
              <a:rPr lang="en-US" sz="2000" dirty="0" smtClean="0"/>
              <a:t>Land use</a:t>
            </a:r>
          </a:p>
          <a:p>
            <a:pPr marL="342900" indent="-342900">
              <a:buFont typeface="Arial" pitchFamily="34" charset="0"/>
              <a:buChar char="•"/>
            </a:pPr>
            <a:r>
              <a:rPr lang="en-US" sz="2000" dirty="0" smtClean="0"/>
              <a:t>Population socio-demographics</a:t>
            </a:r>
          </a:p>
          <a:p>
            <a:pPr marL="342900" indent="-342900">
              <a:buFont typeface="Arial" pitchFamily="34" charset="0"/>
              <a:buChar char="•"/>
            </a:pPr>
            <a:r>
              <a:rPr lang="en-US" sz="2000" dirty="0" smtClean="0"/>
              <a:t>Perceptions</a:t>
            </a:r>
            <a:endParaRPr lang="en-US" sz="2000" dirty="0"/>
          </a:p>
        </p:txBody>
      </p:sp>
      <p:sp>
        <p:nvSpPr>
          <p:cNvPr id="8" name="Oval 7"/>
          <p:cNvSpPr/>
          <p:nvPr/>
        </p:nvSpPr>
        <p:spPr bwMode="auto">
          <a:xfrm>
            <a:off x="4267200" y="1143000"/>
            <a:ext cx="4572000" cy="4419600"/>
          </a:xfrm>
          <a:prstGeom prst="ellipse">
            <a:avLst/>
          </a:prstGeom>
          <a:solidFill>
            <a:schemeClr val="accent2">
              <a:lumMod val="20000"/>
              <a:lumOff val="80000"/>
              <a:alpha val="47059"/>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a:r>
              <a:rPr lang="en-US" sz="3000" u="sng" dirty="0" smtClean="0"/>
              <a:t>Behavior</a:t>
            </a:r>
          </a:p>
          <a:p>
            <a:pPr algn="ctr"/>
            <a:endParaRPr lang="en-US" sz="2000" u="sng" dirty="0" smtClean="0"/>
          </a:p>
          <a:p>
            <a:pPr marL="342900" indent="-342900">
              <a:buFont typeface="Arial" pitchFamily="34" charset="0"/>
              <a:buChar char="•"/>
            </a:pPr>
            <a:r>
              <a:rPr lang="en-US" sz="2000" dirty="0"/>
              <a:t>Volume and use </a:t>
            </a:r>
            <a:endParaRPr lang="en-US" sz="2000" dirty="0" smtClean="0"/>
          </a:p>
          <a:p>
            <a:pPr marL="800100" lvl="1" indent="-342900">
              <a:buFont typeface="Arial" pitchFamily="34" charset="0"/>
              <a:buChar char="•"/>
            </a:pPr>
            <a:r>
              <a:rPr lang="en-US" sz="2000" dirty="0" smtClean="0"/>
              <a:t>Pedestrians</a:t>
            </a:r>
          </a:p>
          <a:p>
            <a:pPr marL="800100" lvl="1" indent="-342900">
              <a:buFont typeface="Arial" pitchFamily="34" charset="0"/>
              <a:buChar char="•"/>
            </a:pPr>
            <a:r>
              <a:rPr lang="en-US" sz="2000" dirty="0" smtClean="0"/>
              <a:t>Bicyclists </a:t>
            </a:r>
          </a:p>
          <a:p>
            <a:pPr marL="800100" lvl="1" indent="-342900">
              <a:buFont typeface="Arial" pitchFamily="34" charset="0"/>
              <a:buChar char="•"/>
            </a:pPr>
            <a:r>
              <a:rPr lang="en-US" sz="2000" dirty="0"/>
              <a:t>M</a:t>
            </a:r>
            <a:r>
              <a:rPr lang="en-US" sz="2000" dirty="0" smtClean="0"/>
              <a:t>otor </a:t>
            </a:r>
            <a:r>
              <a:rPr lang="en-US" sz="2000" dirty="0"/>
              <a:t>vehicle ADT &amp; </a:t>
            </a:r>
            <a:r>
              <a:rPr lang="en-US" sz="2000" dirty="0" smtClean="0"/>
              <a:t>mix </a:t>
            </a:r>
          </a:p>
          <a:p>
            <a:pPr marL="800100" lvl="1" indent="-342900">
              <a:buFont typeface="Arial" pitchFamily="34" charset="0"/>
              <a:buChar char="•"/>
            </a:pPr>
            <a:r>
              <a:rPr lang="en-US" sz="2000" dirty="0" smtClean="0"/>
              <a:t>Transit</a:t>
            </a:r>
          </a:p>
          <a:p>
            <a:pPr marL="342900" indent="-342900">
              <a:buFont typeface="Arial" pitchFamily="34" charset="0"/>
              <a:buChar char="•"/>
            </a:pPr>
            <a:r>
              <a:rPr kumimoji="0" lang="en-US" sz="2000" b="0" i="0" strike="noStrike" cap="none" normalizeH="0" baseline="0" dirty="0" smtClean="0">
                <a:ln>
                  <a:noFill/>
                </a:ln>
                <a:solidFill>
                  <a:schemeClr val="tx1"/>
                </a:solidFill>
                <a:effectLst/>
              </a:rPr>
              <a:t>Crashes</a:t>
            </a:r>
          </a:p>
          <a:p>
            <a:pPr marL="342900" indent="-342900">
              <a:buFont typeface="Arial" pitchFamily="34" charset="0"/>
              <a:buChar char="•"/>
            </a:pPr>
            <a:r>
              <a:rPr lang="en-US" sz="2000" dirty="0" smtClean="0"/>
              <a:t>Gap studies</a:t>
            </a:r>
            <a:endParaRPr kumimoji="0" lang="en-US" sz="2000" b="0" i="0" strike="noStrike" cap="none" normalizeH="0" baseline="0" dirty="0" smtClean="0">
              <a:ln>
                <a:noFill/>
              </a:ln>
              <a:solidFill>
                <a:schemeClr val="tx1"/>
              </a:solidFill>
              <a:effectLst/>
            </a:endParaRPr>
          </a:p>
        </p:txBody>
      </p:sp>
    </p:spTree>
    <p:extLst>
      <p:ext uri="{BB962C8B-B14F-4D97-AF65-F5344CB8AC3E}">
        <p14:creationId xmlns:p14="http://schemas.microsoft.com/office/powerpoint/2010/main" val="36258207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sz="3000" dirty="0"/>
              <a:t>National road data: </a:t>
            </a:r>
            <a:r>
              <a:rPr lang="en-US" sz="3000" dirty="0" smtClean="0"/>
              <a:t>TIGER Line </a:t>
            </a:r>
            <a:r>
              <a:rPr lang="en-US" sz="3000" dirty="0"/>
              <a:t>files (US Census Bureau)</a:t>
            </a:r>
          </a:p>
          <a:p>
            <a:pPr lvl="1"/>
            <a:r>
              <a:rPr lang="en-US" dirty="0"/>
              <a:t>Data from 2010 on is much higher quality then before</a:t>
            </a:r>
          </a:p>
          <a:p>
            <a:r>
              <a:rPr lang="en-US" sz="3000" dirty="0"/>
              <a:t>Regional road data: MPOs, County, State DOT</a:t>
            </a:r>
          </a:p>
          <a:p>
            <a:r>
              <a:rPr lang="en-US" sz="3000" dirty="0"/>
              <a:t>Often will have functional classification code (FCC), some geometric descriptions</a:t>
            </a:r>
          </a:p>
          <a:p>
            <a:pPr marL="0" indent="0">
              <a:buNone/>
            </a:pPr>
            <a:endParaRPr lang="en-US" dirty="0"/>
          </a:p>
        </p:txBody>
      </p:sp>
      <p:sp>
        <p:nvSpPr>
          <p:cNvPr id="3" name="Text Placeholder 2"/>
          <p:cNvSpPr>
            <a:spLocks noGrp="1"/>
          </p:cNvSpPr>
          <p:nvPr>
            <p:ph type="body" sz="quarter" idx="10"/>
          </p:nvPr>
        </p:nvSpPr>
        <p:spPr/>
        <p:txBody>
          <a:bodyPr/>
          <a:lstStyle/>
          <a:p>
            <a:r>
              <a:rPr lang="en-US" dirty="0" smtClean="0"/>
              <a:t>Environment: </a:t>
            </a:r>
            <a:r>
              <a:rPr lang="en-US" dirty="0"/>
              <a:t>Existing Data Sources, </a:t>
            </a:r>
            <a:r>
              <a:rPr lang="en-US" dirty="0" smtClean="0"/>
              <a:t>Roads</a:t>
            </a:r>
            <a:endParaRPr lang="en-US" dirty="0"/>
          </a:p>
        </p:txBody>
      </p:sp>
      <p:sp>
        <p:nvSpPr>
          <p:cNvPr id="4" name="Text Placeholder 3"/>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18580365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smtClean="0"/>
              <a:t>Environment: </a:t>
            </a:r>
            <a:r>
              <a:rPr lang="en-US" dirty="0"/>
              <a:t>Customized Data </a:t>
            </a:r>
            <a:r>
              <a:rPr lang="en-US" dirty="0" smtClean="0"/>
              <a:t>Collection</a:t>
            </a:r>
            <a:endParaRPr lang="en-US" dirty="0"/>
          </a:p>
          <a:p>
            <a:endParaRPr lang="en-US" dirty="0"/>
          </a:p>
        </p:txBody>
      </p:sp>
      <p:sp>
        <p:nvSpPr>
          <p:cNvPr id="4" name="Text Placeholder 3"/>
          <p:cNvSpPr>
            <a:spLocks noGrp="1"/>
          </p:cNvSpPr>
          <p:nvPr>
            <p:ph type="body" sz="quarter" idx="11"/>
          </p:nvPr>
        </p:nvSpPr>
        <p:spPr/>
        <p:txBody>
          <a:bodyPr/>
          <a:lstStyle/>
          <a:p>
            <a:endParaRPr lang="en-US"/>
          </a:p>
        </p:txBody>
      </p:sp>
      <p:sp>
        <p:nvSpPr>
          <p:cNvPr id="6" name="Text Placeholder 2"/>
          <p:cNvSpPr txBox="1">
            <a:spLocks/>
          </p:cNvSpPr>
          <p:nvPr/>
        </p:nvSpPr>
        <p:spPr>
          <a:xfrm>
            <a:off x="-20053" y="1219200"/>
            <a:ext cx="4648200" cy="4800600"/>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1" fontAlgn="auto">
              <a:spcAft>
                <a:spcPts val="0"/>
              </a:spcAft>
              <a:buSzPct val="125000"/>
              <a:buFont typeface="Arial" charset="0"/>
              <a:buChar char="•"/>
            </a:pPr>
            <a:r>
              <a:rPr lang="en-US" sz="3000" dirty="0" smtClean="0"/>
              <a:t>Inventories (roads, sidewalks &amp; paths) </a:t>
            </a:r>
          </a:p>
          <a:p>
            <a:pPr marL="914400" lvl="2" indent="0" fontAlgn="auto">
              <a:spcAft>
                <a:spcPts val="0"/>
              </a:spcAft>
              <a:buSzPct val="125000"/>
              <a:buNone/>
            </a:pPr>
            <a:r>
              <a:rPr lang="en-US" sz="2800" dirty="0" smtClean="0"/>
              <a:t>Data managed in GIS, </a:t>
            </a:r>
          </a:p>
          <a:p>
            <a:pPr marL="914400" lvl="2" indent="0" fontAlgn="auto">
              <a:spcAft>
                <a:spcPts val="0"/>
              </a:spcAft>
              <a:buSzPct val="125000"/>
              <a:buNone/>
            </a:pPr>
            <a:r>
              <a:rPr lang="en-US" sz="2800" dirty="0" smtClean="0"/>
              <a:t>CAD, &amp; spreadsheets</a:t>
            </a:r>
          </a:p>
          <a:p>
            <a:pPr lvl="1" fontAlgn="auto">
              <a:spcAft>
                <a:spcPts val="0"/>
              </a:spcAft>
              <a:buSzPct val="125000"/>
              <a:buFont typeface="Arial" charset="0"/>
              <a:buChar char="•"/>
            </a:pPr>
            <a:r>
              <a:rPr lang="en-US" sz="3000" dirty="0" smtClean="0"/>
              <a:t>Focus on key destinations</a:t>
            </a:r>
          </a:p>
          <a:p>
            <a:pPr marL="914400" lvl="2" indent="0" fontAlgn="auto">
              <a:spcAft>
                <a:spcPts val="0"/>
              </a:spcAft>
              <a:buSzPct val="125000"/>
              <a:buNone/>
            </a:pPr>
            <a:r>
              <a:rPr lang="en-US" sz="2800" dirty="0" smtClean="0"/>
              <a:t>Libraries</a:t>
            </a:r>
          </a:p>
          <a:p>
            <a:pPr marL="914400" lvl="2" indent="0" fontAlgn="auto">
              <a:spcAft>
                <a:spcPts val="0"/>
              </a:spcAft>
              <a:buSzPct val="125000"/>
              <a:buNone/>
            </a:pPr>
            <a:r>
              <a:rPr lang="en-US" sz="2800" dirty="0" smtClean="0"/>
              <a:t>Schools</a:t>
            </a:r>
          </a:p>
          <a:p>
            <a:pPr marL="914400" lvl="2" indent="0" fontAlgn="auto">
              <a:spcAft>
                <a:spcPts val="0"/>
              </a:spcAft>
              <a:buSzPct val="125000"/>
              <a:buNone/>
            </a:pPr>
            <a:r>
              <a:rPr lang="en-US" sz="2800" dirty="0" smtClean="0"/>
              <a:t>Shopping centers</a:t>
            </a:r>
          </a:p>
        </p:txBody>
      </p:sp>
      <p:pic>
        <p:nvPicPr>
          <p:cNvPr id="7" name="Picture 2"/>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5943600" y="1063625"/>
            <a:ext cx="2438400" cy="1835150"/>
          </a:xfrm>
          <a:prstGeom prst="rect">
            <a:avLst/>
          </a:prstGeom>
          <a:noFill/>
          <a:ln w="9525">
            <a:noFill/>
            <a:miter lim="800000"/>
            <a:headEnd/>
            <a:tailEnd/>
          </a:ln>
        </p:spPr>
      </p:pic>
      <p:pic>
        <p:nvPicPr>
          <p:cNvPr id="8" name="Picture 6" descr="Kids walking on shoulder1"/>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a:xfrm>
            <a:off x="4800600" y="3276600"/>
            <a:ext cx="4076581" cy="2286000"/>
          </a:xfrm>
          <a:prstGeom prst="rect">
            <a:avLst/>
          </a:prstGeom>
          <a:noFill/>
          <a:ln>
            <a:solidFill>
              <a:schemeClr val="tx1"/>
            </a:solidFill>
          </a:ln>
        </p:spPr>
      </p:pic>
    </p:spTree>
    <p:extLst>
      <p:ext uri="{BB962C8B-B14F-4D97-AF65-F5344CB8AC3E}">
        <p14:creationId xmlns:p14="http://schemas.microsoft.com/office/powerpoint/2010/main" val="40689380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smtClean="0"/>
              <a:t>Environment: </a:t>
            </a:r>
            <a:r>
              <a:rPr lang="en-US" dirty="0"/>
              <a:t>Customized </a:t>
            </a:r>
            <a:r>
              <a:rPr lang="en-US" dirty="0" smtClean="0"/>
              <a:t>Data </a:t>
            </a:r>
            <a:r>
              <a:rPr lang="en-US" dirty="0"/>
              <a:t>C</a:t>
            </a:r>
            <a:r>
              <a:rPr lang="en-US" dirty="0" smtClean="0"/>
              <a:t>ollection</a:t>
            </a:r>
            <a:endParaRPr lang="en-US" dirty="0"/>
          </a:p>
          <a:p>
            <a:endParaRPr lang="en-US" dirty="0"/>
          </a:p>
        </p:txBody>
      </p:sp>
      <p:sp>
        <p:nvSpPr>
          <p:cNvPr id="4" name="Text Placeholder 3"/>
          <p:cNvSpPr>
            <a:spLocks noGrp="1"/>
          </p:cNvSpPr>
          <p:nvPr>
            <p:ph type="body" sz="quarter" idx="11"/>
          </p:nvPr>
        </p:nvSpPr>
        <p:spPr/>
        <p:txBody>
          <a:bodyPr/>
          <a:lstStyle/>
          <a:p>
            <a:endParaRPr lang="en-US"/>
          </a:p>
        </p:txBody>
      </p:sp>
      <p:pic>
        <p:nvPicPr>
          <p:cNvPr id="6" name="Picture 4"/>
          <p:cNvPicPr>
            <a:picLocks noGrp="1" noChangeAspect="1" noChangeArrowheads="1"/>
          </p:cNvPicPr>
          <p:nvPr>
            <p:ph idx="1"/>
          </p:nvPr>
        </p:nvPicPr>
        <p:blipFill>
          <a:blip r:embed="rId3" cstate="email">
            <a:extLst>
              <a:ext uri="{28A0092B-C50C-407E-A947-70E740481C1C}">
                <a14:useLocalDpi xmlns:a14="http://schemas.microsoft.com/office/drawing/2010/main" val="0"/>
              </a:ext>
            </a:extLst>
          </a:blip>
          <a:srcRect/>
          <a:stretch>
            <a:fillRect/>
          </a:stretch>
        </p:blipFill>
        <p:spPr>
          <a:xfrm>
            <a:off x="5334000" y="990600"/>
            <a:ext cx="1713442" cy="2244184"/>
          </a:xfrm>
          <a:noFill/>
          <a:ln>
            <a:solidFill>
              <a:schemeClr val="tx1"/>
            </a:solidFill>
          </a:ln>
        </p:spPr>
      </p:pic>
      <p:pic>
        <p:nvPicPr>
          <p:cNvPr id="7" name="Picture 5"/>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7321861" y="1018674"/>
            <a:ext cx="1510106" cy="2147407"/>
          </a:xfrm>
          <a:prstGeom prst="rect">
            <a:avLst/>
          </a:prstGeom>
          <a:noFill/>
          <a:ln w="9525">
            <a:solidFill>
              <a:schemeClr val="tx1"/>
            </a:solidFill>
            <a:miter lim="800000"/>
            <a:headEnd/>
            <a:tailEnd/>
          </a:ln>
        </p:spPr>
      </p:pic>
      <p:sp>
        <p:nvSpPr>
          <p:cNvPr id="8" name="Text Placeholder 2"/>
          <p:cNvSpPr txBox="1">
            <a:spLocks/>
          </p:cNvSpPr>
          <p:nvPr/>
        </p:nvSpPr>
        <p:spPr bwMode="auto">
          <a:xfrm>
            <a:off x="0" y="990600"/>
            <a:ext cx="4876800" cy="4572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390525" lvl="1" eaLnBrk="1" hangingPunct="1">
              <a:buSzPct val="125000"/>
              <a:buFont typeface="Arial" charset="0"/>
              <a:buChar char="•"/>
            </a:pPr>
            <a:r>
              <a:rPr lang="en-US" sz="3000" dirty="0"/>
              <a:t>Qualitative infrastructure assessments</a:t>
            </a:r>
          </a:p>
          <a:p>
            <a:pPr marL="790575" lvl="2" eaLnBrk="1" hangingPunct="1">
              <a:buSzPct val="125000"/>
              <a:buFont typeface="Calibri" pitchFamily="34" charset="0"/>
              <a:buChar char="–"/>
            </a:pPr>
            <a:r>
              <a:rPr lang="en-US" sz="2800" dirty="0" smtClean="0"/>
              <a:t> Slopes</a:t>
            </a:r>
          </a:p>
          <a:p>
            <a:pPr marL="790575" lvl="2" eaLnBrk="1" hangingPunct="1">
              <a:buSzPct val="125000"/>
              <a:buFont typeface="Calibri" pitchFamily="34" charset="0"/>
              <a:buChar char="–"/>
            </a:pPr>
            <a:r>
              <a:rPr lang="en-US" sz="2800" dirty="0" smtClean="0"/>
              <a:t> Sight distances </a:t>
            </a:r>
            <a:r>
              <a:rPr lang="en-US" sz="2800" dirty="0"/>
              <a:t>&amp;</a:t>
            </a:r>
            <a:r>
              <a:rPr lang="en-US" sz="2800" dirty="0" smtClean="0"/>
              <a:t> visibility</a:t>
            </a:r>
          </a:p>
          <a:p>
            <a:pPr marL="790575" lvl="2" eaLnBrk="1" hangingPunct="1">
              <a:buSzPct val="125000"/>
              <a:buFont typeface="Calibri" pitchFamily="34" charset="0"/>
              <a:buChar char="–"/>
            </a:pPr>
            <a:r>
              <a:rPr lang="en-US" sz="2800" dirty="0" smtClean="0"/>
              <a:t> Crossing times</a:t>
            </a:r>
          </a:p>
          <a:p>
            <a:pPr marL="390525" lvl="1" eaLnBrk="1" hangingPunct="1">
              <a:buSzPct val="125000"/>
              <a:buFont typeface="Arial" charset="0"/>
              <a:buChar char="•"/>
            </a:pPr>
            <a:r>
              <a:rPr lang="en-US" sz="3000" dirty="0" smtClean="0"/>
              <a:t>Quantitative assessments</a:t>
            </a:r>
          </a:p>
          <a:p>
            <a:pPr marL="790575" lvl="2" eaLnBrk="1" hangingPunct="1">
              <a:buSzPct val="125000"/>
              <a:buFont typeface="Calibri" pitchFamily="34" charset="0"/>
              <a:buChar char="–"/>
            </a:pPr>
            <a:r>
              <a:rPr lang="en-US" sz="2800" dirty="0" smtClean="0"/>
              <a:t> Gaps studies: enough time to cross between cars?</a:t>
            </a:r>
          </a:p>
          <a:p>
            <a:endParaRPr lang="en-US" dirty="0" smtClean="0"/>
          </a:p>
        </p:txBody>
      </p:sp>
      <p:pic>
        <p:nvPicPr>
          <p:cNvPr id="9" name="Picture 8" descr="Pedxwalkl - Wide"/>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a:xfrm>
            <a:off x="4724400" y="3505200"/>
            <a:ext cx="2247900" cy="1175984"/>
          </a:xfrm>
          <a:prstGeom prst="rect">
            <a:avLst/>
          </a:prstGeom>
          <a:ln>
            <a:solidFill>
              <a:schemeClr val="tx1"/>
            </a:solidFill>
          </a:ln>
          <a:effectLst>
            <a:outerShdw blurRad="292100" dist="139700" dir="2700000" algn="tl" rotWithShape="0">
              <a:srgbClr val="333333">
                <a:alpha val="65000"/>
              </a:srgbClr>
            </a:outerShdw>
          </a:effectLst>
        </p:spPr>
      </p:pic>
      <p:pic>
        <p:nvPicPr>
          <p:cNvPr id="11" name="Picture 4" descr="Figure8"/>
          <p:cNvPicPr>
            <a:picLocks noChangeAspect="1"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6460392" y="4093192"/>
            <a:ext cx="2334412" cy="1676400"/>
          </a:xfrm>
          <a:prstGeom prst="rect">
            <a:avLst/>
          </a:prstGeom>
          <a:noFill/>
          <a:ln w="9525">
            <a:solidFill>
              <a:schemeClr val="tx1"/>
            </a:solidFill>
            <a:miter lim="800000"/>
            <a:headEnd/>
            <a:tailEnd/>
          </a:ln>
        </p:spPr>
      </p:pic>
    </p:spTree>
    <p:extLst>
      <p:ext uri="{BB962C8B-B14F-4D97-AF65-F5344CB8AC3E}">
        <p14:creationId xmlns:p14="http://schemas.microsoft.com/office/powerpoint/2010/main" val="28651093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066800"/>
            <a:ext cx="8686800" cy="4800601"/>
          </a:xfrm>
        </p:spPr>
        <p:txBody>
          <a:bodyPr>
            <a:normAutofit lnSpcReduction="10000"/>
          </a:bodyPr>
          <a:lstStyle/>
          <a:p>
            <a:r>
              <a:rPr lang="en-US" sz="3000" dirty="0"/>
              <a:t>Census </a:t>
            </a:r>
            <a:r>
              <a:rPr lang="en-US" sz="3000" dirty="0" smtClean="0"/>
              <a:t>Bureau</a:t>
            </a:r>
          </a:p>
          <a:p>
            <a:pPr lvl="1"/>
            <a:r>
              <a:rPr lang="en-US" dirty="0" smtClean="0"/>
              <a:t>Work </a:t>
            </a:r>
            <a:r>
              <a:rPr lang="en-US" dirty="0"/>
              <a:t>trips only</a:t>
            </a:r>
          </a:p>
          <a:p>
            <a:pPr lvl="1"/>
            <a:r>
              <a:rPr lang="en-US" dirty="0"/>
              <a:t>Decennial Population Census</a:t>
            </a:r>
          </a:p>
          <a:p>
            <a:pPr lvl="1"/>
            <a:r>
              <a:rPr lang="en-US" dirty="0"/>
              <a:t>American Community Survey</a:t>
            </a:r>
          </a:p>
          <a:p>
            <a:pPr lvl="2"/>
            <a:r>
              <a:rPr lang="en-US" dirty="0"/>
              <a:t>Replaced Population Census “long form”</a:t>
            </a:r>
          </a:p>
          <a:p>
            <a:pPr lvl="2"/>
            <a:r>
              <a:rPr lang="en-US" dirty="0"/>
              <a:t>Continuous data collection on a sample; may only be able to aggregate over several years</a:t>
            </a:r>
          </a:p>
          <a:p>
            <a:pPr>
              <a:lnSpc>
                <a:spcPct val="80000"/>
              </a:lnSpc>
              <a:spcBef>
                <a:spcPct val="50000"/>
              </a:spcBef>
              <a:buSzPct val="125000"/>
            </a:pPr>
            <a:r>
              <a:rPr lang="en-US" sz="3000" dirty="0"/>
              <a:t>National Household Travel Survey (NHTS)</a:t>
            </a:r>
          </a:p>
          <a:p>
            <a:pPr lvl="1">
              <a:lnSpc>
                <a:spcPct val="80000"/>
              </a:lnSpc>
              <a:spcBef>
                <a:spcPct val="50000"/>
              </a:spcBef>
              <a:buSzPct val="125000"/>
            </a:pPr>
            <a:r>
              <a:rPr lang="en-US" dirty="0"/>
              <a:t>Since 1969, every 5-7 yrs.</a:t>
            </a:r>
          </a:p>
          <a:p>
            <a:pPr lvl="2">
              <a:lnSpc>
                <a:spcPct val="80000"/>
              </a:lnSpc>
              <a:spcBef>
                <a:spcPct val="50000"/>
              </a:spcBef>
              <a:buSzPct val="125000"/>
            </a:pPr>
            <a:r>
              <a:rPr lang="en-US" dirty="0"/>
              <a:t>Most useful for benchmarking, general trends</a:t>
            </a:r>
          </a:p>
          <a:p>
            <a:endParaRPr lang="en-US" dirty="0"/>
          </a:p>
        </p:txBody>
      </p:sp>
      <p:sp>
        <p:nvSpPr>
          <p:cNvPr id="3" name="Text Placeholder 2"/>
          <p:cNvSpPr>
            <a:spLocks noGrp="1"/>
          </p:cNvSpPr>
          <p:nvPr>
            <p:ph type="body" sz="quarter" idx="10"/>
          </p:nvPr>
        </p:nvSpPr>
        <p:spPr/>
        <p:txBody>
          <a:bodyPr/>
          <a:lstStyle/>
          <a:p>
            <a:r>
              <a:rPr lang="en-US" dirty="0"/>
              <a:t>Behavior D</a:t>
            </a:r>
            <a:r>
              <a:rPr lang="en-US" dirty="0" smtClean="0"/>
              <a:t>ata: National Sources</a:t>
            </a:r>
            <a:endParaRPr lang="en-US" dirty="0"/>
          </a:p>
        </p:txBody>
      </p:sp>
      <p:sp>
        <p:nvSpPr>
          <p:cNvPr id="4" name="Text Placeholder 3"/>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2946816368"/>
      </p:ext>
    </p:extLst>
  </p:cSld>
  <p:clrMapOvr>
    <a:masterClrMapping/>
  </p:clrMapOvr>
</p:sld>
</file>

<file path=ppt/theme/theme1.xml><?xml version="1.0" encoding="utf-8"?>
<a:theme xmlns:a="http://schemas.openxmlformats.org/drawingml/2006/main" name="PBIC_WebinarTemplate">
  <a:themeElements>
    <a:clrScheme name="Custom 1">
      <a:dk1>
        <a:srgbClr val="000000"/>
      </a:dk1>
      <a:lt1>
        <a:srgbClr val="FFFFFF"/>
      </a:lt1>
      <a:dk2>
        <a:srgbClr val="000000"/>
      </a:dk2>
      <a:lt2>
        <a:srgbClr val="808080"/>
      </a:lt2>
      <a:accent1>
        <a:srgbClr val="32946A"/>
      </a:accent1>
      <a:accent2>
        <a:srgbClr val="32946A"/>
      </a:accent2>
      <a:accent3>
        <a:srgbClr val="FFFFFF"/>
      </a:accent3>
      <a:accent4>
        <a:srgbClr val="FFFFFF"/>
      </a:accent4>
      <a:accent5>
        <a:srgbClr val="FFFFFF"/>
      </a:accent5>
      <a:accent6>
        <a:srgbClr val="FFFFFF"/>
      </a:accent6>
      <a:hlink>
        <a:srgbClr val="32946A"/>
      </a:hlink>
      <a:folHlink>
        <a:srgbClr val="32946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2321</TotalTime>
  <Words>4962</Words>
  <Application>Microsoft Office PowerPoint</Application>
  <PresentationFormat>On-screen Show (4:3)</PresentationFormat>
  <Paragraphs>589</Paragraphs>
  <Slides>45</Slides>
  <Notes>44</Notes>
  <HiddenSlides>1</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45</vt:i4>
      </vt:variant>
    </vt:vector>
  </HeadingPairs>
  <TitlesOfParts>
    <vt:vector size="47" baseType="lpstr">
      <vt:lpstr>PBIC_WebinarTemplate</vt:lpstr>
      <vt:lpstr>Photo Editor Photo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PBIC</dc:creator>
  <cp:lastModifiedBy>langford</cp:lastModifiedBy>
  <cp:revision>145</cp:revision>
  <dcterms:created xsi:type="dcterms:W3CDTF">1601-01-01T00:00:00Z</dcterms:created>
  <dcterms:modified xsi:type="dcterms:W3CDTF">2015-07-23T13:12:53Z</dcterms:modified>
</cp:coreProperties>
</file>