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1"/>
  </p:sldMasterIdLst>
  <p:notesMasterIdLst>
    <p:notesMasterId r:id="rId42"/>
  </p:notesMasterIdLst>
  <p:sldIdLst>
    <p:sldId id="256" r:id="rId2"/>
    <p:sldId id="269" r:id="rId3"/>
    <p:sldId id="337" r:id="rId4"/>
    <p:sldId id="270" r:id="rId5"/>
    <p:sldId id="271" r:id="rId6"/>
    <p:sldId id="272" r:id="rId7"/>
    <p:sldId id="338" r:id="rId8"/>
    <p:sldId id="273" r:id="rId9"/>
    <p:sldId id="274" r:id="rId10"/>
    <p:sldId id="275" r:id="rId11"/>
    <p:sldId id="277" r:id="rId12"/>
    <p:sldId id="278" r:id="rId13"/>
    <p:sldId id="279" r:id="rId14"/>
    <p:sldId id="280" r:id="rId15"/>
    <p:sldId id="308" r:id="rId16"/>
    <p:sldId id="309" r:id="rId17"/>
    <p:sldId id="311" r:id="rId18"/>
    <p:sldId id="312" r:id="rId19"/>
    <p:sldId id="313" r:id="rId20"/>
    <p:sldId id="314" r:id="rId21"/>
    <p:sldId id="315" r:id="rId22"/>
    <p:sldId id="316" r:id="rId23"/>
    <p:sldId id="317" r:id="rId24"/>
    <p:sldId id="318" r:id="rId25"/>
    <p:sldId id="319" r:id="rId26"/>
    <p:sldId id="320" r:id="rId27"/>
    <p:sldId id="321" r:id="rId28"/>
    <p:sldId id="323" r:id="rId29"/>
    <p:sldId id="324" r:id="rId30"/>
    <p:sldId id="326" r:id="rId31"/>
    <p:sldId id="327" r:id="rId32"/>
    <p:sldId id="328" r:id="rId33"/>
    <p:sldId id="329" r:id="rId34"/>
    <p:sldId id="330" r:id="rId35"/>
    <p:sldId id="331" r:id="rId36"/>
    <p:sldId id="332" r:id="rId37"/>
    <p:sldId id="333" r:id="rId38"/>
    <p:sldId id="334" r:id="rId39"/>
    <p:sldId id="335" r:id="rId40"/>
    <p:sldId id="336" r:id="rId41"/>
  </p:sldIdLst>
  <p:sldSz cx="9144000" cy="6858000" type="screen4x3"/>
  <p:notesSz cx="6858000" cy="9144000"/>
  <p:defaultTextStyle>
    <a:defPPr>
      <a:defRPr lang="en-US"/>
    </a:defPPr>
    <a:lvl1pPr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1pPr>
    <a:lvl2pPr marL="4572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2pPr>
    <a:lvl3pPr marL="9144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3pPr>
    <a:lvl4pPr marL="13716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4pPr>
    <a:lvl5pPr marL="18288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5pPr>
    <a:lvl6pPr marL="2286000" algn="l" defTabSz="457200" rtl="0" eaLnBrk="1" latinLnBrk="0" hangingPunct="1">
      <a:defRPr sz="3200" kern="1200">
        <a:solidFill>
          <a:schemeClr val="tx1"/>
        </a:solidFill>
        <a:latin typeface="Calibri" charset="0"/>
        <a:ea typeface="ＭＳ Ｐゴシック" charset="0"/>
        <a:cs typeface="ＭＳ Ｐゴシック" charset="0"/>
      </a:defRPr>
    </a:lvl6pPr>
    <a:lvl7pPr marL="2743200" algn="l" defTabSz="457200" rtl="0" eaLnBrk="1" latinLnBrk="0" hangingPunct="1">
      <a:defRPr sz="3200" kern="1200">
        <a:solidFill>
          <a:schemeClr val="tx1"/>
        </a:solidFill>
        <a:latin typeface="Calibri" charset="0"/>
        <a:ea typeface="ＭＳ Ｐゴシック" charset="0"/>
        <a:cs typeface="ＭＳ Ｐゴシック" charset="0"/>
      </a:defRPr>
    </a:lvl7pPr>
    <a:lvl8pPr marL="3200400" algn="l" defTabSz="457200" rtl="0" eaLnBrk="1" latinLnBrk="0" hangingPunct="1">
      <a:defRPr sz="3200" kern="1200">
        <a:solidFill>
          <a:schemeClr val="tx1"/>
        </a:solidFill>
        <a:latin typeface="Calibri" charset="0"/>
        <a:ea typeface="ＭＳ Ｐゴシック" charset="0"/>
        <a:cs typeface="ＭＳ Ｐゴシック" charset="0"/>
      </a:defRPr>
    </a:lvl8pPr>
    <a:lvl9pPr marL="3657600" algn="l" defTabSz="457200" rtl="0" eaLnBrk="1" latinLnBrk="0" hangingPunct="1">
      <a:defRPr sz="3200" kern="1200">
        <a:solidFill>
          <a:schemeClr val="tx1"/>
        </a:solidFill>
        <a:latin typeface="Calibri"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8F8F8"/>
    <a:srgbClr val="32946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01" autoAdjust="0"/>
    <p:restoredTop sz="67643" autoAdjust="0"/>
  </p:normalViewPr>
  <p:slideViewPr>
    <p:cSldViewPr>
      <p:cViewPr>
        <p:scale>
          <a:sx n="66" d="100"/>
          <a:sy n="66" d="100"/>
        </p:scale>
        <p:origin x="-1314" y="-24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6596638655462184"/>
          <c:y val="3.669724770642202E-2"/>
          <c:w val="0.81932773109243695"/>
          <c:h val="0.78593272171253825"/>
        </c:manualLayout>
      </c:layout>
      <c:barChart>
        <c:barDir val="col"/>
        <c:grouping val="clustered"/>
        <c:varyColors val="0"/>
        <c:ser>
          <c:idx val="0"/>
          <c:order val="0"/>
          <c:spPr>
            <a:solidFill>
              <a:srgbClr val="FF0000"/>
            </a:solidFill>
            <a:ln w="13415">
              <a:solidFill>
                <a:srgbClr val="000000"/>
              </a:solidFill>
              <a:prstDash val="solid"/>
            </a:ln>
          </c:spPr>
          <c:invertIfNegative val="0"/>
          <c:dLbls>
            <c:dLbl>
              <c:idx val="0"/>
              <c:tx>
                <c:rich>
                  <a:bodyPr/>
                  <a:lstStyle/>
                  <a:p>
                    <a:pPr>
                      <a:defRPr sz="1452" b="1" i="0" u="none" strike="noStrike" baseline="0">
                        <a:solidFill>
                          <a:srgbClr val="FF0000"/>
                        </a:solidFill>
                        <a:latin typeface="Arial"/>
                        <a:ea typeface="Arial"/>
                        <a:cs typeface="Arial"/>
                      </a:defRPr>
                    </a:pPr>
                    <a:r>
                      <a:rPr lang="en-US"/>
                      <a:t>15.7%</a:t>
                    </a:r>
                  </a:p>
                </c:rich>
              </c:tx>
              <c:spPr>
                <a:noFill/>
                <a:ln w="26830">
                  <a:noFill/>
                </a:ln>
              </c:spPr>
              <c:showLegendKey val="0"/>
              <c:showVal val="0"/>
              <c:showCatName val="0"/>
              <c:showSerName val="0"/>
              <c:showPercent val="0"/>
              <c:showBubbleSize val="0"/>
            </c:dLbl>
            <c:spPr>
              <a:noFill/>
              <a:ln w="26830">
                <a:noFill/>
              </a:ln>
            </c:spPr>
            <c:txPr>
              <a:bodyPr/>
              <a:lstStyle/>
              <a:p>
                <a:pPr>
                  <a:defRPr sz="1056" b="1"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val>
            <c:numRef>
              <c:f>'Speeding Analysis Summary'!$C$9</c:f>
              <c:numCache>
                <c:formatCode>0.0%</c:formatCode>
                <c:ptCount val="1"/>
                <c:pt idx="0">
                  <c:v>0.15742942818736427</c:v>
                </c:pt>
              </c:numCache>
            </c:numRef>
          </c:val>
        </c:ser>
        <c:ser>
          <c:idx val="1"/>
          <c:order val="1"/>
          <c:spPr>
            <a:solidFill>
              <a:srgbClr val="008000"/>
            </a:solidFill>
            <a:ln w="13415">
              <a:solidFill>
                <a:srgbClr val="000000"/>
              </a:solidFill>
              <a:prstDash val="solid"/>
            </a:ln>
          </c:spPr>
          <c:invertIfNegative val="0"/>
          <c:dLbls>
            <c:dLbl>
              <c:idx val="0"/>
              <c:tx>
                <c:rich>
                  <a:bodyPr/>
                  <a:lstStyle/>
                  <a:p>
                    <a:r>
                      <a:rPr lang="en-US"/>
                      <a:t>7.5%</a:t>
                    </a:r>
                  </a:p>
                </c:rich>
              </c:tx>
              <c:showLegendKey val="0"/>
              <c:showVal val="0"/>
              <c:showCatName val="0"/>
              <c:showSerName val="0"/>
              <c:showPercent val="0"/>
              <c:showBubbleSize val="0"/>
            </c:dLbl>
            <c:spPr>
              <a:noFill/>
              <a:ln w="26830">
                <a:noFill/>
              </a:ln>
            </c:spPr>
            <c:txPr>
              <a:bodyPr/>
              <a:lstStyle/>
              <a:p>
                <a:pPr>
                  <a:defRPr sz="1452" b="1" i="0" u="none" strike="noStrike" baseline="0">
                    <a:solidFill>
                      <a:srgbClr val="008000"/>
                    </a:solidFill>
                    <a:latin typeface="Arial"/>
                    <a:ea typeface="Arial"/>
                    <a:cs typeface="Arial"/>
                  </a:defRPr>
                </a:pPr>
                <a:endParaRPr lang="en-US"/>
              </a:p>
            </c:txPr>
            <c:showLegendKey val="0"/>
            <c:showVal val="1"/>
            <c:showCatName val="0"/>
            <c:showSerName val="0"/>
            <c:showPercent val="0"/>
            <c:showBubbleSize val="0"/>
            <c:showLeaderLines val="0"/>
          </c:dLbls>
          <c:val>
            <c:numRef>
              <c:f>'Speeding Analysis Summary'!$D$9</c:f>
              <c:numCache>
                <c:formatCode>0.0%</c:formatCode>
                <c:ptCount val="1"/>
                <c:pt idx="0">
                  <c:v>7.4943367732192304E-2</c:v>
                </c:pt>
              </c:numCache>
            </c:numRef>
          </c:val>
        </c:ser>
        <c:ser>
          <c:idx val="2"/>
          <c:order val="2"/>
          <c:spPr>
            <a:solidFill>
              <a:srgbClr val="FF0000"/>
            </a:solidFill>
            <a:ln w="13415">
              <a:solidFill>
                <a:srgbClr val="000000"/>
              </a:solidFill>
              <a:prstDash val="solid"/>
            </a:ln>
          </c:spPr>
          <c:invertIfNegative val="0"/>
          <c:dLbls>
            <c:dLbl>
              <c:idx val="0"/>
              <c:tx>
                <c:rich>
                  <a:bodyPr/>
                  <a:lstStyle/>
                  <a:p>
                    <a:pPr>
                      <a:defRPr sz="1452" b="1" i="0" u="none" strike="noStrike" baseline="0">
                        <a:solidFill>
                          <a:srgbClr val="FF0000"/>
                        </a:solidFill>
                        <a:latin typeface="Arial"/>
                        <a:ea typeface="Arial"/>
                        <a:cs typeface="Arial"/>
                      </a:defRPr>
                    </a:pPr>
                    <a:r>
                      <a:rPr lang="en-US"/>
                      <a:t>9.8%</a:t>
                    </a:r>
                  </a:p>
                </c:rich>
              </c:tx>
              <c:spPr>
                <a:noFill/>
                <a:ln w="26830">
                  <a:noFill/>
                </a:ln>
              </c:spPr>
              <c:showLegendKey val="0"/>
              <c:showVal val="0"/>
              <c:showCatName val="0"/>
              <c:showSerName val="0"/>
              <c:showPercent val="0"/>
              <c:showBubbleSize val="0"/>
            </c:dLbl>
            <c:spPr>
              <a:noFill/>
              <a:ln w="26830">
                <a:noFill/>
              </a:ln>
            </c:spPr>
            <c:txPr>
              <a:bodyPr/>
              <a:lstStyle/>
              <a:p>
                <a:pPr>
                  <a:defRPr sz="1056"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val>
            <c:numRef>
              <c:f>'Speeding Analysis Summary'!$E$9</c:f>
              <c:numCache>
                <c:formatCode>0.0%</c:formatCode>
                <c:ptCount val="1"/>
                <c:pt idx="0">
                  <c:v>9.7853433970344197E-2</c:v>
                </c:pt>
              </c:numCache>
            </c:numRef>
          </c:val>
        </c:ser>
        <c:ser>
          <c:idx val="3"/>
          <c:order val="3"/>
          <c:spPr>
            <a:solidFill>
              <a:srgbClr val="008000"/>
            </a:solidFill>
            <a:ln w="13415">
              <a:solidFill>
                <a:srgbClr val="000000"/>
              </a:solidFill>
              <a:prstDash val="solid"/>
            </a:ln>
          </c:spPr>
          <c:invertIfNegative val="0"/>
          <c:dLbls>
            <c:dLbl>
              <c:idx val="0"/>
              <c:tx>
                <c:rich>
                  <a:bodyPr/>
                  <a:lstStyle/>
                  <a:p>
                    <a:pPr>
                      <a:defRPr sz="1452" b="1" i="0" u="none" strike="noStrike" baseline="0">
                        <a:solidFill>
                          <a:srgbClr val="008000"/>
                        </a:solidFill>
                        <a:latin typeface="Arial"/>
                        <a:ea typeface="Arial"/>
                        <a:cs typeface="Arial"/>
                      </a:defRPr>
                    </a:pPr>
                    <a:r>
                      <a:rPr lang="en-US"/>
                      <a:t>8.9%</a:t>
                    </a:r>
                  </a:p>
                </c:rich>
              </c:tx>
              <c:spPr>
                <a:noFill/>
                <a:ln w="26830">
                  <a:noFill/>
                </a:ln>
              </c:spPr>
              <c:showLegendKey val="0"/>
              <c:showVal val="0"/>
              <c:showCatName val="0"/>
              <c:showSerName val="0"/>
              <c:showPercent val="0"/>
              <c:showBubbleSize val="0"/>
            </c:dLbl>
            <c:spPr>
              <a:noFill/>
              <a:ln w="26830">
                <a:noFill/>
              </a:ln>
            </c:spPr>
            <c:txPr>
              <a:bodyPr/>
              <a:lstStyle/>
              <a:p>
                <a:pPr>
                  <a:defRPr sz="1056"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val>
            <c:numRef>
              <c:f>'Speeding Analysis Summary'!$F$9</c:f>
              <c:numCache>
                <c:formatCode>0.0%</c:formatCode>
                <c:ptCount val="1"/>
                <c:pt idx="0">
                  <c:v>8.8766643745702326E-2</c:v>
                </c:pt>
              </c:numCache>
            </c:numRef>
          </c:val>
        </c:ser>
        <c:ser>
          <c:idx val="4"/>
          <c:order val="4"/>
          <c:spPr>
            <a:solidFill>
              <a:srgbClr val="FF0000"/>
            </a:solidFill>
            <a:ln w="13415">
              <a:solidFill>
                <a:srgbClr val="000000"/>
              </a:solidFill>
              <a:prstDash val="solid"/>
            </a:ln>
          </c:spPr>
          <c:invertIfNegative val="0"/>
          <c:dLbls>
            <c:dLbl>
              <c:idx val="0"/>
              <c:tx>
                <c:rich>
                  <a:bodyPr/>
                  <a:lstStyle/>
                  <a:p>
                    <a:pPr>
                      <a:defRPr sz="1452" b="1" i="0" u="none" strike="noStrike" baseline="0">
                        <a:solidFill>
                          <a:srgbClr val="FF0000"/>
                        </a:solidFill>
                        <a:latin typeface="Arial"/>
                        <a:ea typeface="Arial"/>
                        <a:cs typeface="Arial"/>
                      </a:defRPr>
                    </a:pPr>
                    <a:r>
                      <a:rPr lang="en-US"/>
                      <a:t>29.5%</a:t>
                    </a:r>
                  </a:p>
                </c:rich>
              </c:tx>
              <c:spPr>
                <a:noFill/>
                <a:ln w="26830">
                  <a:noFill/>
                </a:ln>
              </c:spPr>
              <c:showLegendKey val="0"/>
              <c:showVal val="0"/>
              <c:showCatName val="0"/>
              <c:showSerName val="0"/>
              <c:showPercent val="0"/>
              <c:showBubbleSize val="0"/>
            </c:dLbl>
            <c:spPr>
              <a:noFill/>
              <a:ln w="26830">
                <a:noFill/>
              </a:ln>
            </c:spPr>
            <c:txPr>
              <a:bodyPr/>
              <a:lstStyle/>
              <a:p>
                <a:pPr>
                  <a:defRPr sz="1056"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val>
            <c:numRef>
              <c:f>'Speeding Analysis Summary'!$G$9</c:f>
              <c:numCache>
                <c:formatCode>0.0%</c:formatCode>
                <c:ptCount val="1"/>
                <c:pt idx="0">
                  <c:v>0.29487597911227154</c:v>
                </c:pt>
              </c:numCache>
            </c:numRef>
          </c:val>
        </c:ser>
        <c:ser>
          <c:idx val="5"/>
          <c:order val="5"/>
          <c:spPr>
            <a:solidFill>
              <a:srgbClr val="008000"/>
            </a:solidFill>
            <a:ln w="13415">
              <a:solidFill>
                <a:srgbClr val="000000"/>
              </a:solidFill>
              <a:prstDash val="solid"/>
            </a:ln>
          </c:spPr>
          <c:invertIfNegative val="0"/>
          <c:dLbls>
            <c:dLbl>
              <c:idx val="0"/>
              <c:tx>
                <c:rich>
                  <a:bodyPr/>
                  <a:lstStyle/>
                  <a:p>
                    <a:pPr>
                      <a:defRPr sz="1452" b="1" i="0" u="none" strike="noStrike" baseline="0">
                        <a:solidFill>
                          <a:srgbClr val="008000"/>
                        </a:solidFill>
                        <a:latin typeface="Arial"/>
                        <a:ea typeface="Arial"/>
                        <a:cs typeface="Arial"/>
                      </a:defRPr>
                    </a:pPr>
                    <a:r>
                      <a:rPr lang="en-US"/>
                      <a:t>19.6%</a:t>
                    </a:r>
                  </a:p>
                </c:rich>
              </c:tx>
              <c:spPr>
                <a:noFill/>
                <a:ln w="26830">
                  <a:noFill/>
                </a:ln>
              </c:spPr>
              <c:showLegendKey val="0"/>
              <c:showVal val="0"/>
              <c:showCatName val="0"/>
              <c:showSerName val="0"/>
              <c:showPercent val="0"/>
              <c:showBubbleSize val="0"/>
            </c:dLbl>
            <c:spPr>
              <a:noFill/>
              <a:ln w="26830">
                <a:noFill/>
              </a:ln>
            </c:spPr>
            <c:txPr>
              <a:bodyPr/>
              <a:lstStyle/>
              <a:p>
                <a:pPr>
                  <a:defRPr sz="1056" b="0"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dLbls>
          <c:val>
            <c:numRef>
              <c:f>'Speeding Analysis Summary'!$H$9</c:f>
              <c:numCache>
                <c:formatCode>0.0%</c:formatCode>
                <c:ptCount val="1"/>
                <c:pt idx="0">
                  <c:v>0.1955996281375891</c:v>
                </c:pt>
              </c:numCache>
            </c:numRef>
          </c:val>
        </c:ser>
        <c:dLbls>
          <c:showLegendKey val="0"/>
          <c:showVal val="1"/>
          <c:showCatName val="0"/>
          <c:showSerName val="0"/>
          <c:showPercent val="0"/>
          <c:showBubbleSize val="0"/>
        </c:dLbls>
        <c:gapWidth val="40"/>
        <c:overlap val="-50"/>
        <c:axId val="81376384"/>
        <c:axId val="81377920"/>
      </c:barChart>
      <c:catAx>
        <c:axId val="81376384"/>
        <c:scaling>
          <c:orientation val="minMax"/>
        </c:scaling>
        <c:delete val="1"/>
        <c:axPos val="b"/>
        <c:majorTickMark val="out"/>
        <c:minorTickMark val="none"/>
        <c:tickLblPos val="nextTo"/>
        <c:crossAx val="81377920"/>
        <c:crosses val="autoZero"/>
        <c:auto val="1"/>
        <c:lblAlgn val="ctr"/>
        <c:lblOffset val="100"/>
        <c:noMultiLvlLbl val="0"/>
      </c:catAx>
      <c:valAx>
        <c:axId val="81377920"/>
        <c:scaling>
          <c:orientation val="minMax"/>
        </c:scaling>
        <c:delete val="0"/>
        <c:axPos val="l"/>
        <c:majorGridlines>
          <c:spPr>
            <a:ln w="3354">
              <a:solidFill>
                <a:srgbClr val="000000"/>
              </a:solidFill>
              <a:prstDash val="solid"/>
            </a:ln>
          </c:spPr>
        </c:majorGridlines>
        <c:title>
          <c:tx>
            <c:rich>
              <a:bodyPr/>
              <a:lstStyle/>
              <a:p>
                <a:pPr>
                  <a:defRPr sz="1056" b="1" i="0" u="none" strike="noStrike" baseline="0">
                    <a:solidFill>
                      <a:srgbClr val="000000"/>
                    </a:solidFill>
                    <a:latin typeface="Arial"/>
                    <a:ea typeface="Arial"/>
                    <a:cs typeface="Arial"/>
                  </a:defRPr>
                </a:pPr>
                <a:r>
                  <a:rPr lang="en-US"/>
                  <a:t>Percent of Vehicles Traveling over 36 MPH</a:t>
                </a:r>
              </a:p>
            </c:rich>
          </c:tx>
          <c:layout>
            <c:manualLayout>
              <c:xMode val="edge"/>
              <c:yMode val="edge"/>
              <c:x val="1.2605042016806723E-2"/>
              <c:y val="3.669724770642202E-2"/>
            </c:manualLayout>
          </c:layout>
          <c:overlay val="0"/>
          <c:spPr>
            <a:noFill/>
            <a:ln w="26830">
              <a:noFill/>
            </a:ln>
          </c:spPr>
        </c:title>
        <c:numFmt formatCode="0.0%" sourceLinked="1"/>
        <c:majorTickMark val="out"/>
        <c:minorTickMark val="none"/>
        <c:tickLblPos val="nextTo"/>
        <c:spPr>
          <a:ln w="3354">
            <a:solidFill>
              <a:srgbClr val="000000"/>
            </a:solidFill>
            <a:prstDash val="solid"/>
          </a:ln>
        </c:spPr>
        <c:txPr>
          <a:bodyPr rot="0" vert="horz"/>
          <a:lstStyle/>
          <a:p>
            <a:pPr>
              <a:defRPr sz="1056" b="1" i="0" u="none" strike="noStrike" baseline="0">
                <a:solidFill>
                  <a:srgbClr val="000000"/>
                </a:solidFill>
                <a:latin typeface="Arial"/>
                <a:ea typeface="Arial"/>
                <a:cs typeface="Arial"/>
              </a:defRPr>
            </a:pPr>
            <a:endParaRPr lang="en-US"/>
          </a:p>
        </c:txPr>
        <c:crossAx val="81376384"/>
        <c:crosses val="autoZero"/>
        <c:crossBetween val="between"/>
      </c:valAx>
      <c:spPr>
        <a:gradFill rotWithShape="0">
          <a:gsLst>
            <a:gs pos="0">
              <a:srgbClr xmlns:mc="http://schemas.openxmlformats.org/markup-compatibility/2006" xmlns:a14="http://schemas.microsoft.com/office/drawing/2010/main" val="C0C0C0" mc:Ignorable="a14" a14:legacySpreadsheetColorIndex="22"/>
            </a:gs>
            <a:gs pos="100000">
              <a:srgbClr xmlns:mc="http://schemas.openxmlformats.org/markup-compatibility/2006" xmlns:a14="http://schemas.microsoft.com/office/drawing/2010/main" val="FFFFFF" mc:Ignorable="a14" a14:legacySpreadsheetColorIndex="22">
                <a:gamma/>
                <a:tint val="0"/>
                <a:invGamma/>
              </a:srgbClr>
            </a:gs>
          </a:gsLst>
          <a:lin ang="5400000" scaled="1"/>
        </a:gradFill>
        <a:ln w="13415">
          <a:solidFill>
            <a:srgbClr val="000000"/>
          </a:solidFill>
          <a:prstDash val="solid"/>
        </a:ln>
      </c:spPr>
    </c:plotArea>
    <c:plotVisOnly val="1"/>
    <c:dispBlanksAs val="gap"/>
    <c:showDLblsOverMax val="0"/>
  </c:chart>
  <c:spPr>
    <a:solidFill>
      <a:srgbClr val="FFFFFF"/>
    </a:solidFill>
    <a:ln w="3354">
      <a:solidFill>
        <a:srgbClr val="000000"/>
      </a:solidFill>
      <a:prstDash val="solid"/>
    </a:ln>
  </c:spPr>
  <c:txPr>
    <a:bodyPr/>
    <a:lstStyle/>
    <a:p>
      <a:pPr>
        <a:defRPr sz="1056" b="0" i="0" u="none" strike="noStrike" baseline="0">
          <a:solidFill>
            <a:srgbClr val="000000"/>
          </a:solidFill>
          <a:latin typeface="Arial"/>
          <a:ea typeface="Arial"/>
          <a:cs typeface="Arial"/>
        </a:defRPr>
      </a:pPr>
      <a:endParaRPr lang="en-US"/>
    </a:p>
  </c:txPr>
  <c:externalData r:id="rId1">
    <c:autoUpdate val="0"/>
  </c:externalData>
  <c:userShapes r:id="rId2"/>
</c:chartSpace>
</file>

<file path=ppt/drawings/_rels/vmlDrawing1.vml.rels><?xml version="1.0" encoding="UTF-8" standalone="yes"?>
<Relationships xmlns="http://schemas.openxmlformats.org/package/2006/relationships"><Relationship Id="rId1" Type="http://schemas.openxmlformats.org/officeDocument/2006/relationships/image" Target="../media/image24.wmf"/></Relationships>
</file>

<file path=ppt/drawings/drawing1.xml><?xml version="1.0" encoding="utf-8"?>
<c:userShapes xmlns:c="http://schemas.openxmlformats.org/drawingml/2006/chart">
  <cdr:relSizeAnchor xmlns:cdr="http://schemas.openxmlformats.org/drawingml/2006/chartDrawing">
    <cdr:from>
      <cdr:x>0.15975</cdr:x>
      <cdr:y>0.82525</cdr:y>
    </cdr:from>
    <cdr:to>
      <cdr:x>0.29</cdr:x>
      <cdr:y>0.88075</cdr:y>
    </cdr:to>
    <cdr:sp macro="" textlink="">
      <cdr:nvSpPr>
        <cdr:cNvPr id="58369" name="Text Box 1"/>
        <cdr:cNvSpPr txBox="1">
          <a:spLocks xmlns:a="http://schemas.openxmlformats.org/drawingml/2006/main" noChangeArrowheads="1"/>
        </cdr:cNvSpPr>
      </cdr:nvSpPr>
      <cdr:spPr bwMode="auto">
        <a:xfrm xmlns:a="http://schemas.openxmlformats.org/drawingml/2006/main">
          <a:off x="724291" y="2570386"/>
          <a:ext cx="590540" cy="172864"/>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27432" tIns="22860" rIns="27432" bIns="22860" anchor="ctr" upright="1"/>
        <a:lstStyle xmlns:a="http://schemas.openxmlformats.org/drawingml/2006/main"/>
        <a:p xmlns:a="http://schemas.openxmlformats.org/drawingml/2006/main">
          <a:pPr algn="ctr" rtl="0">
            <a:defRPr sz="1000"/>
          </a:pPr>
          <a:r>
            <a:rPr lang="en-US" sz="1000" b="1" i="0" u="none" strike="noStrike" baseline="0">
              <a:solidFill>
                <a:srgbClr val="000000"/>
              </a:solidFill>
              <a:latin typeface="Arial"/>
              <a:cs typeface="Arial"/>
            </a:rPr>
            <a:t>Before</a:t>
          </a:r>
          <a:endParaRPr lang="en-US"/>
        </a:p>
      </cdr:txBody>
    </cdr:sp>
  </cdr:relSizeAnchor>
  <cdr:relSizeAnchor xmlns:cdr="http://schemas.openxmlformats.org/drawingml/2006/chartDrawing">
    <cdr:from>
      <cdr:x>0.86575</cdr:x>
      <cdr:y>0.82525</cdr:y>
    </cdr:from>
    <cdr:to>
      <cdr:x>0.97475</cdr:x>
      <cdr:y>0.8815</cdr:y>
    </cdr:to>
    <cdr:sp macro="" textlink="">
      <cdr:nvSpPr>
        <cdr:cNvPr id="58370" name="Text Box 2"/>
        <cdr:cNvSpPr txBox="1">
          <a:spLocks xmlns:a="http://schemas.openxmlformats.org/drawingml/2006/main" noChangeArrowheads="1"/>
        </cdr:cNvSpPr>
      </cdr:nvSpPr>
      <cdr:spPr bwMode="auto">
        <a:xfrm xmlns:a="http://schemas.openxmlformats.org/drawingml/2006/main">
          <a:off x="3925224" y="2570386"/>
          <a:ext cx="494195" cy="17520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27432" tIns="22860" rIns="27432" bIns="22860" anchor="ctr" upright="1"/>
        <a:lstStyle xmlns:a="http://schemas.openxmlformats.org/drawingml/2006/main"/>
        <a:p xmlns:a="http://schemas.openxmlformats.org/drawingml/2006/main">
          <a:pPr algn="ctr" rtl="0">
            <a:defRPr sz="1000"/>
          </a:pPr>
          <a:r>
            <a:rPr lang="en-US" sz="1000" b="1" i="0" u="none" strike="noStrike" baseline="0">
              <a:solidFill>
                <a:srgbClr val="000000"/>
              </a:solidFill>
              <a:latin typeface="Arial"/>
              <a:cs typeface="Arial"/>
            </a:rPr>
            <a:t>After</a:t>
          </a:r>
          <a:endParaRPr lang="en-US"/>
        </a:p>
      </cdr:txBody>
    </cdr:sp>
  </cdr:relSizeAnchor>
  <cdr:relSizeAnchor xmlns:cdr="http://schemas.openxmlformats.org/drawingml/2006/chartDrawing">
    <cdr:from>
      <cdr:x>0.42925</cdr:x>
      <cdr:y>0.82525</cdr:y>
    </cdr:from>
    <cdr:to>
      <cdr:x>0.57425</cdr:x>
      <cdr:y>0.88075</cdr:y>
    </cdr:to>
    <cdr:sp macro="" textlink="">
      <cdr:nvSpPr>
        <cdr:cNvPr id="58371" name="Text Box 3"/>
        <cdr:cNvSpPr txBox="1">
          <a:spLocks xmlns:a="http://schemas.openxmlformats.org/drawingml/2006/main" noChangeArrowheads="1"/>
        </cdr:cNvSpPr>
      </cdr:nvSpPr>
      <cdr:spPr bwMode="auto">
        <a:xfrm xmlns:a="http://schemas.openxmlformats.org/drawingml/2006/main">
          <a:off x="1946177" y="2570386"/>
          <a:ext cx="657415" cy="172864"/>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27432" tIns="22860" rIns="27432" bIns="22860" anchor="ctr" upright="1"/>
        <a:lstStyle xmlns:a="http://schemas.openxmlformats.org/drawingml/2006/main"/>
        <a:p xmlns:a="http://schemas.openxmlformats.org/drawingml/2006/main">
          <a:pPr algn="ctr" rtl="0">
            <a:defRPr sz="1000"/>
          </a:pPr>
          <a:r>
            <a:rPr lang="en-US" sz="1000" b="1" i="0" u="none" strike="noStrike" baseline="0">
              <a:solidFill>
                <a:srgbClr val="000000"/>
              </a:solidFill>
              <a:latin typeface="Arial"/>
              <a:cs typeface="Arial"/>
            </a:rPr>
            <a:t>Before</a:t>
          </a:r>
          <a:endParaRPr lang="en-US"/>
        </a:p>
      </cdr:txBody>
    </cdr:sp>
  </cdr:relSizeAnchor>
  <cdr:relSizeAnchor xmlns:cdr="http://schemas.openxmlformats.org/drawingml/2006/chartDrawing">
    <cdr:from>
      <cdr:x>0.7175</cdr:x>
      <cdr:y>0.82525</cdr:y>
    </cdr:from>
    <cdr:to>
      <cdr:x>0.8545</cdr:x>
      <cdr:y>0.88075</cdr:y>
    </cdr:to>
    <cdr:sp macro="" textlink="">
      <cdr:nvSpPr>
        <cdr:cNvPr id="58372" name="Text Box 4"/>
        <cdr:cNvSpPr txBox="1">
          <a:spLocks xmlns:a="http://schemas.openxmlformats.org/drawingml/2006/main" noChangeArrowheads="1"/>
        </cdr:cNvSpPr>
      </cdr:nvSpPr>
      <cdr:spPr bwMode="auto">
        <a:xfrm xmlns:a="http://schemas.openxmlformats.org/drawingml/2006/main">
          <a:off x="3253073" y="2570386"/>
          <a:ext cx="621145" cy="172864"/>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27432" tIns="22860" rIns="27432" bIns="22860" anchor="ctr" upright="1"/>
        <a:lstStyle xmlns:a="http://schemas.openxmlformats.org/drawingml/2006/main"/>
        <a:p xmlns:a="http://schemas.openxmlformats.org/drawingml/2006/main">
          <a:pPr algn="ctr" rtl="0">
            <a:defRPr sz="1000"/>
          </a:pPr>
          <a:r>
            <a:rPr lang="en-US" sz="1000" b="1" i="0" u="none" strike="noStrike" baseline="0">
              <a:solidFill>
                <a:srgbClr val="000000"/>
              </a:solidFill>
              <a:latin typeface="Arial"/>
              <a:cs typeface="Arial"/>
            </a:rPr>
            <a:t>Before</a:t>
          </a:r>
          <a:endParaRPr lang="en-US"/>
        </a:p>
      </cdr:txBody>
    </cdr:sp>
  </cdr:relSizeAnchor>
  <cdr:relSizeAnchor xmlns:cdr="http://schemas.openxmlformats.org/drawingml/2006/chartDrawing">
    <cdr:from>
      <cdr:x>0.31275</cdr:x>
      <cdr:y>0.82525</cdr:y>
    </cdr:from>
    <cdr:to>
      <cdr:x>0.42175</cdr:x>
      <cdr:y>0.8815</cdr:y>
    </cdr:to>
    <cdr:sp macro="" textlink="">
      <cdr:nvSpPr>
        <cdr:cNvPr id="58373" name="Text Box 5"/>
        <cdr:cNvSpPr txBox="1">
          <a:spLocks xmlns:a="http://schemas.openxmlformats.org/drawingml/2006/main" noChangeArrowheads="1"/>
        </cdr:cNvSpPr>
      </cdr:nvSpPr>
      <cdr:spPr bwMode="auto">
        <a:xfrm xmlns:a="http://schemas.openxmlformats.org/drawingml/2006/main">
          <a:off x="1417977" y="2570386"/>
          <a:ext cx="494195" cy="17520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27432" tIns="22860" rIns="27432" bIns="22860" anchor="ctr" upright="1"/>
        <a:lstStyle xmlns:a="http://schemas.openxmlformats.org/drawingml/2006/main"/>
        <a:p xmlns:a="http://schemas.openxmlformats.org/drawingml/2006/main">
          <a:pPr algn="ctr" rtl="0">
            <a:defRPr sz="1000"/>
          </a:pPr>
          <a:r>
            <a:rPr lang="en-US" sz="1000" b="1" i="0" u="none" strike="noStrike" baseline="0">
              <a:solidFill>
                <a:srgbClr val="000000"/>
              </a:solidFill>
              <a:latin typeface="Arial"/>
              <a:cs typeface="Arial"/>
            </a:rPr>
            <a:t>After</a:t>
          </a:r>
          <a:endParaRPr lang="en-US"/>
        </a:p>
      </cdr:txBody>
    </cdr:sp>
  </cdr:relSizeAnchor>
  <cdr:relSizeAnchor xmlns:cdr="http://schemas.openxmlformats.org/drawingml/2006/chartDrawing">
    <cdr:from>
      <cdr:x>0.13225</cdr:x>
      <cdr:y>0.89525</cdr:y>
    </cdr:from>
    <cdr:to>
      <cdr:x>0.443</cdr:x>
      <cdr:y>0.959</cdr:y>
    </cdr:to>
    <cdr:sp macro="" textlink="">
      <cdr:nvSpPr>
        <cdr:cNvPr id="58374" name="Text Box 6"/>
        <cdr:cNvSpPr txBox="1">
          <a:spLocks xmlns:a="http://schemas.openxmlformats.org/drawingml/2006/main" noChangeArrowheads="1"/>
        </cdr:cNvSpPr>
      </cdr:nvSpPr>
      <cdr:spPr bwMode="auto">
        <a:xfrm xmlns:a="http://schemas.openxmlformats.org/drawingml/2006/main">
          <a:off x="599608" y="2788413"/>
          <a:ext cx="1408910" cy="19856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36576" tIns="27432" rIns="36576" bIns="27432" anchor="ctr" upright="1"/>
        <a:lstStyle xmlns:a="http://schemas.openxmlformats.org/drawingml/2006/main"/>
        <a:p xmlns:a="http://schemas.openxmlformats.org/drawingml/2006/main">
          <a:pPr algn="ctr" rtl="0">
            <a:defRPr sz="1000"/>
          </a:pPr>
          <a:r>
            <a:rPr lang="en-US" sz="1325" b="1" i="0" u="none" strike="noStrike" baseline="0">
              <a:solidFill>
                <a:srgbClr val="000000"/>
              </a:solidFill>
              <a:latin typeface="Arial"/>
              <a:cs typeface="Arial"/>
            </a:rPr>
            <a:t>North End</a:t>
          </a:r>
          <a:endParaRPr lang="en-US"/>
        </a:p>
      </cdr:txBody>
    </cdr:sp>
  </cdr:relSizeAnchor>
  <cdr:relSizeAnchor xmlns:cdr="http://schemas.openxmlformats.org/drawingml/2006/chartDrawing">
    <cdr:from>
      <cdr:x>0.421</cdr:x>
      <cdr:y>0.88075</cdr:y>
    </cdr:from>
    <cdr:to>
      <cdr:x>0.71675</cdr:x>
      <cdr:y>0.984</cdr:y>
    </cdr:to>
    <cdr:sp macro="" textlink="">
      <cdr:nvSpPr>
        <cdr:cNvPr id="58375" name="Text Box 7"/>
        <cdr:cNvSpPr txBox="1">
          <a:spLocks xmlns:a="http://schemas.openxmlformats.org/drawingml/2006/main" noChangeArrowheads="1"/>
        </cdr:cNvSpPr>
      </cdr:nvSpPr>
      <cdr:spPr bwMode="auto">
        <a:xfrm xmlns:a="http://schemas.openxmlformats.org/drawingml/2006/main">
          <a:off x="1908772" y="2743250"/>
          <a:ext cx="1340901" cy="32159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36576" tIns="27432" rIns="36576" bIns="27432" anchor="ctr" upright="1"/>
        <a:lstStyle xmlns:a="http://schemas.openxmlformats.org/drawingml/2006/main"/>
        <a:p xmlns:a="http://schemas.openxmlformats.org/drawingml/2006/main">
          <a:pPr algn="ctr" rtl="0">
            <a:defRPr sz="1000"/>
          </a:pPr>
          <a:r>
            <a:rPr lang="en-US" sz="1325" b="1" i="0" u="none" strike="noStrike" baseline="0">
              <a:solidFill>
                <a:srgbClr val="000000"/>
              </a:solidFill>
              <a:latin typeface="Arial"/>
              <a:cs typeface="Arial"/>
            </a:rPr>
            <a:t>Middle</a:t>
          </a:r>
          <a:endParaRPr lang="en-US"/>
        </a:p>
      </cdr:txBody>
    </cdr:sp>
  </cdr:relSizeAnchor>
  <cdr:relSizeAnchor xmlns:cdr="http://schemas.openxmlformats.org/drawingml/2006/chartDrawing">
    <cdr:from>
      <cdr:x>0.69875</cdr:x>
      <cdr:y>0.88075</cdr:y>
    </cdr:from>
    <cdr:to>
      <cdr:x>0.9955</cdr:x>
      <cdr:y>0.984</cdr:y>
    </cdr:to>
    <cdr:sp macro="" textlink="">
      <cdr:nvSpPr>
        <cdr:cNvPr id="58376" name="Text Box 8"/>
        <cdr:cNvSpPr txBox="1">
          <a:spLocks xmlns:a="http://schemas.openxmlformats.org/drawingml/2006/main" noChangeArrowheads="1"/>
        </cdr:cNvSpPr>
      </cdr:nvSpPr>
      <cdr:spPr bwMode="auto">
        <a:xfrm xmlns:a="http://schemas.openxmlformats.org/drawingml/2006/main">
          <a:off x="3168063" y="2743250"/>
          <a:ext cx="1345434" cy="32159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36576" tIns="27432" rIns="36576" bIns="27432" anchor="ctr" upright="1"/>
        <a:lstStyle xmlns:a="http://schemas.openxmlformats.org/drawingml/2006/main"/>
        <a:p xmlns:a="http://schemas.openxmlformats.org/drawingml/2006/main">
          <a:pPr algn="ctr" rtl="0">
            <a:defRPr sz="1000"/>
          </a:pPr>
          <a:r>
            <a:rPr lang="en-US" sz="1325" b="1" i="0" u="none" strike="noStrike" baseline="0">
              <a:solidFill>
                <a:srgbClr val="000000"/>
              </a:solidFill>
              <a:latin typeface="Arial"/>
              <a:cs typeface="Arial"/>
            </a:rPr>
            <a:t>South End</a:t>
          </a:r>
          <a:endParaRPr lang="en-US"/>
        </a:p>
      </cdr:txBody>
    </cdr:sp>
  </cdr:relSizeAnchor>
  <cdr:relSizeAnchor xmlns:cdr="http://schemas.openxmlformats.org/drawingml/2006/chartDrawing">
    <cdr:from>
      <cdr:x>0.589</cdr:x>
      <cdr:y>0.82525</cdr:y>
    </cdr:from>
    <cdr:to>
      <cdr:x>0.698</cdr:x>
      <cdr:y>0.8815</cdr:y>
    </cdr:to>
    <cdr:sp macro="" textlink="">
      <cdr:nvSpPr>
        <cdr:cNvPr id="58377" name="Text Box 9"/>
        <cdr:cNvSpPr txBox="1">
          <a:spLocks xmlns:a="http://schemas.openxmlformats.org/drawingml/2006/main" noChangeArrowheads="1"/>
        </cdr:cNvSpPr>
      </cdr:nvSpPr>
      <cdr:spPr bwMode="auto">
        <a:xfrm xmlns:a="http://schemas.openxmlformats.org/drawingml/2006/main">
          <a:off x="2670467" y="2570386"/>
          <a:ext cx="494195" cy="175200"/>
        </a:xfrm>
        <a:prstGeom xmlns:a="http://schemas.openxmlformats.org/drawingml/2006/main" prst="rect">
          <a:avLst/>
        </a:prstGeom>
        <a:noFill xmlns:a="http://schemas.openxmlformats.org/drawingml/2006/main"/>
        <a:ln xmlns:a="http://schemas.openxmlformats.org/drawingml/2006/main">
          <a:noFill/>
        </a:ln>
        <a:effectLst xmlns:a="http://schemas.openxmlformats.org/drawingml/2006/main"/>
        <a:extLst xmlns:a="http://schemas.openxmlformats.org/drawingml/2006/main">
          <a:ext uri="{909E8E84-426E-40DD-AFC4-6F175D3DCCD1}">
            <a14:hiddenFill xmlns:a14="http://schemas.microsoft.com/office/drawing/2010/main">
              <a:solidFill>
                <a:srgbClr xmlns:mc="http://schemas.openxmlformats.org/markup-compatibility/2006" val="000000" mc:Ignorable="a14" a14:legacySpreadsheetColorIndex="64"/>
              </a:solidFill>
            </a14:hiddenFill>
          </a:ext>
          <a:ext uri="{91240B29-F687-4F45-9708-019B960494DF}">
            <a14:hiddenLine xmlns:a14="http://schemas.microsoft.com/office/drawing/2010/main" w="1">
              <a:solidFill>
                <a:srgbClr xmlns:mc="http://schemas.openxmlformats.org/markup-compatibility/2006" val="FFFFFF" mc:Ignorable="a14" a14:legacySpreadsheetColorIndex="65"/>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cdr:spPr>
      <cdr:txBody>
        <a:bodyPr xmlns:a="http://schemas.openxmlformats.org/drawingml/2006/main" vertOverflow="clip" wrap="square" lIns="27432" tIns="22860" rIns="27432" bIns="22860" anchor="ctr" upright="1"/>
        <a:lstStyle xmlns:a="http://schemas.openxmlformats.org/drawingml/2006/main"/>
        <a:p xmlns:a="http://schemas.openxmlformats.org/drawingml/2006/main">
          <a:pPr algn="ctr" rtl="0">
            <a:defRPr sz="1000"/>
          </a:pPr>
          <a:r>
            <a:rPr lang="en-US" sz="1000" b="1" i="0" u="none" strike="noStrike" baseline="0">
              <a:solidFill>
                <a:srgbClr val="000000"/>
              </a:solidFill>
              <a:latin typeface="Arial"/>
              <a:cs typeface="Arial"/>
            </a:rPr>
            <a:t>After</a:t>
          </a:r>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pitchFamily="18" charset="0"/>
                <a:ea typeface="+mn-ea"/>
                <a:cs typeface="+mn-cs"/>
              </a:defRPr>
            </a:lvl1pPr>
          </a:lstStyle>
          <a:p>
            <a:pPr>
              <a:defRPr/>
            </a:pPr>
            <a:endParaRPr lang="en-US" dirty="0"/>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dirty="0"/>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ma14="http://schemas.microsoft.com/office/mac/drawingml/2011/main" xmlns="" val="1"/>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itchFamily="18" charset="0"/>
                <a:ea typeface="+mn-ea"/>
                <a:cs typeface="+mn-cs"/>
              </a:defRPr>
            </a:lvl1pPr>
          </a:lstStyle>
          <a:p>
            <a:pPr>
              <a:defRPr/>
            </a:pPr>
            <a:endParaRPr lang="en-US" dirty="0"/>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New Roman" charset="0"/>
                <a:cs typeface="+mn-cs"/>
              </a:defRPr>
            </a:lvl1pPr>
          </a:lstStyle>
          <a:p>
            <a:pPr>
              <a:defRPr/>
            </a:pPr>
            <a:fld id="{0ED5A214-93CA-AE43-9B02-C7CD97A56FE6}" type="slidenum">
              <a:rPr lang="en-US"/>
              <a:pPr>
                <a:defRPr/>
              </a:pPr>
              <a:t>‹#›</a:t>
            </a:fld>
            <a:endParaRPr lang="en-US" dirty="0"/>
          </a:p>
        </p:txBody>
      </p:sp>
    </p:spTree>
    <p:extLst>
      <p:ext uri="{BB962C8B-B14F-4D97-AF65-F5344CB8AC3E}">
        <p14:creationId xmlns:p14="http://schemas.microsoft.com/office/powerpoint/2010/main" val="28952095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3200">
                <a:solidFill>
                  <a:schemeClr val="tx1"/>
                </a:solidFill>
                <a:latin typeface="Calibri" charset="0"/>
                <a:ea typeface="ＭＳ Ｐゴシック" charset="0"/>
              </a:defRPr>
            </a:lvl1pPr>
            <a:lvl2pPr marL="742950" indent="-285750">
              <a:defRPr sz="3200">
                <a:solidFill>
                  <a:schemeClr val="tx1"/>
                </a:solidFill>
                <a:latin typeface="Calibri" charset="0"/>
                <a:ea typeface="ＭＳ Ｐゴシック" charset="0"/>
              </a:defRPr>
            </a:lvl2pPr>
            <a:lvl3pPr marL="1143000" indent="-228600">
              <a:defRPr sz="3200">
                <a:solidFill>
                  <a:schemeClr val="tx1"/>
                </a:solidFill>
                <a:latin typeface="Calibri" charset="0"/>
                <a:ea typeface="ＭＳ Ｐゴシック" charset="0"/>
              </a:defRPr>
            </a:lvl3pPr>
            <a:lvl4pPr marL="1600200" indent="-228600">
              <a:defRPr sz="3200">
                <a:solidFill>
                  <a:schemeClr val="tx1"/>
                </a:solidFill>
                <a:latin typeface="Calibri" charset="0"/>
                <a:ea typeface="ＭＳ Ｐゴシック" charset="0"/>
              </a:defRPr>
            </a:lvl4pPr>
            <a:lvl5pPr marL="2057400" indent="-228600">
              <a:defRPr sz="3200">
                <a:solidFill>
                  <a:schemeClr val="tx1"/>
                </a:solidFill>
                <a:latin typeface="Calibri" charset="0"/>
                <a:ea typeface="ＭＳ Ｐゴシック" charset="0"/>
              </a:defRPr>
            </a:lvl5pPr>
            <a:lvl6pPr marL="2514600" indent="-228600" eaLnBrk="0" fontAlgn="base" hangingPunct="0">
              <a:spcBef>
                <a:spcPct val="0"/>
              </a:spcBef>
              <a:spcAft>
                <a:spcPct val="0"/>
              </a:spcAft>
              <a:defRPr sz="3200">
                <a:solidFill>
                  <a:schemeClr val="tx1"/>
                </a:solidFill>
                <a:latin typeface="Calibri" charset="0"/>
                <a:ea typeface="ＭＳ Ｐゴシック" charset="0"/>
              </a:defRPr>
            </a:lvl6pPr>
            <a:lvl7pPr marL="2971800" indent="-228600" eaLnBrk="0" fontAlgn="base" hangingPunct="0">
              <a:spcBef>
                <a:spcPct val="0"/>
              </a:spcBef>
              <a:spcAft>
                <a:spcPct val="0"/>
              </a:spcAft>
              <a:defRPr sz="3200">
                <a:solidFill>
                  <a:schemeClr val="tx1"/>
                </a:solidFill>
                <a:latin typeface="Calibri" charset="0"/>
                <a:ea typeface="ＭＳ Ｐゴシック" charset="0"/>
              </a:defRPr>
            </a:lvl7pPr>
            <a:lvl8pPr marL="3429000" indent="-228600" eaLnBrk="0" fontAlgn="base" hangingPunct="0">
              <a:spcBef>
                <a:spcPct val="0"/>
              </a:spcBef>
              <a:spcAft>
                <a:spcPct val="0"/>
              </a:spcAft>
              <a:defRPr sz="3200">
                <a:solidFill>
                  <a:schemeClr val="tx1"/>
                </a:solidFill>
                <a:latin typeface="Calibri" charset="0"/>
                <a:ea typeface="ＭＳ Ｐゴシック" charset="0"/>
              </a:defRPr>
            </a:lvl8pPr>
            <a:lvl9pPr marL="3886200" indent="-228600" eaLnBrk="0" fontAlgn="base" hangingPunct="0">
              <a:spcBef>
                <a:spcPct val="0"/>
              </a:spcBef>
              <a:spcAft>
                <a:spcPct val="0"/>
              </a:spcAft>
              <a:defRPr sz="3200">
                <a:solidFill>
                  <a:schemeClr val="tx1"/>
                </a:solidFill>
                <a:latin typeface="Calibri" charset="0"/>
                <a:ea typeface="ＭＳ Ｐゴシック" charset="0"/>
              </a:defRPr>
            </a:lvl9pPr>
          </a:lstStyle>
          <a:p>
            <a:pPr>
              <a:defRPr/>
            </a:pPr>
            <a:fld id="{DE768F25-CB58-794A-B08C-3BA32D44B8A7}" type="slidenum">
              <a:rPr lang="en-US" sz="1200" smtClean="0">
                <a:latin typeface="Times New Roman" charset="0"/>
              </a:rPr>
              <a:pPr>
                <a:defRPr/>
              </a:pPr>
              <a:t>1</a:t>
            </a:fld>
            <a:endParaRPr lang="en-US" sz="1200" dirty="0" smtClean="0">
              <a:latin typeface="Times New Roman"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US" dirty="0" smtClean="0"/>
              <a:t>Slides were developed by Carl </a:t>
            </a:r>
            <a:r>
              <a:rPr lang="en-US" dirty="0" err="1" smtClean="0"/>
              <a:t>Sundstrom</a:t>
            </a:r>
            <a:r>
              <a:rPr lang="en-US" dirty="0" smtClean="0"/>
              <a:t>, Daniel Rodriguez, and Laura </a:t>
            </a:r>
            <a:r>
              <a:rPr lang="en-US" dirty="0" err="1" smtClean="0"/>
              <a:t>Sandt</a:t>
            </a:r>
            <a:r>
              <a:rPr lang="en-US" dirty="0" smtClean="0"/>
              <a:t> of the University of North Carolina, with input from Rod </a:t>
            </a:r>
            <a:r>
              <a:rPr lang="en-US" dirty="0" err="1" smtClean="0"/>
              <a:t>Turochy</a:t>
            </a:r>
            <a:r>
              <a:rPr lang="en-US" dirty="0" smtClean="0"/>
              <a:t> and Jeff </a:t>
            </a:r>
            <a:r>
              <a:rPr lang="en-US" dirty="0" err="1" smtClean="0"/>
              <a:t>LaMondia</a:t>
            </a:r>
            <a:r>
              <a:rPr lang="en-US" dirty="0" smtClean="0"/>
              <a:t> at Auburn University. Funding was provided by the Southeastern Transportation Research, Innovation, Development and Education Center (STRIDE) as well as by the Pedestrian and Bicycle Information Center (PBIC). These slides were updated in 2015 by Carl Sundstrom</a:t>
            </a:r>
            <a:r>
              <a:rPr lang="en-US" baseline="0" dirty="0" smtClean="0"/>
              <a:t> and Kristen Brookshire.</a:t>
            </a:r>
            <a:endParaRPr lang="en-US" b="1" dirty="0" smtClean="0"/>
          </a:p>
          <a:p>
            <a:endParaRPr lang="en-US" b="1" dirty="0" smtClean="0"/>
          </a:p>
          <a:p>
            <a:r>
              <a:rPr lang="en-US" b="1" dirty="0" smtClean="0"/>
              <a:t>Image source:</a:t>
            </a:r>
          </a:p>
          <a:p>
            <a:r>
              <a:rPr lang="en-US" dirty="0" smtClean="0"/>
              <a:t>Photo</a:t>
            </a:r>
            <a:r>
              <a:rPr lang="en-US" baseline="0" dirty="0" smtClean="0"/>
              <a:t> (left): Tiffany Robinson http://www.pedbikeimages.org/pubdetail.cfm?picid=1848 </a:t>
            </a:r>
          </a:p>
          <a:p>
            <a:r>
              <a:rPr lang="en-US" dirty="0" smtClean="0"/>
              <a:t>Photo (right): Laura Sandt</a:t>
            </a:r>
            <a:r>
              <a:rPr lang="en-US" baseline="0" dirty="0" smtClean="0"/>
              <a:t> http://www.pedbikeimages.org/pubdetail.cfm?picid=1674</a:t>
            </a:r>
            <a:endParaRPr lang="en-US" dirty="0" smtClean="0"/>
          </a:p>
          <a:p>
            <a:pPr marL="228600" indent="-228600">
              <a:defRPr/>
            </a:pPr>
            <a:endParaRPr lang="en-US" b="1" dirty="0">
              <a:latin typeface="Times New Roman" charset="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Prohibiting parking close to intersections and driveways improves sight distance and safety. Curb extensions (also known as bulb outs) can be provided to keep the intersections clear. </a:t>
            </a:r>
            <a:r>
              <a:rPr lang="en-US" dirty="0" smtClean="0"/>
              <a:t>Reverse-angle</a:t>
            </a:r>
            <a:r>
              <a:rPr lang="en-US" baseline="0" dirty="0" smtClean="0"/>
              <a:t> parking is preferred over the traditional pull-in angle parking for several reasons. It improves the site distance for cars pulling back into the travel lane and it directs people to the sidewalk rather than the roadway based on how car doors open.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Image source:</a:t>
            </a:r>
            <a:r>
              <a:rPr lang="en-US" b="1"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http://www.flickr.com/photos/chasqui/2996943823/sizes/o/in/photostream/</a:t>
            </a:r>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11</a:t>
            </a:fld>
            <a:endParaRPr lang="en-US" dirty="0"/>
          </a:p>
        </p:txBody>
      </p:sp>
    </p:spTree>
    <p:extLst>
      <p:ext uri="{BB962C8B-B14F-4D97-AF65-F5344CB8AC3E}">
        <p14:creationId xmlns:p14="http://schemas.microsoft.com/office/powerpoint/2010/main" val="2745871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Note to instructors: </a:t>
            </a:r>
            <a:r>
              <a:rPr lang="en-US" dirty="0" smtClean="0"/>
              <a:t>This slide may be</a:t>
            </a:r>
            <a:r>
              <a:rPr lang="en-US" baseline="0" dirty="0" smtClean="0"/>
              <a:t> cut to save time. It simply introduces concepts that will be described more fully in the coming slides.</a:t>
            </a:r>
            <a:endParaRPr lang="en-US" dirty="0" smtClean="0"/>
          </a:p>
          <a:p>
            <a:endParaRPr lang="en-US" dirty="0" smtClean="0"/>
          </a:p>
          <a:p>
            <a:r>
              <a:rPr lang="en-US" dirty="0" smtClean="0"/>
              <a:t>Image: Carl Sundstrom</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12</a:t>
            </a:fld>
            <a:endParaRPr lang="en-US" dirty="0"/>
          </a:p>
        </p:txBody>
      </p:sp>
    </p:spTree>
    <p:extLst>
      <p:ext uri="{BB962C8B-B14F-4D97-AF65-F5344CB8AC3E}">
        <p14:creationId xmlns:p14="http://schemas.microsoft.com/office/powerpoint/2010/main" val="17213349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There are two types of bicycle</a:t>
            </a:r>
            <a:r>
              <a:rPr lang="en-US" baseline="0" dirty="0" smtClean="0"/>
              <a:t> facilities (1) shared roadways (frequently on lower speed and volume roads or rural roads) and (2) bike lanes or paths. </a:t>
            </a:r>
            <a:r>
              <a:rPr lang="en-US" b="0" dirty="0" smtClean="0"/>
              <a:t>In</a:t>
            </a:r>
            <a:r>
              <a:rPr lang="en-US" b="0" baseline="0" dirty="0" smtClean="0"/>
              <a:t> rural areas, rumble strips are often provided for the safety benefits to motorists. However,</a:t>
            </a:r>
            <a:r>
              <a:rPr lang="en-US" dirty="0" smtClean="0"/>
              <a:t> they can pose a safety problem to bicyclists due to their width taking</a:t>
            </a:r>
            <a:r>
              <a:rPr lang="en-US" baseline="0" dirty="0" smtClean="0"/>
              <a:t> up the space off the roadway where bicyclist could travel and their depth that can lead to crashes and flat tires. T</a:t>
            </a:r>
            <a:r>
              <a:rPr lang="en-US" dirty="0" smtClean="0"/>
              <a:t>hus, careful design, especially on routes where bicycle travel is expected (such</a:t>
            </a:r>
            <a:r>
              <a:rPr lang="en-US" baseline="0" dirty="0" smtClean="0"/>
              <a:t> as scenic routes, routes connecting towns, and designated bike routes)</a:t>
            </a:r>
            <a:r>
              <a:rPr lang="en-US" dirty="0" smtClean="0"/>
              <a:t>, is important. </a:t>
            </a:r>
          </a:p>
          <a:p>
            <a:pPr marL="0" indent="0">
              <a:buNone/>
            </a:pPr>
            <a:endParaRPr lang="en-US" dirty="0" smtClean="0"/>
          </a:p>
          <a:p>
            <a:pPr marL="0" indent="0">
              <a:buNone/>
            </a:pPr>
            <a:r>
              <a:rPr lang="en-US" dirty="0" smtClean="0"/>
              <a:t>AASHTO’s Guide for</a:t>
            </a:r>
            <a:r>
              <a:rPr lang="en-US" baseline="0" dirty="0" smtClean="0"/>
              <a:t> Bicycle Facilities, 4</a:t>
            </a:r>
            <a:r>
              <a:rPr lang="en-US" baseline="30000" dirty="0" smtClean="0"/>
              <a:t>th</a:t>
            </a:r>
            <a:r>
              <a:rPr lang="en-US" baseline="0" dirty="0" smtClean="0"/>
              <a:t> Ed., recommends that there is at least four feet of clear space on the shoulder beyond the rumble strips. Additionally, periodic gaps should be provided to allow bicycles to move across the rumble strips as needed. Narrowing the rumble strip widths and reducing the depth may also be beneficial.</a:t>
            </a:r>
            <a:endParaRPr lang="en-US" dirty="0" smtClean="0"/>
          </a:p>
          <a:p>
            <a:pPr marL="0" indent="0">
              <a:buNone/>
            </a:pPr>
            <a:endParaRPr lang="en-US" dirty="0" smtClean="0"/>
          </a:p>
          <a:p>
            <a:r>
              <a:rPr lang="en-US" b="1" dirty="0" smtClean="0"/>
              <a:t>Image Source and References: </a:t>
            </a:r>
          </a:p>
          <a:p>
            <a:r>
              <a:rPr lang="en-US" dirty="0" smtClean="0"/>
              <a:t>www.pedbikeimages.org -  Bob Boyce</a:t>
            </a:r>
            <a:endParaRPr lang="en-US" b="0" dirty="0" smtClean="0"/>
          </a:p>
          <a:p>
            <a:endParaRPr lang="en-US" b="1"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13</a:t>
            </a:fld>
            <a:endParaRPr lang="en-US" dirty="0"/>
          </a:p>
        </p:txBody>
      </p:sp>
    </p:spTree>
    <p:extLst>
      <p:ext uri="{BB962C8B-B14F-4D97-AF65-F5344CB8AC3E}">
        <p14:creationId xmlns:p14="http://schemas.microsoft.com/office/powerpoint/2010/main" val="16763815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indent="0">
              <a:buFontTx/>
              <a:buNone/>
            </a:pPr>
            <a:r>
              <a:rPr lang="en-US" dirty="0" smtClean="0"/>
              <a:t>Shared Lane Markings (“Sharrows”) are bicycle marking symbols that use chevrons to indicate where in the roadway and the direction bicyclists are supposed to travel. These markings have many benefits including the following:</a:t>
            </a:r>
          </a:p>
          <a:p>
            <a:pPr marL="220370" indent="-220370">
              <a:buFontTx/>
              <a:buChar char="•"/>
            </a:pPr>
            <a:r>
              <a:rPr lang="en-US" dirty="0" smtClean="0"/>
              <a:t>Indicating to bicyclists where to ride on streets with on-street parking to be sufficiently clear of the door zone</a:t>
            </a:r>
          </a:p>
          <a:p>
            <a:pPr marL="220370" indent="-220370">
              <a:buFontTx/>
              <a:buChar char="•"/>
            </a:pPr>
            <a:r>
              <a:rPr lang="en-US" dirty="0" smtClean="0"/>
              <a:t>Connecting gaps in the bicycle network at locations where there is insufficient space on the road to provide bike lanes</a:t>
            </a:r>
          </a:p>
          <a:p>
            <a:pPr marL="220370" indent="-220370">
              <a:buFontTx/>
              <a:buChar char="•"/>
            </a:pPr>
            <a:r>
              <a:rPr lang="en-US" dirty="0" smtClean="0"/>
              <a:t>Reducing the incidence of wrong-way riding on roads with only enough width to provide one bike lane - typically, this bike lane will be provided in the uphill, “climbing” lane with shared lane markings placed in the downhill direction</a:t>
            </a:r>
          </a:p>
          <a:p>
            <a:pPr marL="220370" indent="-220370">
              <a:buFontTx/>
              <a:buChar char="•"/>
            </a:pPr>
            <a:r>
              <a:rPr lang="en-US" dirty="0" smtClean="0"/>
              <a:t>Providing a reminder to motorists to expect bicyclists and that they are allowed use of the roadway</a:t>
            </a:r>
          </a:p>
          <a:p>
            <a:pPr marL="220370" indent="-220370"/>
            <a:endParaRPr lang="en-US" b="1" dirty="0" smtClean="0"/>
          </a:p>
          <a:p>
            <a:pPr marL="220370" indent="-220370"/>
            <a:r>
              <a:rPr lang="en-US" b="1" dirty="0" smtClean="0"/>
              <a:t>Image Source and References: </a:t>
            </a:r>
          </a:p>
          <a:p>
            <a:pPr marL="220370" indent="-220370"/>
            <a:r>
              <a:rPr lang="en-US" dirty="0" smtClean="0"/>
              <a:t>Images from http://www.pedbikeimages.org/Carl Sundstrom.</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14</a:t>
            </a:fld>
            <a:endParaRPr lang="en-US" dirty="0"/>
          </a:p>
        </p:txBody>
      </p:sp>
    </p:spTree>
    <p:extLst>
      <p:ext uri="{BB962C8B-B14F-4D97-AF65-F5344CB8AC3E}">
        <p14:creationId xmlns:p14="http://schemas.microsoft.com/office/powerpoint/2010/main" val="3138664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On-street bicycle lanes are recommended to be 5-6’ wide from the face of a curb to the bike lane stripe. Bicycle lanes wider than 6’ are not recommended without special markings as motorists may view them as travel lanes. When on-street parking is present adjacent to bicycle lanes, the minimum lane width is 5’ (6’ recommended) to encourage bicycles to ride outside the ‘door zone’. Painting</a:t>
            </a:r>
            <a:r>
              <a:rPr lang="en-US" baseline="0" dirty="0" smtClean="0"/>
              <a:t> a 2’ “buffer” between parked cars and the bike lane is another way to improve the safety of bike lanes adjacent to parking. The buffers could also be provided between the bike lane and travel lane on higher volume and speed roadways to improve the comfort and safety of the bike lanes.</a:t>
            </a:r>
            <a:endParaRPr lang="en-US" dirty="0" smtClean="0"/>
          </a:p>
          <a:p>
            <a:endParaRPr lang="en-US" dirty="0" smtClean="0"/>
          </a:p>
          <a:p>
            <a:r>
              <a:rPr lang="en-US" dirty="0" smtClean="0"/>
              <a:t>On one-way streets, bicycle lanes should be installed on the right-hand side, unless conflicts can be greatly reduced by installing the lane on the left-hand side. Left-side bicycle lanes on one-way streets may also be considered where there are frequent bus or trolley stops, unusually high numbers of right-turning motor vehicles, or if there is a significant number of left-turning bicyclists.</a:t>
            </a:r>
          </a:p>
          <a:p>
            <a:endParaRPr lang="en-US" b="1" dirty="0" smtClean="0"/>
          </a:p>
          <a:p>
            <a:r>
              <a:rPr lang="en-US" b="1" dirty="0" smtClean="0"/>
              <a:t>Image Source and References: </a:t>
            </a:r>
          </a:p>
          <a:p>
            <a:r>
              <a:rPr lang="en-US" dirty="0" smtClean="0"/>
              <a:t>Federal Highway Administration. (2006). </a:t>
            </a:r>
            <a:r>
              <a:rPr lang="en-US" i="1" dirty="0" smtClean="0"/>
              <a:t>University course on bicycle and pedestrian transportation: Bicycle lanes. </a:t>
            </a:r>
            <a:r>
              <a:rPr lang="en-US" dirty="0" smtClean="0"/>
              <a:t>(Publication No. FHWA-HRT-05-113).</a:t>
            </a:r>
            <a:r>
              <a:rPr lang="en-US" b="1" dirty="0" smtClean="0"/>
              <a:t> </a:t>
            </a:r>
            <a:r>
              <a:rPr lang="en-US" dirty="0" smtClean="0"/>
              <a:t>McLean, VA: Federal Highway Administration. Available at http://www.pedbikeinfo.org/collateral/lessons/Lesson15.pdf</a:t>
            </a:r>
            <a:endParaRPr lang="en-US"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15</a:t>
            </a:fld>
            <a:endParaRPr lang="en-US" dirty="0"/>
          </a:p>
        </p:txBody>
      </p:sp>
    </p:spTree>
    <p:extLst>
      <p:ext uri="{BB962C8B-B14F-4D97-AF65-F5344CB8AC3E}">
        <p14:creationId xmlns:p14="http://schemas.microsoft.com/office/powerpoint/2010/main" val="33635722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Contraflow:</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 number of communities have created short segments of contraflow bike lanes in order to provide bicyclists unique access to residential streets. For example, the cities of Madison and Portland have both used this technique to open up a network of routes on residential streets that are not accessible in both directions both motor vehicle--essentially creating a very short stretch of roadway that is two-way for bikes but only one-way for cars.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a:defRPr/>
            </a:pPr>
            <a:r>
              <a:rPr lang="en-US" i="1" dirty="0" smtClean="0"/>
              <a:t>Buffered:</a:t>
            </a:r>
            <a:r>
              <a:rPr lang="en-US" dirty="0" smtClean="0"/>
              <a:t> </a:t>
            </a:r>
          </a:p>
          <a:p>
            <a:pPr>
              <a:defRPr/>
            </a:pPr>
            <a:r>
              <a:rPr lang="en-US" sz="2800" dirty="0" smtClean="0"/>
              <a:t>Provide more bicyclist comfort</a:t>
            </a:r>
          </a:p>
          <a:p>
            <a:pPr>
              <a:defRPr/>
            </a:pPr>
            <a:r>
              <a:rPr lang="en-US" sz="2800" dirty="0" smtClean="0"/>
              <a:t>Provides more maneuvering space to avoid obstacles</a:t>
            </a:r>
          </a:p>
          <a:p>
            <a:pPr>
              <a:defRPr/>
            </a:pPr>
            <a:r>
              <a:rPr lang="en-US" sz="2800" dirty="0" smtClean="0"/>
              <a:t>Can be placed on roads with high…</a:t>
            </a:r>
          </a:p>
          <a:p>
            <a:pPr lvl="1">
              <a:defRPr/>
            </a:pPr>
            <a:r>
              <a:rPr lang="en-US" sz="2400" dirty="0" smtClean="0"/>
              <a:t>speeds or volumes</a:t>
            </a:r>
          </a:p>
          <a:p>
            <a:pPr lvl="1">
              <a:defRPr/>
            </a:pPr>
            <a:r>
              <a:rPr lang="en-US" sz="2400" dirty="0" smtClean="0"/>
              <a:t>parking turning over</a:t>
            </a:r>
          </a:p>
          <a:p>
            <a:pPr lvl="1">
              <a:defRPr/>
            </a:pPr>
            <a:r>
              <a:rPr lang="en-US" sz="2400" dirty="0" smtClean="0"/>
              <a:t>volume of heavy</a:t>
            </a:r>
            <a:r>
              <a:rPr lang="en-US" sz="2400" baseline="0" dirty="0" smtClean="0"/>
              <a:t> </a:t>
            </a:r>
            <a:r>
              <a:rPr lang="en-US" sz="2400" dirty="0" smtClean="0"/>
              <a:t>vehicles</a:t>
            </a:r>
          </a:p>
          <a:p>
            <a:pPr lvl="1">
              <a:defRPr/>
            </a:pPr>
            <a:endParaRPr lang="en-US" sz="240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Separated: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Separated bike lanes are also sometimes called “cycle tracks” or “protected bike lanes.” Separated bike lanes can operate as one-way or two-way facilities; their designs can integrate with turning automobile traffic at intersections or can be more fully separated; they can be designed at roadway grade, at sidewalk grade or at an intermediate grade; and they can be separated from the adjacent roadway or sidewalk with a variety of treatments including but not limited to on-street parking, raised curbs or medians, bollards, landscaping, or planters.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Other</a:t>
            </a:r>
            <a:r>
              <a:rPr lang="en-US" i="1" baseline="0" dirty="0" smtClean="0"/>
              <a:t> cases:</a:t>
            </a:r>
            <a:endParaRPr lang="en-US" i="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In some cases of high volume, high speed, and considerable truck traffic conditions, on-street bicycle facilities don’t provide an adequate level of accommodation. Additionally, in gateway approaches to special trip attractors such as elementary schools, on-street facilities are not adequate.  In some of these cases, alternatives such as sidepaths should be considered--but very carefully. Sidepath bicycle facilities must be very carefully designed at the roadway and driveway intersections to ensure the safety of its users.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Further Reading</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FHWA</a:t>
            </a:r>
            <a:r>
              <a:rPr lang="en-US" b="0" baseline="0" dirty="0" smtClean="0"/>
              <a:t> Separated Bike Lane Planning and Design Guide (2015)</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http://www.fhwa.dot.gov/environment/bicycle_pedestrian/publications/separated_bikelane_pdg/</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16</a:t>
            </a:fld>
            <a:endParaRPr lang="en-US" dirty="0"/>
          </a:p>
        </p:txBody>
      </p:sp>
    </p:spTree>
    <p:extLst>
      <p:ext uri="{BB962C8B-B14F-4D97-AF65-F5344CB8AC3E}">
        <p14:creationId xmlns:p14="http://schemas.microsoft.com/office/powerpoint/2010/main" val="41287656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indent="0">
              <a:buFontTx/>
              <a:buNone/>
            </a:pPr>
            <a:r>
              <a:rPr lang="en-US" dirty="0" smtClean="0"/>
              <a:t>While people in wheelchairs are visible, ADA covers disabilities that have no outward manifestations. By designing for people with disabilities, we are designing for everyone, especially as we get older. Updated and revised in 2004, the Americans with Disabilities Act (ADA) and the Architectural Barriers Act (ABA) Accessibility Guidelines for Buildings and Facilities state that walking surfaces should have a clear width minimum of 36 inches. This clear width minimum is the minimum width for passage and not a sidewalk width recommendation. The clear width is the width of section of the walkway that is completely free of obstacles, vertical obstructions and protruding objects. The 36 inch width is the minimum width required to provide sufficient space for a person who uses mobility aids to travel within the restricted space. However, restricting the pedestrian zone to 36 inches prevents passing and does not allow for 2-way travel. The ADA and ABA guidelines state that where sidewalks are less than five feet in width, passing spaces sufficiently wide enough for wheelchair users to pass one another or to turn around shall be provided at intervals of 200 feet. Sidewalks must allow a flat driveway crossing that is at least three feet wide with a side slope of less than 2 percent.</a:t>
            </a:r>
          </a:p>
          <a:p>
            <a:endParaRPr lang="en-US" dirty="0" smtClean="0"/>
          </a:p>
          <a:p>
            <a:r>
              <a:rPr lang="en-US" b="1" dirty="0" smtClean="0"/>
              <a:t>Image Source and References: </a:t>
            </a:r>
          </a:p>
          <a:p>
            <a:r>
              <a:rPr lang="en-US" dirty="0" smtClean="0"/>
              <a:t>Ronkin, M. &amp; Zegeer, C. (2005). Planning and designing streets for pedestrians. Powerpoint presentation prepared for North Carolina Department of Transportation. </a:t>
            </a:r>
            <a:endParaRPr lang="en-US" b="1" dirty="0" smtClean="0"/>
          </a:p>
          <a:p>
            <a:pPr marL="0" indent="0">
              <a:buFontTx/>
              <a:buNone/>
            </a:pPr>
            <a:endParaRPr lang="en-US" dirty="0" smtClean="0"/>
          </a:p>
          <a:p>
            <a:pPr marL="0" indent="0">
              <a:buFontTx/>
              <a:buNone/>
            </a:pPr>
            <a:r>
              <a:rPr lang="en-US" dirty="0" smtClean="0"/>
              <a:t>National Center for Safe Routes to School. Safe Routes to School Guide. http://guide.saferoutesinfo.org/engineering/sidewalks.cfm#width:</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17</a:t>
            </a:fld>
            <a:endParaRPr lang="en-US" dirty="0"/>
          </a:p>
        </p:txBody>
      </p:sp>
    </p:spTree>
    <p:extLst>
      <p:ext uri="{BB962C8B-B14F-4D97-AF65-F5344CB8AC3E}">
        <p14:creationId xmlns:p14="http://schemas.microsoft.com/office/powerpoint/2010/main" val="1953831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None/>
            </a:pPr>
            <a:r>
              <a:rPr lang="en-US" dirty="0" smtClean="0"/>
              <a:t>This slide lists several important factors for pedestrian friendly intersection design. Some design solutions are offered in the following slides.</a:t>
            </a:r>
          </a:p>
          <a:p>
            <a:pPr marL="0" indent="0">
              <a:buNone/>
            </a:pPr>
            <a:endParaRPr lang="en-US" b="1" dirty="0" smtClean="0"/>
          </a:p>
          <a:p>
            <a:pPr marL="0" indent="0">
              <a:buNone/>
            </a:pPr>
            <a:r>
              <a:rPr lang="en-US" b="1" dirty="0" smtClean="0"/>
              <a:t>Image Source and References:</a:t>
            </a:r>
          </a:p>
          <a:p>
            <a:pPr marL="220370" indent="-220370"/>
            <a:r>
              <a:rPr lang="en-US" dirty="0" smtClean="0"/>
              <a:t>Images from http://www.pedbikeimages.org</a:t>
            </a:r>
            <a:r>
              <a:rPr lang="en-US" baseline="0" dirty="0" smtClean="0"/>
              <a:t> - </a:t>
            </a:r>
            <a:r>
              <a:rPr lang="en-US" dirty="0" smtClean="0"/>
              <a:t>Laura</a:t>
            </a:r>
            <a:r>
              <a:rPr lang="en-US" baseline="0" dirty="0" smtClean="0"/>
              <a:t> Sandt</a:t>
            </a:r>
            <a:endParaRPr lang="en-US"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18</a:t>
            </a:fld>
            <a:endParaRPr lang="en-US" dirty="0"/>
          </a:p>
        </p:txBody>
      </p:sp>
    </p:spTree>
    <p:extLst>
      <p:ext uri="{BB962C8B-B14F-4D97-AF65-F5344CB8AC3E}">
        <p14:creationId xmlns:p14="http://schemas.microsoft.com/office/powerpoint/2010/main" val="31973660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Over time, intersections with large curb radii</a:t>
            </a:r>
            <a:r>
              <a:rPr lang="en-US" b="0" baseline="0" dirty="0" smtClean="0"/>
              <a:t> have been developed to allow for higher speed turns, improved vehicular flow, and truck travel. </a:t>
            </a:r>
            <a:r>
              <a:rPr lang="en-US" dirty="0" smtClean="0"/>
              <a:t>Design guides point out the obvious consequence of large corner radii: long crosswalks. But there are other negative consequences: they “pull the intersection apart” and make it hard to place ramps and crosswalks where pedestrians want to cross. Intersection</a:t>
            </a:r>
            <a:r>
              <a:rPr lang="en-US" baseline="0" dirty="0" smtClean="0"/>
              <a:t> design should consider the turning movements of the most common large vehicle for that street and the option of using multiple lanes and slow speeds to perform that turn.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r>
              <a:rPr lang="en-US" b="1" dirty="0" smtClean="0"/>
              <a:t>Image Source and References: </a:t>
            </a:r>
          </a:p>
          <a:p>
            <a:r>
              <a:rPr lang="en-US" dirty="0" smtClean="0"/>
              <a:t>FHWA/PBIC. (2009). Planning and Designing for Pedestrian Safety Course.</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19</a:t>
            </a:fld>
            <a:endParaRPr lang="en-US" dirty="0"/>
          </a:p>
        </p:txBody>
      </p:sp>
    </p:spTree>
    <p:extLst>
      <p:ext uri="{BB962C8B-B14F-4D97-AF65-F5344CB8AC3E}">
        <p14:creationId xmlns:p14="http://schemas.microsoft.com/office/powerpoint/2010/main" val="6712213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This slide is animated</a:t>
            </a:r>
            <a:r>
              <a:rPr lang="en-US" dirty="0" smtClean="0"/>
              <a:t>. </a:t>
            </a:r>
          </a:p>
          <a:p>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All</a:t>
            </a:r>
            <a:r>
              <a:rPr lang="en-US" baseline="0" dirty="0" smtClean="0"/>
              <a:t> of these points are</a:t>
            </a:r>
            <a:r>
              <a:rPr lang="en-US" dirty="0" smtClean="0"/>
              <a:t> self-explanatory except for the last one: once the curb extension is in place, parking can be moved closer to the crosswalk than it was before. Additionally, it adds comfort and safety for pedestrians who naturally want to wait where they can see and be seen rather than hidden by parked cars. </a:t>
            </a:r>
            <a:endParaRPr lang="en-US" b="1" dirty="0" smtClean="0"/>
          </a:p>
          <a:p>
            <a:endParaRPr lang="en-US" b="1" dirty="0" smtClean="0"/>
          </a:p>
          <a:p>
            <a:r>
              <a:rPr lang="en-US" b="1" dirty="0" smtClean="0"/>
              <a:t>Image Source and References: </a:t>
            </a:r>
          </a:p>
          <a:p>
            <a:r>
              <a:rPr lang="en-US" dirty="0" smtClean="0"/>
              <a:t>FHWA/PBIC. (2009). Planning and Designing for Pedestrian Safety Course.</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20</a:t>
            </a:fld>
            <a:endParaRPr lang="en-US" dirty="0"/>
          </a:p>
        </p:txBody>
      </p:sp>
    </p:spTree>
    <p:extLst>
      <p:ext uri="{BB962C8B-B14F-4D97-AF65-F5344CB8AC3E}">
        <p14:creationId xmlns:p14="http://schemas.microsoft.com/office/powerpoint/2010/main" val="27478865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a:t>
            </a:fld>
            <a:endParaRPr lang="en-US" dirty="0"/>
          </a:p>
        </p:txBody>
      </p:sp>
    </p:spTree>
    <p:extLst>
      <p:ext uri="{BB962C8B-B14F-4D97-AF65-F5344CB8AC3E}">
        <p14:creationId xmlns:p14="http://schemas.microsoft.com/office/powerpoint/2010/main" val="1172671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FontTx/>
              <a:buNone/>
            </a:pPr>
            <a:r>
              <a:rPr lang="en-US" dirty="0" smtClean="0"/>
              <a:t>Intersections provide many conflict points for bicyclists. Placement of bike lanes on the right side of the road can create potential conflicts for bicyclists moving straight forward and vehicles turning right. Therefore, careful</a:t>
            </a:r>
            <a:r>
              <a:rPr lang="en-US" baseline="0" dirty="0" smtClean="0"/>
              <a:t> intersection design for bicycles is critical.</a:t>
            </a:r>
            <a:endParaRPr lang="en-US" dirty="0" smtClean="0"/>
          </a:p>
          <a:p>
            <a:pPr marL="220370" indent="-220370"/>
            <a:endParaRPr lang="en-US" b="1"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21</a:t>
            </a:fld>
            <a:endParaRPr lang="en-US" dirty="0"/>
          </a:p>
        </p:txBody>
      </p:sp>
    </p:spTree>
    <p:extLst>
      <p:ext uri="{BB962C8B-B14F-4D97-AF65-F5344CB8AC3E}">
        <p14:creationId xmlns:p14="http://schemas.microsoft.com/office/powerpoint/2010/main" val="21072782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FontTx/>
              <a:buNone/>
            </a:pPr>
            <a:r>
              <a:rPr lang="en-US" dirty="0" smtClean="0"/>
              <a:t>There are several ways to stripe bicycle lanes at intersections depending on the presence of on-street parking and turn lanes. These two images are examples of intersection designs that accommodate bicyclists while minimizing the conflict with right-turning vehicles.</a:t>
            </a:r>
          </a:p>
          <a:p>
            <a:pPr marL="220370" indent="-220370"/>
            <a:endParaRPr lang="en-US" b="1" i="0" dirty="0" smtClean="0">
              <a:solidFill>
                <a:srgbClr val="FFFF99"/>
              </a:solidFill>
            </a:endParaRPr>
          </a:p>
          <a:p>
            <a:pPr marL="220370" indent="-220370"/>
            <a:r>
              <a:rPr lang="en-US" b="1" i="0" dirty="0" smtClean="0">
                <a:solidFill>
                  <a:srgbClr val="FFFF99"/>
                </a:solidFill>
              </a:rPr>
              <a:t>Image Source and References: </a:t>
            </a:r>
          </a:p>
          <a:p>
            <a:pPr marL="220370" indent="-220370"/>
            <a:r>
              <a:rPr lang="en-US" i="0" dirty="0" smtClean="0"/>
              <a:t>NACTO Urban Bikeway Design Guide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22</a:t>
            </a:fld>
            <a:endParaRPr lang="en-US" dirty="0"/>
          </a:p>
        </p:txBody>
      </p:sp>
    </p:spTree>
    <p:extLst>
      <p:ext uri="{BB962C8B-B14F-4D97-AF65-F5344CB8AC3E}">
        <p14:creationId xmlns:p14="http://schemas.microsoft.com/office/powerpoint/2010/main" val="1722105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Note to instructor: </a:t>
            </a:r>
            <a:r>
              <a:rPr lang="en-US" b="0" dirty="0" smtClean="0"/>
              <a:t>In this slide you want to e</a:t>
            </a:r>
            <a:r>
              <a:rPr lang="en-US" b="0" baseline="0" dirty="0" smtClean="0"/>
              <a:t>mphasize ‘expected behavior” and speak about how we need to make movements of bikes/vehicles clear and predictable.</a:t>
            </a:r>
          </a:p>
          <a:p>
            <a:pPr marL="0" indent="0">
              <a:buNone/>
            </a:pPr>
            <a:endParaRPr lang="en-US" b="0"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is a design strategy to help prevent bicycle crashes caused by right turning automobiles. A bike box is a right-angle extension to a bike lane at the head of the intersection. The box allows bicyclists traveling to the intersection in a bike lane to get to the head of the traffic queue on a red light and then proceed ahead of motor vehicle traffic when the traffic signal changes to green. Bike boxes include an advance stop bar for motorists and right-turn on red restrictions.</a:t>
            </a:r>
          </a:p>
          <a:p>
            <a:pPr marL="0" indent="0">
              <a:buNone/>
            </a:pPr>
            <a:r>
              <a:rPr lang="en-US" dirty="0" smtClean="0"/>
              <a:t>This increases bicyclists visibility and offers the following benefits:</a:t>
            </a:r>
          </a:p>
          <a:p>
            <a:pPr>
              <a:buFontTx/>
              <a:buChar char="•"/>
            </a:pPr>
            <a:r>
              <a:rPr lang="en-US" dirty="0" smtClean="0"/>
              <a:t>Right hook avoidance due to increased visibility </a:t>
            </a:r>
          </a:p>
          <a:p>
            <a:pPr>
              <a:buFontTx/>
              <a:buChar char="•"/>
            </a:pPr>
            <a:r>
              <a:rPr lang="en-US" dirty="0" smtClean="0"/>
              <a:t>Left turn assistance (as a way to make a left-turn from a right-side bike lane without merging through traffic and as a way to make a “box left turn”)</a:t>
            </a:r>
          </a:p>
          <a:p>
            <a:pPr>
              <a:buFontTx/>
              <a:buChar char="•"/>
            </a:pPr>
            <a:r>
              <a:rPr lang="en-US" dirty="0" smtClean="0"/>
              <a:t>Avoiding turning movement conflicts at intersections where bicyclists may continue straight but motorists must turn (often diverters on bike boulevards)</a:t>
            </a:r>
          </a:p>
          <a:p>
            <a:r>
              <a:rPr lang="en-US" dirty="0" smtClean="0"/>
              <a:t>These designs are gaining acceptance in many cities but not universally endorsed. This is an urban treatment that might be useful in spot locations on bike corridor where there is a lot of turning traffic conflicts.</a:t>
            </a:r>
          </a:p>
          <a:p>
            <a:pPr marL="0" indent="0">
              <a:buNone/>
            </a:pPr>
            <a:endParaRPr lang="en-US" dirty="0" smtClean="0"/>
          </a:p>
          <a:p>
            <a:r>
              <a:rPr lang="en-US" b="1" dirty="0" smtClean="0"/>
              <a:t>Image Source and References</a:t>
            </a:r>
            <a:r>
              <a:rPr lang="en-US" dirty="0" smtClean="0"/>
              <a:t>:</a:t>
            </a:r>
          </a:p>
          <a:p>
            <a:r>
              <a:rPr lang="en-US" dirty="0" smtClean="0"/>
              <a:t>National Association of City Transportation Officials</a:t>
            </a:r>
          </a:p>
          <a:p>
            <a:endParaRPr lang="en-US" dirty="0" smtClean="0"/>
          </a:p>
          <a:p>
            <a:r>
              <a:rPr lang="en-US" b="1" dirty="0" smtClean="0"/>
              <a:t>Further Reading</a:t>
            </a:r>
          </a:p>
          <a:p>
            <a:r>
              <a:rPr lang="en-US" b="0" dirty="0" smtClean="0"/>
              <a:t>Dill, J.,</a:t>
            </a:r>
            <a:r>
              <a:rPr lang="en-US" b="0" baseline="0" dirty="0" smtClean="0"/>
              <a:t> </a:t>
            </a:r>
            <a:r>
              <a:rPr lang="en-US" b="0" baseline="0" dirty="0" err="1" smtClean="0"/>
              <a:t>Monsere</a:t>
            </a:r>
            <a:r>
              <a:rPr lang="en-US" b="0" baseline="0" dirty="0" smtClean="0"/>
              <a:t>, C. M., &amp; McNeil, N. (2012). Evaluation of bike boxes at signalized intersections. </a:t>
            </a:r>
            <a:r>
              <a:rPr lang="en-US" b="0" i="1" baseline="0" dirty="0" smtClean="0"/>
              <a:t>Accident Analysis &amp; Prevention</a:t>
            </a:r>
            <a:r>
              <a:rPr lang="en-US" b="0" baseline="0" dirty="0" smtClean="0"/>
              <a:t>, 44 (1) pages 126-134. </a:t>
            </a:r>
            <a:endParaRPr lang="en-US" b="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23</a:t>
            </a:fld>
            <a:endParaRPr lang="en-US" dirty="0"/>
          </a:p>
        </p:txBody>
      </p:sp>
    </p:spTree>
    <p:extLst>
      <p:ext uri="{BB962C8B-B14F-4D97-AF65-F5344CB8AC3E}">
        <p14:creationId xmlns:p14="http://schemas.microsoft.com/office/powerpoint/2010/main" val="3661415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None/>
            </a:pPr>
            <a:r>
              <a:rPr lang="en-US" dirty="0" smtClean="0"/>
              <a:t>If pedestrians wait too long, there may not be enough room for them to stack safely on the sidewalk; many will start crossing against the light when there are gaps in traffic.</a:t>
            </a:r>
            <a:r>
              <a:rPr lang="en-US" baseline="0" dirty="0" smtClean="0"/>
              <a:t> </a:t>
            </a:r>
            <a:r>
              <a:rPr lang="en-US" dirty="0" smtClean="0"/>
              <a:t>In typical downtown environments and other areas of high pedestrian activity, pedestrian push buttons are not needed; pedestrians expect and should get a pedestrian cycle at every signal phase.</a:t>
            </a:r>
            <a:endParaRPr lang="en-US" b="1" dirty="0" smtClean="0"/>
          </a:p>
          <a:p>
            <a:pPr marL="228600" indent="-228600">
              <a:buAutoNum type="arabicPeriod"/>
            </a:pPr>
            <a:endParaRPr lang="en-US" b="1" dirty="0" smtClean="0"/>
          </a:p>
          <a:p>
            <a:r>
              <a:rPr lang="en-US" b="1" dirty="0" smtClean="0"/>
              <a:t>Image Source and References: </a:t>
            </a:r>
          </a:p>
          <a:p>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24</a:t>
            </a:fld>
            <a:endParaRPr lang="en-US" dirty="0"/>
          </a:p>
        </p:txBody>
      </p:sp>
    </p:spTree>
    <p:extLst>
      <p:ext uri="{BB962C8B-B14F-4D97-AF65-F5344CB8AC3E}">
        <p14:creationId xmlns:p14="http://schemas.microsoft.com/office/powerpoint/2010/main" val="16893583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LPI lets</a:t>
            </a:r>
            <a:r>
              <a:rPr lang="en-US" baseline="0" dirty="0" smtClean="0"/>
              <a:t> </a:t>
            </a:r>
            <a:r>
              <a:rPr lang="en-US" dirty="0" smtClean="0"/>
              <a:t>pedestrians start crossing before motor vehicles do. This means pedestrians are already 10-15 feet into the crosswalk when vehicles start their turns. This enables drivers to see the pedestrians; when pedestrians are present, drivers wait their turn.</a:t>
            </a:r>
          </a:p>
          <a:p>
            <a:r>
              <a:rPr lang="en-US" dirty="0" smtClean="0"/>
              <a:t>This simple signal timing tweak enables pedestrians to get a head start and avoid the conflicts that occur when pedestrians and turning vehicles start their movements simultaneously. In this example, there is a heavy left turn movement from a one-way street to another.</a:t>
            </a:r>
            <a:endParaRPr lang="en-US" b="1" dirty="0" smtClean="0"/>
          </a:p>
          <a:p>
            <a:endParaRPr lang="en-US" b="1" dirty="0" smtClean="0"/>
          </a:p>
          <a:p>
            <a:r>
              <a:rPr lang="en-US" b="1" dirty="0" smtClean="0"/>
              <a:t>Image Source and References: </a:t>
            </a:r>
          </a:p>
          <a:p>
            <a:r>
              <a:rPr lang="en-US" dirty="0" smtClean="0"/>
              <a:t>FHWA/PBIC. (2009). Planning and Designing for Pedestrian Safety Course.</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25</a:t>
            </a:fld>
            <a:endParaRPr lang="en-US" dirty="0"/>
          </a:p>
        </p:txBody>
      </p:sp>
    </p:spTree>
    <p:extLst>
      <p:ext uri="{BB962C8B-B14F-4D97-AF65-F5344CB8AC3E}">
        <p14:creationId xmlns:p14="http://schemas.microsoft.com/office/powerpoint/2010/main" val="40564914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pPr marL="0" indent="0">
              <a:buNone/>
            </a:pPr>
            <a:r>
              <a:rPr lang="en-US" dirty="0" smtClean="0"/>
              <a:t>Physical treatments such as these listed do the most to improve pedestrian safety at crosswalks. </a:t>
            </a:r>
          </a:p>
          <a:p>
            <a:pPr marL="0" indent="0">
              <a:buNone/>
            </a:pPr>
            <a:endParaRPr lang="en-US" b="1" dirty="0" smtClean="0"/>
          </a:p>
          <a:p>
            <a:pPr marL="0" indent="0">
              <a:buNone/>
            </a:pPr>
            <a:r>
              <a:rPr lang="en-US" b="1" dirty="0" smtClean="0"/>
              <a:t>Image Source and References: </a:t>
            </a:r>
          </a:p>
          <a:p>
            <a:pPr marL="0" indent="0">
              <a:buNone/>
            </a:pPr>
            <a:r>
              <a:rPr lang="en-US" dirty="0" smtClean="0"/>
              <a:t>FHWA/PBIC. (2009). Planning and Designing for Pedestrian Safety Course.</a:t>
            </a:r>
            <a:endParaRPr lang="en-US" b="1" dirty="0" smtClean="0"/>
          </a:p>
          <a:p>
            <a:pPr>
              <a:spcBef>
                <a:spcPct val="0"/>
              </a:spcBef>
            </a:pPr>
            <a:endParaRPr lang="en-US" dirty="0" smtClean="0"/>
          </a:p>
          <a:p>
            <a:pPr>
              <a:spcBef>
                <a:spcPct val="0"/>
              </a:spcBef>
            </a:pPr>
            <a:r>
              <a:rPr lang="en-US" dirty="0" err="1" smtClean="0"/>
              <a:t>Zegeer</a:t>
            </a:r>
            <a:r>
              <a:rPr lang="en-US" dirty="0" smtClean="0"/>
              <a:t>, C.V., Stewart, J.R., Huang, H.H., Lagerwey, P.A., Feaganes, J. &amp; Campbell, B.J. (2005). </a:t>
            </a:r>
            <a:r>
              <a:rPr lang="en-US" i="1" dirty="0" smtClean="0"/>
              <a:t>Safety effects of marked versus unmarked crosswalks at uncontrolled locations: Final report and recommended guidelines. </a:t>
            </a:r>
            <a:r>
              <a:rPr lang="en-US" dirty="0" smtClean="0"/>
              <a:t>(FHWA-HRT-04-100). McLean, VA: Federal Highway Administration, Office of Safety Research and Development. Available at http://www.tfhrc.gov/safety/pubs/04100/04100.pdf</a:t>
            </a:r>
          </a:p>
          <a:p>
            <a:pPr>
              <a:spcBef>
                <a:spcPct val="0"/>
              </a:spcBef>
            </a:pPr>
            <a:endParaRPr lang="en-US"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26</a:t>
            </a:fld>
            <a:endParaRPr lang="en-US" dirty="0"/>
          </a:p>
        </p:txBody>
      </p:sp>
    </p:spTree>
    <p:extLst>
      <p:ext uri="{BB962C8B-B14F-4D97-AF65-F5344CB8AC3E}">
        <p14:creationId xmlns:p14="http://schemas.microsoft.com/office/powerpoint/2010/main" val="412636504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crosswalk markings are in very poor condition, but are still visible to a pedestrian waiting to cross. The same crosswalk is virtually invisible to the driver; yet it’s the driver who is expected to react to this traffic control device.</a:t>
            </a:r>
          </a:p>
          <a:p>
            <a:pPr>
              <a:spcBef>
                <a:spcPct val="0"/>
              </a:spcBef>
            </a:pPr>
            <a:endParaRPr lang="en-US" b="1" dirty="0" smtClean="0"/>
          </a:p>
          <a:p>
            <a:pPr>
              <a:spcBef>
                <a:spcPct val="0"/>
              </a:spcBef>
            </a:pPr>
            <a:r>
              <a:rPr lang="en-US" b="1" dirty="0" smtClean="0"/>
              <a:t>Image Source and References: </a:t>
            </a:r>
          </a:p>
          <a:p>
            <a:pPr>
              <a:spcBef>
                <a:spcPct val="0"/>
              </a:spcBef>
            </a:pPr>
            <a:r>
              <a:rPr lang="en-US" dirty="0" smtClean="0"/>
              <a:t>FHWA/PBIC. (2009). Planning and Designing for Pedestrian Safety Course.</a:t>
            </a:r>
            <a:endParaRPr lang="en-US" b="1" dirty="0" smtClean="0"/>
          </a:p>
          <a:p>
            <a:pPr>
              <a:spcBef>
                <a:spcPct val="0"/>
              </a:spcBef>
            </a:pPr>
            <a:endParaRPr lang="en-US"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27</a:t>
            </a:fld>
            <a:endParaRPr lang="en-US" dirty="0"/>
          </a:p>
        </p:txBody>
      </p:sp>
    </p:spTree>
    <p:extLst>
      <p:ext uri="{BB962C8B-B14F-4D97-AF65-F5344CB8AC3E}">
        <p14:creationId xmlns:p14="http://schemas.microsoft.com/office/powerpoint/2010/main" val="318955411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In-street pedestrian crossing signs are an effective way to bring attention to crosswalks. This sign is the version accepted in the MUTCD.</a:t>
            </a:r>
            <a:endParaRPr lang="en-US" b="1" dirty="0" smtClean="0"/>
          </a:p>
          <a:p>
            <a:pPr>
              <a:spcBef>
                <a:spcPct val="0"/>
              </a:spcBef>
            </a:pPr>
            <a:endParaRPr lang="en-US" b="1" dirty="0" smtClean="0"/>
          </a:p>
          <a:p>
            <a:pPr>
              <a:spcBef>
                <a:spcPct val="0"/>
              </a:spcBef>
            </a:pPr>
            <a:r>
              <a:rPr lang="en-US" b="1" dirty="0" smtClean="0"/>
              <a:t>Image Source and References </a:t>
            </a:r>
          </a:p>
          <a:p>
            <a:pPr>
              <a:spcBef>
                <a:spcPct val="0"/>
              </a:spcBef>
            </a:pPr>
            <a:r>
              <a:rPr lang="en-US" dirty="0" smtClean="0"/>
              <a:t>FHWA/PBIC. (2009). Planning and Designing for Pedestrian Safety Course.</a:t>
            </a:r>
            <a:endParaRPr lang="en-US" b="1"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28</a:t>
            </a:fld>
            <a:endParaRPr lang="en-US" dirty="0"/>
          </a:p>
        </p:txBody>
      </p:sp>
    </p:spTree>
    <p:extLst>
      <p:ext uri="{BB962C8B-B14F-4D97-AF65-F5344CB8AC3E}">
        <p14:creationId xmlns:p14="http://schemas.microsoft.com/office/powerpoint/2010/main" val="35630134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indent="0">
              <a:buNone/>
            </a:pPr>
            <a:r>
              <a:rPr lang="en-US" b="0" dirty="0" smtClean="0"/>
              <a:t>This slide shows two beacon</a:t>
            </a:r>
            <a:r>
              <a:rPr lang="en-US" b="0" baseline="0" dirty="0" smtClean="0"/>
              <a:t> countermeasures that are used to increase pedestrian safety at unsignalized crosswalks. </a:t>
            </a:r>
            <a:r>
              <a:rPr lang="en-US" dirty="0" smtClean="0"/>
              <a:t>The first is the Pedestrian Hybrid Beacon (as called in the MUTCD,</a:t>
            </a:r>
            <a:r>
              <a:rPr lang="en-US" baseline="0" dirty="0" smtClean="0"/>
              <a:t> also commonly known as a </a:t>
            </a:r>
            <a:r>
              <a:rPr lang="en-US" dirty="0" smtClean="0"/>
              <a:t>HAWK signal), a traffic beacon used to aid bicycle and pedestrian crossings that uses traditional traffic and pedestrian signal heads, but in a different configuration. This signal is blanked out when not activated. Once activated (by push button or other detection) the overhead signal begins flashing yellow and then solid yellow, advising drivers to prepare to stop. The signal then displays a solid red and shows the pedestrian a “Walk” indication. A bicycle signal may also be paired with a pedestrian head at these locations. Finally, an alternating flashing red signal [“wig-wag”] indicates that motorists may proceed when safe, after coming to a full stop. The pedestrian is shown a flashing “Don’t Walk” with a countdown indicating the time left to cross. Several studies,</a:t>
            </a:r>
            <a:r>
              <a:rPr lang="en-US" baseline="0" dirty="0" smtClean="0"/>
              <a:t> have evaluated the safety effects of the HAWK beacon: http://www.fhwa.dot.gov/publications/research/safety/10042/.</a:t>
            </a:r>
            <a:endParaRPr lang="en-US" dirty="0" smtClean="0"/>
          </a:p>
          <a:p>
            <a:pPr marL="0" indent="0">
              <a:buNone/>
            </a:pPr>
            <a:endParaRPr lang="en-US" dirty="0" smtClean="0"/>
          </a:p>
          <a:p>
            <a:pPr marL="0" indent="0">
              <a:buNone/>
            </a:pPr>
            <a:r>
              <a:rPr lang="en-US" dirty="0" smtClean="0"/>
              <a:t>The RRFB is a simpler, less costly treatment,</a:t>
            </a:r>
            <a:r>
              <a:rPr lang="en-US" baseline="0" dirty="0" smtClean="0"/>
              <a:t> involving a pedestrian crossing sign with two bright alternating flashing lights beneath it, placed directly at or slightly in advance of a marked crosswalk. </a:t>
            </a:r>
            <a:r>
              <a:rPr lang="en-US" dirty="0" smtClean="0"/>
              <a:t>Three experiments examined pedestrians crossing two 4-lane roads and one 3-lane road with median islands.  When pedestrians stepped into the crosswalk before installation of the rapid flash LED beacons, the average yield rate of motorists was 19%. When two rapid flash LED beacons were added (one on each side of the street) the yield rate increased to an average of 81%.  When another set of rapid flash LED beacons were added to the medians the average yield rate jumped to 88%.  Further research is showing  yielding rates averaging 90%  with some as high as 97%.</a:t>
            </a:r>
            <a:r>
              <a:rPr lang="en-US" baseline="0" dirty="0" smtClean="0"/>
              <a:t> </a:t>
            </a:r>
            <a:r>
              <a:rPr lang="en-US" dirty="0" smtClean="0"/>
              <a:t>Interim approval for RRFBs was received from FHWA in 2008.</a:t>
            </a:r>
            <a:endParaRPr lang="en-US" b="1" dirty="0" smtClean="0"/>
          </a:p>
          <a:p>
            <a:pPr>
              <a:spcBef>
                <a:spcPct val="0"/>
              </a:spcBef>
            </a:pPr>
            <a:endParaRPr lang="en-US" b="1" dirty="0" smtClean="0"/>
          </a:p>
          <a:p>
            <a:pPr>
              <a:spcBef>
                <a:spcPct val="0"/>
              </a:spcBef>
            </a:pPr>
            <a:r>
              <a:rPr lang="en-US" b="1" dirty="0" smtClean="0"/>
              <a:t>Image Source and References: </a:t>
            </a:r>
          </a:p>
          <a:p>
            <a:pPr marL="0" marR="0" indent="0" algn="l" defTabSz="914400" rtl="0" eaLnBrk="0" fontAlgn="base" latinLnBrk="0" hangingPunct="0">
              <a:lnSpc>
                <a:spcPct val="100000"/>
              </a:lnSpc>
              <a:spcBef>
                <a:spcPct val="0"/>
              </a:spcBef>
              <a:spcAft>
                <a:spcPct val="0"/>
              </a:spcAft>
              <a:buClrTx/>
              <a:buSzTx/>
              <a:buFontTx/>
              <a:buNone/>
              <a:tabLst/>
              <a:defRPr/>
            </a:pPr>
            <a:r>
              <a:rPr lang="en-US" b="0" dirty="0" smtClean="0"/>
              <a:t>Left:</a:t>
            </a:r>
            <a:r>
              <a:rPr lang="en-US" b="1" dirty="0" smtClean="0"/>
              <a:t> </a:t>
            </a:r>
            <a:r>
              <a:rPr lang="en-US" dirty="0" smtClean="0"/>
              <a:t>Image from http://www.pedbikeimages.org/Michael Cynecki</a:t>
            </a:r>
          </a:p>
          <a:p>
            <a:pPr>
              <a:spcBef>
                <a:spcPct val="0"/>
              </a:spcBef>
            </a:pPr>
            <a:r>
              <a:rPr lang="en-US" b="0" dirty="0" smtClean="0"/>
              <a:t>Right:</a:t>
            </a:r>
            <a:r>
              <a:rPr lang="en-US" b="0" baseline="0" dirty="0" smtClean="0"/>
              <a:t> </a:t>
            </a:r>
            <a:r>
              <a:rPr lang="en-US" b="0" dirty="0" smtClean="0"/>
              <a:t>FHWA/PBIC</a:t>
            </a:r>
            <a:r>
              <a:rPr lang="en-US" dirty="0" smtClean="0"/>
              <a:t>. (2009). Planning and Designing for Pedestrian Safety Course.</a:t>
            </a:r>
            <a:endParaRPr lang="en-US"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29</a:t>
            </a:fld>
            <a:endParaRPr lang="en-US" dirty="0"/>
          </a:p>
        </p:txBody>
      </p:sp>
    </p:spTree>
    <p:extLst>
      <p:ext uri="{BB962C8B-B14F-4D97-AF65-F5344CB8AC3E}">
        <p14:creationId xmlns:p14="http://schemas.microsoft.com/office/powerpoint/2010/main" val="8493039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This image illustrates the problem.</a:t>
            </a:r>
            <a:endParaRPr lang="en-US" b="1" dirty="0" smtClean="0"/>
          </a:p>
          <a:p>
            <a:pPr>
              <a:spcBef>
                <a:spcPct val="0"/>
              </a:spcBef>
            </a:pPr>
            <a:endParaRPr lang="en-US" b="1" dirty="0" smtClean="0"/>
          </a:p>
          <a:p>
            <a:pPr>
              <a:spcBef>
                <a:spcPct val="0"/>
              </a:spcBef>
            </a:pPr>
            <a:r>
              <a:rPr lang="en-US" b="1" dirty="0" smtClean="0"/>
              <a:t>Image Source and References: </a:t>
            </a:r>
          </a:p>
          <a:p>
            <a:pPr>
              <a:spcBef>
                <a:spcPct val="0"/>
              </a:spcBef>
            </a:pPr>
            <a:r>
              <a:rPr lang="en-US" dirty="0" smtClean="0"/>
              <a:t>FHWA/PBIC. (2009). Planning and Designing for Pedestrian Safety Course.</a:t>
            </a:r>
            <a:endParaRPr lang="en-US"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30</a:t>
            </a:fld>
            <a:endParaRPr lang="en-US" dirty="0"/>
          </a:p>
        </p:txBody>
      </p:sp>
    </p:spTree>
    <p:extLst>
      <p:ext uri="{BB962C8B-B14F-4D97-AF65-F5344CB8AC3E}">
        <p14:creationId xmlns:p14="http://schemas.microsoft.com/office/powerpoint/2010/main" val="13710978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Speaker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Complete Streets are streets that</a:t>
            </a:r>
            <a:r>
              <a:rPr lang="en-US" baseline="0" dirty="0" smtClean="0"/>
              <a:t> are designed </a:t>
            </a:r>
            <a:r>
              <a:rPr lang="en-US" dirty="0" smtClean="0"/>
              <a:t>to enable safe access for all users, including pedestrians, bicyclists, motorists and transit riders of all ages and abilities. Complete Streets design makes it easy to cross the street, walk to shops, and bicycle to work. They allow buses to run on time and make it safe for people to walk to and from train stations. There is no singular design prescription for Complete Streets; each one is unique and responds to its community context. A complete street may include: sidewalks, bike lanes (or wide paved shoulders), special bus lanes, comfortable and accessible public transportation stops, frequent and safe crossing opportunities, median islands, accessible pedestrian signals, curb extensions, narrower travel lanes, roundabouts, and more.</a:t>
            </a:r>
            <a:r>
              <a:rPr lang="en-US" baseline="0" dirty="0" smtClean="0"/>
              <a:t> </a:t>
            </a:r>
            <a:r>
              <a:rPr lang="en-US" dirty="0" smtClean="0"/>
              <a:t>A Complete Street in a rural area will look quite different from a Complete Street in a highly urban area, but both are designed to balance safety and convenience for everyone using the road.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National Complete Streets Coalition &amp; Boston Complete</a:t>
            </a:r>
            <a:r>
              <a:rPr lang="en-US" baseline="0" dirty="0" smtClean="0"/>
              <a:t> Streets Guidelines </a:t>
            </a:r>
            <a:r>
              <a:rPr lang="en-US" dirty="0" smtClean="0"/>
              <a:t>http://www.smartgrowthamerica.org/complete-streets/complete-streets-fundamentals/complete-streets-faq</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r>
              <a:rPr lang="en-US" b="1" dirty="0" smtClean="0"/>
              <a:t>Image source:</a:t>
            </a:r>
          </a:p>
          <a:p>
            <a:r>
              <a:rPr lang="en-US" dirty="0" smtClean="0"/>
              <a:t>Top: www.pedbikeimages.org / Andy Hamilton</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Bottom: National Complete Streets Coalition &amp; Boston Complete</a:t>
            </a:r>
            <a:r>
              <a:rPr lang="en-US" baseline="0" dirty="0" smtClean="0"/>
              <a:t> Streets Guidelines</a:t>
            </a:r>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a:t>
            </a:fld>
            <a:endParaRPr lang="en-US" dirty="0"/>
          </a:p>
        </p:txBody>
      </p:sp>
    </p:spTree>
    <p:extLst>
      <p:ext uri="{BB962C8B-B14F-4D97-AF65-F5344CB8AC3E}">
        <p14:creationId xmlns:p14="http://schemas.microsoft.com/office/powerpoint/2010/main" val="38971727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The advance stop bar has proven very effective at preventing multiple-threat crashes. In most cases the crash is avoided because the pedestrian stepped back and took evasive action (rarely can a car traveling at 40 MPH +/- stop in time if the driver has to react at the last second).</a:t>
            </a:r>
          </a:p>
          <a:p>
            <a:endParaRPr lang="en-US" b="1" dirty="0" smtClean="0"/>
          </a:p>
          <a:p>
            <a:pPr>
              <a:spcBef>
                <a:spcPct val="0"/>
              </a:spcBef>
            </a:pPr>
            <a:r>
              <a:rPr lang="en-US" b="1" dirty="0" smtClean="0"/>
              <a:t>Image Source and References: </a:t>
            </a:r>
          </a:p>
          <a:p>
            <a:pPr>
              <a:spcBef>
                <a:spcPct val="0"/>
              </a:spcBef>
            </a:pPr>
            <a:r>
              <a:rPr lang="en-US" dirty="0" smtClean="0"/>
              <a:t>FHWA/PBIC. (2009). Planning and Designing for Pedestrian Safety Course.</a:t>
            </a:r>
            <a:endParaRPr lang="en-US" b="1"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31</a:t>
            </a:fld>
            <a:endParaRPr lang="en-US" dirty="0"/>
          </a:p>
        </p:txBody>
      </p:sp>
    </p:spTree>
    <p:extLst>
      <p:ext uri="{BB962C8B-B14F-4D97-AF65-F5344CB8AC3E}">
        <p14:creationId xmlns:p14="http://schemas.microsoft.com/office/powerpoint/2010/main" val="292092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indent="0">
              <a:buNone/>
            </a:pPr>
            <a:r>
              <a:rPr lang="en-US" dirty="0" smtClean="0"/>
              <a:t>The basic principle behind a median island is the pedestrian crosses half the roadway at a time, simplifying the task of assessing an adequate gap, making the crossing much safer. The pedestrian looks left, crosses to the island, looks right, crosses 2</a:t>
            </a:r>
            <a:r>
              <a:rPr lang="en-US" baseline="30000" dirty="0" smtClean="0"/>
              <a:t>nd</a:t>
            </a:r>
            <a:r>
              <a:rPr lang="en-US" dirty="0" smtClean="0"/>
              <a:t> half. This is much easier than finding a gap long enough to cross all at once.</a:t>
            </a:r>
            <a:br>
              <a:rPr lang="en-US" dirty="0" smtClean="0"/>
            </a:br>
            <a:endParaRPr lang="en-US" dirty="0" smtClean="0"/>
          </a:p>
          <a:p>
            <a:pPr marL="0" indent="0">
              <a:buNone/>
            </a:pPr>
            <a:r>
              <a:rPr lang="en-US" dirty="0" smtClean="0"/>
              <a:t>Note the angled or staggered cut-through that places pedestrians so they are facing oncoming traffic. In order to improve wayfinding for pedestrians with visual impairments, align the ends of the cuts with the crosswalk.</a:t>
            </a:r>
            <a:endParaRPr lang="en-US" b="1" dirty="0" smtClean="0"/>
          </a:p>
          <a:p>
            <a:pPr marL="228600" indent="-228600">
              <a:buAutoNum type="arabicPeriod"/>
            </a:pPr>
            <a:endParaRPr lang="en-US" b="1" dirty="0" smtClean="0"/>
          </a:p>
          <a:p>
            <a:pPr>
              <a:spcBef>
                <a:spcPct val="0"/>
              </a:spcBef>
            </a:pPr>
            <a:r>
              <a:rPr lang="en-US" b="1" dirty="0" smtClean="0"/>
              <a:t>Image Source and References: </a:t>
            </a:r>
          </a:p>
          <a:p>
            <a:pPr>
              <a:spcBef>
                <a:spcPct val="0"/>
              </a:spcBef>
            </a:pPr>
            <a:r>
              <a:rPr lang="en-US" dirty="0" smtClean="0"/>
              <a:t>City of Charlotte, NC</a:t>
            </a:r>
          </a:p>
          <a:p>
            <a:pPr>
              <a:spcBef>
                <a:spcPct val="0"/>
              </a:spcBef>
            </a:pPr>
            <a:endParaRPr lang="en-US"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32</a:t>
            </a:fld>
            <a:endParaRPr lang="en-US" dirty="0"/>
          </a:p>
        </p:txBody>
      </p:sp>
    </p:spTree>
    <p:extLst>
      <p:ext uri="{BB962C8B-B14F-4D97-AF65-F5344CB8AC3E}">
        <p14:creationId xmlns:p14="http://schemas.microsoft.com/office/powerpoint/2010/main" val="7419255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i="1" dirty="0" smtClean="0"/>
              <a:t>This slide is animated.</a:t>
            </a:r>
            <a:r>
              <a:rPr lang="en-US" dirty="0" smtClean="0"/>
              <a:t> </a:t>
            </a: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With limited space on most existing urban streets due to motor vehicle lanes and sidewalks, it can be a challenge to find the space to add bike lanes. Possible options to consider when retrofitting bicycle lanes into limited space on existing streets include:</a:t>
            </a:r>
          </a:p>
          <a:p>
            <a:pPr>
              <a:buFontTx/>
              <a:buChar char="•"/>
            </a:pPr>
            <a:r>
              <a:rPr lang="en-US" dirty="0" smtClean="0"/>
              <a:t>Road diets</a:t>
            </a:r>
          </a:p>
          <a:p>
            <a:pPr>
              <a:buFontTx/>
              <a:buChar char="•"/>
            </a:pPr>
            <a:r>
              <a:rPr lang="en-US" dirty="0" smtClean="0"/>
              <a:t>Removal of parking</a:t>
            </a:r>
          </a:p>
          <a:p>
            <a:pPr>
              <a:buFontTx/>
              <a:buChar char="•"/>
            </a:pPr>
            <a:r>
              <a:rPr lang="en-US" dirty="0" smtClean="0"/>
              <a:t>Raising existing drainage grates, manholes and utility covers so that they are even with the pavement before striping a bike lane</a:t>
            </a:r>
          </a:p>
          <a:p>
            <a:pPr>
              <a:buFontTx/>
              <a:buChar char="•"/>
            </a:pPr>
            <a:r>
              <a:rPr lang="en-US" dirty="0" smtClean="0"/>
              <a:t>Removal or relocation of obstructions such as guardrails, utility poles, or sign posts away from the edge of the roadway may gain some usable width.	</a:t>
            </a:r>
          </a:p>
          <a:p>
            <a:pPr>
              <a:buFontTx/>
              <a:buChar char="•"/>
            </a:pPr>
            <a:endParaRPr lang="en-US" b="1" dirty="0" smtClean="0"/>
          </a:p>
          <a:p>
            <a:pPr>
              <a:buFontTx/>
              <a:buNone/>
            </a:pPr>
            <a:r>
              <a:rPr lang="en-US" b="1" dirty="0" smtClean="0"/>
              <a:t>Image Source and References: </a:t>
            </a:r>
          </a:p>
          <a:p>
            <a:pPr>
              <a:buFontTx/>
              <a:buNone/>
            </a:pPr>
            <a:r>
              <a:rPr lang="en-US" dirty="0" smtClean="0"/>
              <a:t>Federal Highway Administration. (2006). </a:t>
            </a:r>
            <a:r>
              <a:rPr lang="en-US" i="1" dirty="0" smtClean="0"/>
              <a:t>University course on bicycle and pedestrian transportation: Bicycle lanes. </a:t>
            </a:r>
            <a:r>
              <a:rPr lang="en-US" dirty="0" smtClean="0"/>
              <a:t>(Publication No. FHWA-HRT-05-113).</a:t>
            </a:r>
            <a:r>
              <a:rPr lang="en-US" b="1" dirty="0" smtClean="0"/>
              <a:t> </a:t>
            </a:r>
            <a:r>
              <a:rPr lang="en-US" dirty="0" smtClean="0"/>
              <a:t>McLean, VA: Federal Highway Administration. Available at http://www.pedbikeinfo.org/collateral/lessons/Lesson15.pdf</a:t>
            </a:r>
            <a:endParaRPr lang="en-US" b="1" dirty="0" smtClean="0"/>
          </a:p>
          <a:p>
            <a:endParaRPr lang="en-US" dirty="0" smtClean="0"/>
          </a:p>
          <a:p>
            <a:r>
              <a:rPr lang="en-US" dirty="0" smtClean="0"/>
              <a:t>Image from Oregon Department of Transportation. (1995). </a:t>
            </a:r>
            <a:r>
              <a:rPr lang="en-US" i="1" dirty="0" smtClean="0"/>
              <a:t>Oregon Bicycle and Pedestrian Plan.</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33</a:t>
            </a:fld>
            <a:endParaRPr lang="en-US" dirty="0"/>
          </a:p>
        </p:txBody>
      </p:sp>
    </p:spTree>
    <p:extLst>
      <p:ext uri="{BB962C8B-B14F-4D97-AF65-F5344CB8AC3E}">
        <p14:creationId xmlns:p14="http://schemas.microsoft.com/office/powerpoint/2010/main" val="28239520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indent="0">
              <a:buNone/>
            </a:pPr>
            <a:r>
              <a:rPr lang="en-US" dirty="0" smtClean="0"/>
              <a:t>Appropriate road diets provide many benefits to pedestrians, bicyclists, and other road users.</a:t>
            </a:r>
          </a:p>
          <a:p>
            <a:pPr marL="171450" indent="-171450">
              <a:buFont typeface="Arial" pitchFamily="34" charset="0"/>
              <a:buChar char="•"/>
            </a:pPr>
            <a:r>
              <a:rPr lang="en-US" b="0" dirty="0" smtClean="0"/>
              <a:t>Reduces crossing distance</a:t>
            </a:r>
            <a:r>
              <a:rPr lang="en-US" b="0" baseline="0" dirty="0" smtClean="0"/>
              <a:t> through reducing the number of motor vehicle lanes</a:t>
            </a:r>
            <a:endParaRPr lang="en-US" b="0" dirty="0" smtClean="0"/>
          </a:p>
          <a:p>
            <a:pPr marL="171450" indent="-171450">
              <a:buFont typeface="Arial" pitchFamily="34" charset="0"/>
              <a:buChar char="•"/>
            </a:pPr>
            <a:r>
              <a:rPr lang="en-US" b="0" dirty="0" smtClean="0"/>
              <a:t>Reduces “multiple threat” crash types: 4</a:t>
            </a:r>
            <a:r>
              <a:rPr lang="en-US" b="0" baseline="0" dirty="0" smtClean="0"/>
              <a:t>-lane to 3-lane road diets move from 2-lanes in each direction to only one, thus drastically reducing the likelihood of a multiple threat crash</a:t>
            </a:r>
            <a:endParaRPr lang="en-US" b="0" dirty="0" smtClean="0"/>
          </a:p>
          <a:p>
            <a:pPr marL="171450" indent="-171450">
              <a:buFont typeface="Arial" pitchFamily="34" charset="0"/>
              <a:buChar char="•"/>
            </a:pPr>
            <a:r>
              <a:rPr lang="en-US" b="0" dirty="0" smtClean="0"/>
              <a:t>Provides room for crossing island to break crossing into 2 simpler crossings</a:t>
            </a:r>
          </a:p>
          <a:p>
            <a:pPr marL="171450" indent="-171450">
              <a:buFont typeface="Arial" pitchFamily="34" charset="0"/>
              <a:buChar char="•"/>
            </a:pPr>
            <a:r>
              <a:rPr lang="en-US" b="0" dirty="0" smtClean="0"/>
              <a:t>Reduces top end travel speeds: The prudent driver now sets the speed rather than the fastest driver</a:t>
            </a:r>
            <a:r>
              <a:rPr lang="en-US" b="0" baseline="0" dirty="0" smtClean="0"/>
              <a:t> which can occur when there are multiple travel lanes</a:t>
            </a:r>
            <a:endParaRPr lang="en-US" b="0" dirty="0" smtClean="0"/>
          </a:p>
          <a:p>
            <a:pPr marL="171450" indent="-171450">
              <a:buFont typeface="Arial" pitchFamily="34" charset="0"/>
              <a:buChar char="•"/>
            </a:pPr>
            <a:r>
              <a:rPr lang="en-US" b="0" dirty="0" smtClean="0"/>
              <a:t>Buffers sidewalk from travel lanes (parking or bike lane)</a:t>
            </a:r>
          </a:p>
          <a:p>
            <a:pPr marL="171450" indent="-171450">
              <a:buFont typeface="Arial" pitchFamily="34" charset="0"/>
              <a:buChar char="•"/>
            </a:pPr>
            <a:r>
              <a:rPr lang="en-US" b="0" dirty="0" smtClean="0"/>
              <a:t>Reclaims street space for “higher and better use” than moving peak hour traffic: Designing</a:t>
            </a:r>
            <a:r>
              <a:rPr lang="en-US" b="0" baseline="0" dirty="0" smtClean="0"/>
              <a:t> to for automobile capacity at peak hour leads to often unnecessarily wide roads. Road diets should pay close attention to intersection capacity to ensure that the delay and queues will not be unacceptable. This is often mitigated by turn lanes or signal retiming at the intersections.</a:t>
            </a:r>
            <a:endParaRPr lang="en-US" b="0" dirty="0" smtClean="0"/>
          </a:p>
          <a:p>
            <a:pPr marL="0" indent="0">
              <a:buNone/>
            </a:pPr>
            <a:endParaRPr lang="en-US" b="1" dirty="0" smtClean="0"/>
          </a:p>
          <a:p>
            <a:r>
              <a:rPr lang="en-US" b="1" dirty="0" smtClean="0"/>
              <a:t>Image Source and References: </a:t>
            </a:r>
          </a:p>
          <a:p>
            <a:r>
              <a:rPr lang="en-US" dirty="0" smtClean="0"/>
              <a:t>FHWA/PBIC. (2009). Planning and Designing for Pedestrian Safety Course.</a:t>
            </a:r>
          </a:p>
          <a:p>
            <a:endParaRPr lang="en-US" b="1"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34</a:t>
            </a:fld>
            <a:endParaRPr lang="en-US" dirty="0"/>
          </a:p>
        </p:txBody>
      </p:sp>
    </p:spTree>
    <p:extLst>
      <p:ext uri="{BB962C8B-B14F-4D97-AF65-F5344CB8AC3E}">
        <p14:creationId xmlns:p14="http://schemas.microsoft.com/office/powerpoint/2010/main" val="2158377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solidFill>
                <a:schemeClr val="bg2">
                  <a:lumMod val="75000"/>
                </a:schemeClr>
              </a:solidFill>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solidFill>
                  <a:schemeClr val="bg2">
                    <a:lumMod val="75000"/>
                  </a:schemeClr>
                </a:solidFill>
              </a:rPr>
              <a:t>The rightsizing of 1.5 miles of Edgewater Drive in 2002 was driven by the College Park Neighborhood Horizon Plan, which called for making this urban street friendlier to pedestrians and bicyclists. Locals wanted to see the street design support its main street status, instead of just serving as a drive-through street for commuters. </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35</a:t>
            </a:fld>
            <a:endParaRPr lang="en-US" dirty="0"/>
          </a:p>
        </p:txBody>
      </p:sp>
    </p:spTree>
    <p:extLst>
      <p:ext uri="{BB962C8B-B14F-4D97-AF65-F5344CB8AC3E}">
        <p14:creationId xmlns:p14="http://schemas.microsoft.com/office/powerpoint/2010/main" val="5227188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Before condition,</a:t>
            </a:r>
            <a:r>
              <a:rPr lang="en-US" baseline="0" dirty="0" smtClean="0"/>
              <a:t> 4 lanes with on-street parking. Through residential/commercial area</a:t>
            </a:r>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36</a:t>
            </a:fld>
            <a:endParaRPr lang="en-US" dirty="0"/>
          </a:p>
        </p:txBody>
      </p:sp>
    </p:spTree>
    <p:extLst>
      <p:ext uri="{BB962C8B-B14F-4D97-AF65-F5344CB8AC3E}">
        <p14:creationId xmlns:p14="http://schemas.microsoft.com/office/powerpoint/2010/main" val="21203586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Travel lanes reduced from 4 to 3, bike lanes were added</a:t>
            </a:r>
          </a:p>
          <a:p>
            <a:r>
              <a:rPr lang="en-US" dirty="0" smtClean="0"/>
              <a:t>Additional costs to the resurfacing project were minimal – mostly paint and staff time</a:t>
            </a:r>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37</a:t>
            </a:fld>
            <a:endParaRPr lang="en-US" dirty="0"/>
          </a:p>
        </p:txBody>
      </p:sp>
    </p:spTree>
    <p:extLst>
      <p:ext uri="{BB962C8B-B14F-4D97-AF65-F5344CB8AC3E}">
        <p14:creationId xmlns:p14="http://schemas.microsoft.com/office/powerpoint/2010/main" val="25639731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Effect of road diet on vehicle</a:t>
            </a:r>
            <a:r>
              <a:rPr lang="en-US" b="0" baseline="0" dirty="0" smtClean="0"/>
              <a:t> speeds.</a:t>
            </a:r>
            <a:endParaRPr lang="en-US" b="0"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38</a:t>
            </a:fld>
            <a:endParaRPr lang="en-US" dirty="0"/>
          </a:p>
        </p:txBody>
      </p:sp>
    </p:spTree>
    <p:extLst>
      <p:ext uri="{BB962C8B-B14F-4D97-AF65-F5344CB8AC3E}">
        <p14:creationId xmlns:p14="http://schemas.microsoft.com/office/powerpoint/2010/main" val="17495364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a:t>
            </a:r>
            <a:r>
              <a:rPr lang="en-US" baseline="0" dirty="0" smtClean="0"/>
              <a:t> addition to the safety benefits, the increase in parking, pedestrians, and bicyclists likely resulting in benefits to the local business along the corridor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39</a:t>
            </a:fld>
            <a:endParaRPr lang="en-US" dirty="0"/>
          </a:p>
        </p:txBody>
      </p:sp>
    </p:spTree>
    <p:extLst>
      <p:ext uri="{BB962C8B-B14F-4D97-AF65-F5344CB8AC3E}">
        <p14:creationId xmlns:p14="http://schemas.microsoft.com/office/powerpoint/2010/main" val="27378597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40</a:t>
            </a:fld>
            <a:endParaRPr lang="en-US" dirty="0"/>
          </a:p>
        </p:txBody>
      </p:sp>
    </p:spTree>
    <p:extLst>
      <p:ext uri="{BB962C8B-B14F-4D97-AF65-F5344CB8AC3E}">
        <p14:creationId xmlns:p14="http://schemas.microsoft.com/office/powerpoint/2010/main" val="33587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Note to instructors: </a:t>
            </a:r>
            <a:r>
              <a:rPr lang="en-US" b="0" dirty="0" smtClean="0"/>
              <a:t>This slide could be skipped to save time as the hierarchy isn’t referenced again</a:t>
            </a:r>
            <a:r>
              <a:rPr lang="en-US" b="0" baseline="0" dirty="0" smtClean="0"/>
              <a:t> </a:t>
            </a:r>
            <a:r>
              <a:rPr lang="en-US" b="0" dirty="0" smtClean="0"/>
              <a:t>within the presentation.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This is the typical AASHTO Green Book</a:t>
            </a:r>
            <a:r>
              <a:rPr lang="en-US" b="0" baseline="0" dirty="0" smtClean="0"/>
              <a:t> hierarchy used by most State DOTs. Unlike the street types on the following slide, this street classification rarely takes land use and context into account.</a:t>
            </a:r>
            <a:endParaRPr lang="en-US" b="0" dirty="0" smtClean="0"/>
          </a:p>
          <a:p>
            <a:pPr marL="0" indent="0">
              <a:buFontTx/>
              <a:buNone/>
              <a:defRPr/>
            </a:pPr>
            <a:endParaRPr lang="en-US" b="1" dirty="0" smtClean="0"/>
          </a:p>
          <a:p>
            <a:pPr marL="0" indent="0">
              <a:buFontTx/>
              <a:buNone/>
              <a:defRPr/>
            </a:pPr>
            <a:r>
              <a:rPr lang="en-US" b="1" dirty="0" smtClean="0"/>
              <a:t>Image source and references: </a:t>
            </a:r>
          </a:p>
          <a:p>
            <a:pPr>
              <a:defRPr/>
            </a:pPr>
            <a:r>
              <a:rPr lang="en-US" dirty="0" smtClean="0"/>
              <a:t>http://www.fhwa.dot.gov/environment/flex/ch03.htm</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5</a:t>
            </a:fld>
            <a:endParaRPr lang="en-US" dirty="0"/>
          </a:p>
        </p:txBody>
      </p:sp>
    </p:spTree>
    <p:extLst>
      <p:ext uri="{BB962C8B-B14F-4D97-AF65-F5344CB8AC3E}">
        <p14:creationId xmlns:p14="http://schemas.microsoft.com/office/powerpoint/2010/main" val="4031810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Note to instructors: </a:t>
            </a:r>
            <a:r>
              <a:rPr lang="en-US" b="0" dirty="0" smtClean="0"/>
              <a:t>You can </a:t>
            </a:r>
            <a:r>
              <a:rPr lang="en-US" b="0" baseline="0" dirty="0" smtClean="0"/>
              <a:t>refer to these classifications/types when introducing design elements later in this presentation (i.e. describe which type each belongs to).</a:t>
            </a:r>
            <a:endParaRPr lang="en-US" b="0" dirty="0" smtClean="0"/>
          </a:p>
          <a:p>
            <a:pPr marL="220370" marR="0" indent="-22037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These</a:t>
            </a:r>
            <a:r>
              <a:rPr lang="en-US" b="0" baseline="0" dirty="0" smtClean="0"/>
              <a:t> s</a:t>
            </a:r>
            <a:r>
              <a:rPr lang="en-US" sz="1200" dirty="0" smtClean="0"/>
              <a:t>treet types represent a spectrum from pedestrian- to auto-oriented, but each street type can (and should) include design elements to improve safety and operation for bicyclists, pedestrians, and transit users. Street design decisions and land use decisions should complement one. </a:t>
            </a:r>
            <a:br>
              <a:rPr lang="en-US" sz="1200" dirty="0" smtClean="0"/>
            </a:br>
            <a:r>
              <a:rPr lang="en-US" sz="1200" dirty="0" smtClean="0"/>
              <a:t>Rural roads  cover different street types as they are often the only connections between towns and should serve a variety of users.</a:t>
            </a:r>
          </a:p>
          <a:p>
            <a:pPr marL="220370" indent="-220370">
              <a:buFontTx/>
              <a:buAutoNum type="arabicPeriod"/>
              <a:defRPr/>
            </a:pPr>
            <a:endParaRPr lang="en-US" b="1" dirty="0" smtClean="0"/>
          </a:p>
          <a:p>
            <a:pPr marL="0" indent="0">
              <a:buFontTx/>
              <a:buNone/>
              <a:defRPr/>
            </a:pPr>
            <a:r>
              <a:rPr lang="en-US" b="1" dirty="0" smtClean="0"/>
              <a:t>Image Source and References: </a:t>
            </a:r>
          </a:p>
          <a:p>
            <a:pPr>
              <a:defRPr/>
            </a:pPr>
            <a:r>
              <a:rPr lang="en-US" dirty="0" smtClean="0"/>
              <a:t>Institute of Transportation Engineers “Designing Walkable Urban Thoroughfares: A Context Sensitive Approach”</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6</a:t>
            </a:fld>
            <a:endParaRPr lang="en-US" dirty="0"/>
          </a:p>
        </p:txBody>
      </p:sp>
    </p:spTree>
    <p:extLst>
      <p:ext uri="{BB962C8B-B14F-4D97-AF65-F5344CB8AC3E}">
        <p14:creationId xmlns:p14="http://schemas.microsoft.com/office/powerpoint/2010/main" val="1248397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Speaker notes: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Safety </a:t>
            </a:r>
            <a:r>
              <a:rPr lang="en-US" b="0" dirty="0" smtClean="0"/>
              <a:t>– Slower</a:t>
            </a:r>
            <a:r>
              <a:rPr lang="en-US" b="0" baseline="0" dirty="0" smtClean="0"/>
              <a:t> speeds and geometric design (medians, shorter crossing distances) should be used to improve safety for all modes</a:t>
            </a: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Conflicts </a:t>
            </a:r>
            <a:r>
              <a:rPr lang="en-US" b="0" dirty="0" smtClean="0"/>
              <a:t>- </a:t>
            </a:r>
            <a:r>
              <a:rPr lang="en-US" sz="1200" b="0" dirty="0" smtClean="0"/>
              <a:t>Minimize conflicts </a:t>
            </a:r>
            <a:r>
              <a:rPr lang="en-US" sz="1200" dirty="0" smtClean="0"/>
              <a:t>at intersections through signal timing and phasing (protected</a:t>
            </a:r>
            <a:r>
              <a:rPr lang="en-US" sz="1200" baseline="0" dirty="0" smtClean="0"/>
              <a:t> lefts, leading pedestrian intervals)</a:t>
            </a:r>
            <a:r>
              <a:rPr lang="en-US" sz="1200" dirty="0" smtClean="0"/>
              <a:t>, markings and signs, and geometric design.</a:t>
            </a: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Predictability </a:t>
            </a:r>
            <a:r>
              <a:rPr lang="en-US" b="0" dirty="0" smtClean="0"/>
              <a:t>- </a:t>
            </a:r>
            <a:r>
              <a:rPr lang="en-US" sz="1200" dirty="0" smtClean="0"/>
              <a:t>Consistent and careful design to ensure predictable</a:t>
            </a:r>
            <a:r>
              <a:rPr lang="en-US" sz="1200" baseline="0" dirty="0" smtClean="0"/>
              <a:t> movements, particularly for bicyclists at intersections and driveways and pedestrians at midblock locations.</a:t>
            </a: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Visibility</a:t>
            </a:r>
            <a:r>
              <a:rPr lang="en-US" b="1" dirty="0" smtClean="0"/>
              <a:t> </a:t>
            </a:r>
            <a:r>
              <a:rPr lang="en-US" b="0" dirty="0" smtClean="0"/>
              <a:t>– Curb</a:t>
            </a:r>
            <a:r>
              <a:rPr lang="en-US" b="0" baseline="0" dirty="0" smtClean="0"/>
              <a:t> extensions, lighting, pavement markings may all be used</a:t>
            </a: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Separation</a:t>
            </a:r>
            <a:r>
              <a:rPr lang="en-US" b="1" dirty="0" smtClean="0"/>
              <a:t> </a:t>
            </a:r>
            <a:r>
              <a:rPr lang="en-US" b="0" dirty="0" smtClean="0"/>
              <a:t>- </a:t>
            </a:r>
            <a:r>
              <a:rPr lang="en-US" sz="1200" dirty="0" smtClean="0"/>
              <a:t>Greater </a:t>
            </a:r>
            <a:r>
              <a:rPr lang="en-US" sz="1200" b="0" dirty="0" smtClean="0"/>
              <a:t>separation</a:t>
            </a:r>
            <a:r>
              <a:rPr lang="en-US" sz="1200" dirty="0" smtClean="0"/>
              <a:t> of modes as speeds and/or volumes increase (buffered bike lanes, separated</a:t>
            </a:r>
            <a:r>
              <a:rPr lang="en-US" sz="1200" baseline="0" dirty="0" smtClean="0"/>
              <a:t> bike lanes, etc.)</a:t>
            </a: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Delay</a:t>
            </a:r>
            <a:r>
              <a:rPr lang="en-US" b="1" dirty="0" smtClean="0"/>
              <a:t> </a:t>
            </a:r>
            <a:r>
              <a:rPr lang="en-US" b="0" dirty="0" smtClean="0"/>
              <a:t>– Reduced delay at crossings will yield</a:t>
            </a:r>
            <a:r>
              <a:rPr lang="en-US" b="0" baseline="0" dirty="0" smtClean="0"/>
              <a:t> improved and safer behaviors. Shorter block lengths and improved bicycle and pedestrian networks will reduce travel time.</a:t>
            </a: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Accessibility</a:t>
            </a:r>
            <a:r>
              <a:rPr lang="en-US" b="1" dirty="0" smtClean="0"/>
              <a:t> </a:t>
            </a:r>
            <a:r>
              <a:rPr lang="en-US" b="0" dirty="0" smtClean="0"/>
              <a:t>– Design all roads</a:t>
            </a:r>
            <a:r>
              <a:rPr lang="en-US" b="0" baseline="0" dirty="0" smtClean="0"/>
              <a:t> and crossings to meet ADA standards. This good design benefits all users.</a:t>
            </a: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r>
              <a:rPr lang="en-US" b="1" dirty="0" smtClean="0"/>
              <a:t>Image source:</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www.pedbikeimages.org / Dan Burden</a:t>
            </a:r>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7</a:t>
            </a:fld>
            <a:endParaRPr lang="en-US" dirty="0"/>
          </a:p>
        </p:txBody>
      </p:sp>
    </p:spTree>
    <p:extLst>
      <p:ext uri="{BB962C8B-B14F-4D97-AF65-F5344CB8AC3E}">
        <p14:creationId xmlns:p14="http://schemas.microsoft.com/office/powerpoint/2010/main" val="38971727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endParaRPr lang="en-US" dirty="0" smtClean="0"/>
          </a:p>
          <a:p>
            <a:r>
              <a:rPr lang="en-US" dirty="0" smtClean="0"/>
              <a:t>This is a</a:t>
            </a:r>
            <a:r>
              <a:rPr lang="en-US" baseline="0" dirty="0" smtClean="0"/>
              <a:t> reiteration of the Complete Street design approach to designing the right-of-way. Not all streets will have each of these separate elements, but the street design should safely accommodate all travel modes. The upcoming slides will go into further detail on each of these zones.</a:t>
            </a:r>
            <a:endParaRPr lang="en-US" dirty="0" smtClean="0"/>
          </a:p>
          <a:p>
            <a:endParaRPr lang="en-US" dirty="0" smtClean="0"/>
          </a:p>
          <a:p>
            <a:r>
              <a:rPr lang="en-US" b="1" dirty="0" smtClean="0"/>
              <a:t>Image source: </a:t>
            </a:r>
          </a:p>
          <a:p>
            <a:r>
              <a:rPr lang="en-US" dirty="0" smtClean="0"/>
              <a:t>Carl</a:t>
            </a:r>
            <a:r>
              <a:rPr lang="en-US" baseline="0" dirty="0" smtClean="0"/>
              <a:t> Sundstrom</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8</a:t>
            </a:fld>
            <a:endParaRPr lang="en-US" dirty="0"/>
          </a:p>
        </p:txBody>
      </p:sp>
    </p:spTree>
    <p:extLst>
      <p:ext uri="{BB962C8B-B14F-4D97-AF65-F5344CB8AC3E}">
        <p14:creationId xmlns:p14="http://schemas.microsoft.com/office/powerpoint/2010/main" val="3065752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pPr marL="0" indent="0">
              <a:buFontTx/>
              <a:buNone/>
            </a:pPr>
            <a:r>
              <a:rPr lang="en-US" dirty="0" smtClean="0"/>
              <a:t>This</a:t>
            </a:r>
            <a:r>
              <a:rPr lang="en-US" baseline="0" dirty="0" smtClean="0"/>
              <a:t> slide </a:t>
            </a:r>
            <a:r>
              <a:rPr lang="en-US" dirty="0" smtClean="0"/>
              <a:t>introduced the zone system, which describes one way to think about and design sidewalks.    </a:t>
            </a:r>
          </a:p>
          <a:p>
            <a:pPr marL="228600" indent="-228600"/>
            <a:endParaRPr lang="en-US" b="1" dirty="0" smtClean="0"/>
          </a:p>
          <a:p>
            <a:pPr marL="228600" indent="-228600" algn="l"/>
            <a:r>
              <a:rPr lang="en-US" dirty="0" smtClean="0"/>
              <a:t>To prevent the problems created by narrow curbside sidewalks, designers should consider the sidewalk the entire area that extends from the</a:t>
            </a:r>
            <a:r>
              <a:rPr lang="en-US" baseline="0" dirty="0" smtClean="0"/>
              <a:t> </a:t>
            </a:r>
            <a:r>
              <a:rPr lang="en-US" dirty="0" smtClean="0"/>
              <a:t>property line to the curb line.  Furthermore, the pedestrian corridor should be separated into four distinct zones to prevent the various functions of the sidewalk from being in conflict. The four zones are:</a:t>
            </a:r>
          </a:p>
          <a:p>
            <a:pPr marL="1143000" lvl="2" indent="-228600">
              <a:buFontTx/>
              <a:buChar char="•"/>
            </a:pPr>
            <a:r>
              <a:rPr lang="en-US" dirty="0" smtClean="0"/>
              <a:t>Curb zone</a:t>
            </a:r>
          </a:p>
          <a:p>
            <a:pPr marL="1143000" lvl="2" indent="-228600">
              <a:buFontTx/>
              <a:buChar char="•"/>
            </a:pPr>
            <a:r>
              <a:rPr lang="en-US" dirty="0" smtClean="0"/>
              <a:t>Planter/furniture zone – used</a:t>
            </a:r>
            <a:r>
              <a:rPr lang="en-US" baseline="0" dirty="0" smtClean="0"/>
              <a:t> to provide a buffer to moving traffic, a place for landscaping, newspaper boxes, and other amenities like street furniture and bike racks</a:t>
            </a:r>
            <a:endParaRPr lang="en-US" dirty="0" smtClean="0"/>
          </a:p>
          <a:p>
            <a:pPr marL="1143000" lvl="2" indent="-228600">
              <a:buFontTx/>
              <a:buChar char="•"/>
            </a:pPr>
            <a:r>
              <a:rPr lang="en-US" dirty="0" smtClean="0"/>
              <a:t>Pedestrian/walking zone – this is</a:t>
            </a:r>
            <a:r>
              <a:rPr lang="en-US" baseline="0" dirty="0" smtClean="0"/>
              <a:t> sidewalk area that is kept clear of obstructions (café tables, signs, etc.) and the width is determined by pedestrian traffic</a:t>
            </a:r>
            <a:endParaRPr lang="en-US" dirty="0" smtClean="0"/>
          </a:p>
          <a:p>
            <a:pPr marL="1143000" lvl="2" indent="-228600">
              <a:buFontTx/>
              <a:buChar char="•"/>
            </a:pPr>
            <a:r>
              <a:rPr lang="en-US" dirty="0" smtClean="0"/>
              <a:t>Frontage zone – this zone provides shy distance from the wall and allows for space for door openings and places to stand</a:t>
            </a:r>
            <a:r>
              <a:rPr lang="en-US" baseline="0" dirty="0" smtClean="0"/>
              <a:t> without obstructing the sidewalk</a:t>
            </a:r>
            <a:endParaRPr lang="en-US" dirty="0" smtClean="0"/>
          </a:p>
          <a:p>
            <a:pPr marL="228600" indent="-228600"/>
            <a:endParaRPr lang="en-US" dirty="0" smtClean="0"/>
          </a:p>
          <a:p>
            <a:pPr marL="228600" indent="-228600"/>
            <a:r>
              <a:rPr lang="en-US" b="1" dirty="0" smtClean="0"/>
              <a:t>References: </a:t>
            </a:r>
          </a:p>
          <a:p>
            <a:pPr marL="228600" indent="-228600"/>
            <a:r>
              <a:rPr lang="en-US" dirty="0" smtClean="0"/>
              <a:t>FHWA/PBIC. (2009). Planning and Designing for Pedestrian Safety Course.</a:t>
            </a:r>
          </a:p>
          <a:p>
            <a:pPr marL="228600" indent="-228600"/>
            <a:endParaRPr lang="en-US" b="1" dirty="0" smtClean="0"/>
          </a:p>
          <a:p>
            <a:pPr marL="220370" indent="-220370"/>
            <a:r>
              <a:rPr lang="en-US" b="1" dirty="0" smtClean="0"/>
              <a:t>Image source:</a:t>
            </a:r>
          </a:p>
          <a:p>
            <a:pPr marL="220370" indent="-220370"/>
            <a:r>
              <a:rPr lang="en-US" dirty="0" smtClean="0"/>
              <a:t>http://www.pedbikeimages.org/Dan</a:t>
            </a:r>
            <a:r>
              <a:rPr lang="en-US" baseline="0" dirty="0" smtClean="0"/>
              <a:t> Burden</a:t>
            </a:r>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9</a:t>
            </a:fld>
            <a:endParaRPr lang="en-US" dirty="0"/>
          </a:p>
        </p:txBody>
      </p:sp>
    </p:spTree>
    <p:extLst>
      <p:ext uri="{BB962C8B-B14F-4D97-AF65-F5344CB8AC3E}">
        <p14:creationId xmlns:p14="http://schemas.microsoft.com/office/powerpoint/2010/main" val="4025042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Speaker notes: </a:t>
            </a:r>
          </a:p>
          <a:p>
            <a:r>
              <a:rPr lang="en-US" dirty="0" smtClean="0"/>
              <a:t>Anywhere where a</a:t>
            </a:r>
            <a:r>
              <a:rPr lang="en-US" baseline="0" dirty="0" smtClean="0"/>
              <a:t> driveway crosses a sidewalk, the pedestrian has the right of way. However, the design of the crossing area influences motorist behavior. If the driveway is designed like an intersection, this can discourage yielding and encourage high turning out speeds. Making it clear that the driver is crossing over a sidewalk increases driver awareness of pedestrian and slows down motorist speeds, which can lead to fewer and less severe crashes. </a:t>
            </a:r>
            <a:r>
              <a:rPr lang="en-US" dirty="0" smtClean="0"/>
              <a:t>Notice that in the second</a:t>
            </a:r>
            <a:r>
              <a:rPr lang="en-US" baseline="0" dirty="0" smtClean="0"/>
              <a:t> picture, </a:t>
            </a:r>
            <a:r>
              <a:rPr lang="en-US" dirty="0" smtClean="0"/>
              <a:t>the separated sidewalk keeps the pedestrian zone of the sidewalk level at the</a:t>
            </a:r>
            <a:r>
              <a:rPr lang="en-US" baseline="0" dirty="0" smtClean="0"/>
              <a:t> </a:t>
            </a:r>
            <a:r>
              <a:rPr lang="en-US" dirty="0" smtClean="0"/>
              <a:t>driveway.</a:t>
            </a:r>
            <a:r>
              <a:rPr lang="en-US" baseline="0" dirty="0" smtClean="0"/>
              <a:t> This can be helped by having a green/buffer zone so that there sidewalk is not at the back of curb where the driveway slope is. </a:t>
            </a:r>
            <a:endParaRPr lang="en-US" sz="1200" dirty="0" smtClean="0"/>
          </a:p>
          <a:p>
            <a:endParaRPr lang="en-US" b="1" dirty="0" smtClean="0"/>
          </a:p>
          <a:p>
            <a:r>
              <a:rPr lang="en-US" b="1" dirty="0" smtClean="0"/>
              <a:t>Image Source and References: </a:t>
            </a:r>
          </a:p>
          <a:p>
            <a:r>
              <a:rPr lang="en-US" dirty="0" smtClean="0"/>
              <a:t>FHWA/PBIC. (2009). Planning and Designing for Pedestrian Safety Course.</a:t>
            </a:r>
          </a:p>
          <a:p>
            <a:endParaRPr lang="en-US" b="1" dirty="0" smtClean="0"/>
          </a:p>
          <a:p>
            <a:endParaRPr lang="en-US"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10</a:t>
            </a:fld>
            <a:endParaRPr lang="en-US" dirty="0"/>
          </a:p>
        </p:txBody>
      </p:sp>
    </p:spTree>
    <p:extLst>
      <p:ext uri="{BB962C8B-B14F-4D97-AF65-F5344CB8AC3E}">
        <p14:creationId xmlns:p14="http://schemas.microsoft.com/office/powerpoint/2010/main" val="17677355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07BC1A1-74A6-0644-BAE4-07B2AC561386}" type="datetimeFigureOut">
              <a:rPr lang="en-US" smtClean="0"/>
              <a:t>7/21/2015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5F264-935E-024D-86E2-65C1E42053E7}" type="slidenum">
              <a:rPr lang="en-US" smtClean="0"/>
              <a:t>‹#›</a:t>
            </a:fld>
            <a:endParaRPr lang="en-US" dirty="0"/>
          </a:p>
        </p:txBody>
      </p:sp>
    </p:spTree>
    <p:extLst>
      <p:ext uri="{BB962C8B-B14F-4D97-AF65-F5344CB8AC3E}">
        <p14:creationId xmlns:p14="http://schemas.microsoft.com/office/powerpoint/2010/main" val="299570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9EE21273-CBB7-CD49-8B26-79C075259A56}" type="slidenum">
              <a:rPr lang="en-US" smtClean="0"/>
              <a:pPr>
                <a:defRPr/>
              </a:pPr>
              <a:t>‹#›</a:t>
            </a:fld>
            <a:endParaRPr lang="en-US" dirty="0"/>
          </a:p>
        </p:txBody>
      </p:sp>
    </p:spTree>
    <p:extLst>
      <p:ext uri="{BB962C8B-B14F-4D97-AF65-F5344CB8AC3E}">
        <p14:creationId xmlns:p14="http://schemas.microsoft.com/office/powerpoint/2010/main" val="1980255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9DE51DC7-D506-8740-B095-988FF51A6DD1}" type="slidenum">
              <a:rPr lang="en-US" smtClean="0"/>
              <a:pPr>
                <a:defRPr/>
              </a:pPr>
              <a:t>‹#›</a:t>
            </a:fld>
            <a:endParaRPr lang="en-US" dirty="0"/>
          </a:p>
        </p:txBody>
      </p:sp>
    </p:spTree>
    <p:extLst>
      <p:ext uri="{BB962C8B-B14F-4D97-AF65-F5344CB8AC3E}">
        <p14:creationId xmlns:p14="http://schemas.microsoft.com/office/powerpoint/2010/main" val="3743268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86868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quarter" idx="10" hasCustomPrompt="1"/>
          </p:nvPr>
        </p:nvSpPr>
        <p:spPr>
          <a:xfrm>
            <a:off x="228600" y="304800"/>
            <a:ext cx="8686800" cy="914400"/>
          </a:xfrm>
        </p:spPr>
        <p:txBody>
          <a:bodyPr>
            <a:noAutofit/>
          </a:bodyPr>
          <a:lstStyle>
            <a:lvl1pPr marL="0" indent="0" algn="ctr">
              <a:buFontTx/>
              <a:buNone/>
              <a:defRPr sz="3200" b="1" i="0"/>
            </a:lvl1pPr>
            <a:lvl2pPr marL="457200" indent="0" algn="ctr">
              <a:buFontTx/>
              <a:buNone/>
              <a:defRPr sz="3200" b="1" i="0"/>
            </a:lvl2pPr>
            <a:lvl3pPr marL="914400" indent="0" algn="ctr">
              <a:buFontTx/>
              <a:buNone/>
              <a:defRPr sz="3200" b="1" i="0"/>
            </a:lvl3pPr>
            <a:lvl4pPr marL="1371600" indent="0" algn="ctr">
              <a:buFontTx/>
              <a:buNone/>
              <a:defRPr sz="3200" b="1" i="0"/>
            </a:lvl4pPr>
            <a:lvl5pPr marL="1828800" indent="0" algn="ctr">
              <a:buFontTx/>
              <a:buNone/>
              <a:defRPr sz="3200" b="1" i="0"/>
            </a:lvl5pPr>
          </a:lstStyle>
          <a:p>
            <a:pPr lvl="0"/>
            <a:r>
              <a:rPr lang="en-US" dirty="0" smtClean="0"/>
              <a:t>Title</a:t>
            </a:r>
            <a:endParaRPr lang="en-US" dirty="0"/>
          </a:p>
        </p:txBody>
      </p:sp>
      <p:sp>
        <p:nvSpPr>
          <p:cNvPr id="9" name="Text Placeholder 3"/>
          <p:cNvSpPr>
            <a:spLocks noGrp="1"/>
          </p:cNvSpPr>
          <p:nvPr>
            <p:ph type="body" sz="quarter" idx="11" hasCustomPrompt="1"/>
          </p:nvPr>
        </p:nvSpPr>
        <p:spPr>
          <a:xfrm>
            <a:off x="228600" y="6172200"/>
            <a:ext cx="8686800" cy="609600"/>
          </a:xfrm>
        </p:spPr>
        <p:txBody>
          <a:bodyPr>
            <a:noAutofit/>
          </a:bodyPr>
          <a:lstStyle>
            <a:lvl1pPr marL="0" indent="0" algn="l">
              <a:buFontTx/>
              <a:buNone/>
              <a:defRPr sz="3200" b="0" i="0">
                <a:solidFill>
                  <a:schemeClr val="bg1"/>
                </a:solidFill>
              </a:defRPr>
            </a:lvl1pPr>
            <a:lvl2pPr marL="457200" indent="0" algn="ctr">
              <a:buFontTx/>
              <a:buNone/>
              <a:defRPr sz="3200" b="1" i="0"/>
            </a:lvl2pPr>
            <a:lvl3pPr marL="914400" indent="0" algn="ctr">
              <a:buFontTx/>
              <a:buNone/>
              <a:defRPr sz="3200" b="1" i="0"/>
            </a:lvl3pPr>
            <a:lvl4pPr marL="1371600" indent="0" algn="ctr">
              <a:buFontTx/>
              <a:buNone/>
              <a:defRPr sz="3200" b="1" i="0"/>
            </a:lvl4pPr>
            <a:lvl5pPr marL="1828800" indent="0" algn="ctr">
              <a:buFontTx/>
              <a:buNone/>
              <a:defRPr sz="3200" b="1" i="0"/>
            </a:lvl5pPr>
          </a:lstStyle>
          <a:p>
            <a:pPr lvl="0"/>
            <a:r>
              <a:rPr lang="en-US" dirty="0" smtClean="0"/>
              <a:t>Editable Area</a:t>
            </a:r>
            <a:endParaRPr lang="en-US" dirty="0"/>
          </a:p>
        </p:txBody>
      </p:sp>
    </p:spTree>
    <p:extLst>
      <p:ext uri="{BB962C8B-B14F-4D97-AF65-F5344CB8AC3E}">
        <p14:creationId xmlns:p14="http://schemas.microsoft.com/office/powerpoint/2010/main" val="4167525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10B2EA68-1E4C-AB47-B8C0-46450E6322A4}" type="slidenum">
              <a:rPr lang="en-US" smtClean="0"/>
              <a:pPr>
                <a:defRPr/>
              </a:pPr>
              <a:t>‹#›</a:t>
            </a:fld>
            <a:endParaRPr lang="en-US" dirty="0"/>
          </a:p>
        </p:txBody>
      </p:sp>
    </p:spTree>
    <p:extLst>
      <p:ext uri="{BB962C8B-B14F-4D97-AF65-F5344CB8AC3E}">
        <p14:creationId xmlns:p14="http://schemas.microsoft.com/office/powerpoint/2010/main" val="1475185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D73248E0-3A74-3B48-A0B4-F29F23C90228}" type="slidenum">
              <a:rPr lang="en-US" smtClean="0"/>
              <a:pPr>
                <a:defRPr/>
              </a:pPr>
              <a:t>‹#›</a:t>
            </a:fld>
            <a:endParaRPr lang="en-US" dirty="0"/>
          </a:p>
        </p:txBody>
      </p:sp>
    </p:spTree>
    <p:extLst>
      <p:ext uri="{BB962C8B-B14F-4D97-AF65-F5344CB8AC3E}">
        <p14:creationId xmlns:p14="http://schemas.microsoft.com/office/powerpoint/2010/main" val="927503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4F1F4D0B-E5D4-144C-A8C0-58C96E59E66F}" type="slidenum">
              <a:rPr lang="en-US" smtClean="0"/>
              <a:pPr>
                <a:defRPr/>
              </a:pPr>
              <a:t>‹#›</a:t>
            </a:fld>
            <a:endParaRPr lang="en-US" dirty="0"/>
          </a:p>
        </p:txBody>
      </p:sp>
    </p:spTree>
    <p:extLst>
      <p:ext uri="{BB962C8B-B14F-4D97-AF65-F5344CB8AC3E}">
        <p14:creationId xmlns:p14="http://schemas.microsoft.com/office/powerpoint/2010/main" val="15072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89E706ED-CC6E-734A-991B-1E5460BE616B}" type="slidenum">
              <a:rPr lang="en-US" smtClean="0"/>
              <a:pPr>
                <a:defRPr/>
              </a:pPr>
              <a:t>‹#›</a:t>
            </a:fld>
            <a:endParaRPr lang="en-US" dirty="0"/>
          </a:p>
        </p:txBody>
      </p:sp>
    </p:spTree>
    <p:extLst>
      <p:ext uri="{BB962C8B-B14F-4D97-AF65-F5344CB8AC3E}">
        <p14:creationId xmlns:p14="http://schemas.microsoft.com/office/powerpoint/2010/main" val="3971998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8620E102-E150-B743-916D-38A803BA7C33}" type="slidenum">
              <a:rPr lang="en-US" smtClean="0"/>
              <a:pPr>
                <a:defRPr/>
              </a:pPr>
              <a:t>‹#›</a:t>
            </a:fld>
            <a:endParaRPr lang="en-US" dirty="0"/>
          </a:p>
        </p:txBody>
      </p:sp>
    </p:spTree>
    <p:extLst>
      <p:ext uri="{BB962C8B-B14F-4D97-AF65-F5344CB8AC3E}">
        <p14:creationId xmlns:p14="http://schemas.microsoft.com/office/powerpoint/2010/main" val="3984406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258DFD07-61D6-0B44-99F8-783EB113F457}" type="slidenum">
              <a:rPr lang="en-US" smtClean="0"/>
              <a:pPr>
                <a:defRPr/>
              </a:pPr>
              <a:t>‹#›</a:t>
            </a:fld>
            <a:endParaRPr lang="en-US" dirty="0"/>
          </a:p>
        </p:txBody>
      </p:sp>
    </p:spTree>
    <p:extLst>
      <p:ext uri="{BB962C8B-B14F-4D97-AF65-F5344CB8AC3E}">
        <p14:creationId xmlns:p14="http://schemas.microsoft.com/office/powerpoint/2010/main" val="2836305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955B4511-9A3E-EA49-B89D-C938D026613B}" type="slidenum">
              <a:rPr lang="en-US" smtClean="0"/>
              <a:pPr>
                <a:defRPr/>
              </a:pPr>
              <a:t>‹#›</a:t>
            </a:fld>
            <a:endParaRPr lang="en-US" dirty="0"/>
          </a:p>
        </p:txBody>
      </p:sp>
    </p:spTree>
    <p:extLst>
      <p:ext uri="{BB962C8B-B14F-4D97-AF65-F5344CB8AC3E}">
        <p14:creationId xmlns:p14="http://schemas.microsoft.com/office/powerpoint/2010/main" val="73198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3DC8F4B0-818A-A047-8CD4-31893B838EBC}" type="slidenum">
              <a:rPr lang="en-US" smtClean="0"/>
              <a:pPr>
                <a:defRPr/>
              </a:pPr>
              <a:t>‹#›</a:t>
            </a:fld>
            <a:endParaRPr lang="en-US" dirty="0"/>
          </a:p>
        </p:txBody>
      </p:sp>
    </p:spTree>
    <p:extLst>
      <p:ext uri="{BB962C8B-B14F-4D97-AF65-F5344CB8AC3E}">
        <p14:creationId xmlns:p14="http://schemas.microsoft.com/office/powerpoint/2010/main" val="253913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155EFAD8-1C71-A046-8E9A-BCFE889F184B}" type="slidenum">
              <a:rPr lang="en-US" smtClean="0"/>
              <a:pPr>
                <a:defRPr/>
              </a:pPr>
              <a:t>‹#›</a:t>
            </a:fld>
            <a:endParaRPr lang="en-US" dirty="0"/>
          </a:p>
        </p:txBody>
      </p:sp>
    </p:spTree>
    <p:extLst>
      <p:ext uri="{BB962C8B-B14F-4D97-AF65-F5344CB8AC3E}">
        <p14:creationId xmlns:p14="http://schemas.microsoft.com/office/powerpoint/2010/main" val="3184243021"/>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image" Target="../media/image24.wmf"/><Relationship Id="rId5" Type="http://schemas.openxmlformats.org/officeDocument/2006/relationships/oleObject" Target="../embeddings/oleObject1.bin"/><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28.jpe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42.jpeg"/></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74920"/>
            <a:ext cx="8915400" cy="584775"/>
          </a:xfrm>
          <a:prstGeom prst="rect">
            <a:avLst/>
          </a:prstGeom>
          <a:noFill/>
        </p:spPr>
        <p:txBody>
          <a:bodyPr wrap="square" rtlCol="0">
            <a:spAutoFit/>
          </a:bodyPr>
          <a:lstStyle/>
          <a:p>
            <a:r>
              <a:rPr lang="en-US" dirty="0">
                <a:solidFill>
                  <a:schemeClr val="bg1"/>
                </a:solidFill>
              </a:rPr>
              <a:t>Introduction to Transportation Engineering Modules</a:t>
            </a:r>
          </a:p>
        </p:txBody>
      </p:sp>
      <p:sp>
        <p:nvSpPr>
          <p:cNvPr id="5" name="Title 1"/>
          <p:cNvSpPr txBox="1">
            <a:spLocks/>
          </p:cNvSpPr>
          <p:nvPr/>
        </p:nvSpPr>
        <p:spPr>
          <a:xfrm>
            <a:off x="685800" y="1395412"/>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dirty="0" smtClean="0"/>
              <a:t>Class 2: </a:t>
            </a:r>
            <a:r>
              <a:rPr lang="en-US" dirty="0"/>
              <a:t>Pedestrian and Bicycle Facility Design </a:t>
            </a:r>
          </a:p>
        </p:txBody>
      </p:sp>
      <p:pic>
        <p:nvPicPr>
          <p:cNvPr id="6" name="Picture 2"/>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609600" y="2879724"/>
            <a:ext cx="3494964" cy="28003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 name="Picture 3"/>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029200" y="2894011"/>
            <a:ext cx="3733800" cy="28003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7" name="Picture 6"/>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791200" y="6232506"/>
            <a:ext cx="1981200" cy="577800"/>
          </a:xfrm>
          <a:prstGeom prst="rect">
            <a:avLst/>
          </a:prstGeom>
        </p:spPr>
      </p:pic>
      <p:pic>
        <p:nvPicPr>
          <p:cNvPr id="9" name="Picture 8"/>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267199" y="6232506"/>
            <a:ext cx="1412401" cy="5778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p:txBody>
          <a:bodyPr/>
          <a:lstStyle/>
          <a:p>
            <a:endParaRPr lang="en-US" dirty="0"/>
          </a:p>
        </p:txBody>
      </p:sp>
      <p:pic>
        <p:nvPicPr>
          <p:cNvPr id="10" name="Picture 3" descr="Road Type Driveway"/>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405740" y="965200"/>
            <a:ext cx="4123765" cy="2336800"/>
          </a:xfrm>
          <a:prstGeom prst="rect">
            <a:avLst/>
          </a:prstGeo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5" name="Picture 3" descr="driveway_configurations_fig_66_modified"/>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a:xfrm>
            <a:off x="3962400" y="2567049"/>
            <a:ext cx="4756517" cy="2697837"/>
          </a:xfrm>
          <a:prstGeom prst="rect">
            <a:avLst/>
          </a:prstGeo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Rectangle 1"/>
          <p:cNvSpPr/>
          <p:nvPr/>
        </p:nvSpPr>
        <p:spPr>
          <a:xfrm>
            <a:off x="685800" y="152400"/>
            <a:ext cx="8153400" cy="584775"/>
          </a:xfrm>
          <a:prstGeom prst="rect">
            <a:avLst/>
          </a:prstGeom>
        </p:spPr>
        <p:txBody>
          <a:bodyPr wrap="square">
            <a:spAutoFit/>
          </a:bodyPr>
          <a:lstStyle/>
          <a:p>
            <a:pPr fontAlgn="auto">
              <a:spcAft>
                <a:spcPts val="0"/>
              </a:spcAft>
            </a:pPr>
            <a:r>
              <a:rPr lang="en-US" b="1" dirty="0"/>
              <a:t>Roadway Segments: </a:t>
            </a:r>
            <a:r>
              <a:rPr lang="en-US" b="1" dirty="0" smtClean="0"/>
              <a:t>Sidewalks and Driveways</a:t>
            </a:r>
            <a:endParaRPr lang="en-US" b="1" dirty="0"/>
          </a:p>
        </p:txBody>
      </p:sp>
      <p:sp>
        <p:nvSpPr>
          <p:cNvPr id="3" name="TextBox 2"/>
          <p:cNvSpPr txBox="1"/>
          <p:nvPr/>
        </p:nvSpPr>
        <p:spPr>
          <a:xfrm>
            <a:off x="228600" y="3322782"/>
            <a:ext cx="3979252" cy="461665"/>
          </a:xfrm>
          <a:prstGeom prst="rect">
            <a:avLst/>
          </a:prstGeom>
          <a:noFill/>
        </p:spPr>
        <p:txBody>
          <a:bodyPr wrap="square" rtlCol="0">
            <a:spAutoFit/>
          </a:bodyPr>
          <a:lstStyle/>
          <a:p>
            <a:r>
              <a:rPr lang="en-US" sz="2400" dirty="0" smtClean="0"/>
              <a:t>Intersection-style driveway…</a:t>
            </a:r>
            <a:endParaRPr lang="en-US" sz="2400" dirty="0"/>
          </a:p>
        </p:txBody>
      </p:sp>
      <p:sp>
        <p:nvSpPr>
          <p:cNvPr id="8" name="TextBox 7"/>
          <p:cNvSpPr txBox="1"/>
          <p:nvPr/>
        </p:nvSpPr>
        <p:spPr>
          <a:xfrm>
            <a:off x="4343401" y="5264886"/>
            <a:ext cx="4375516" cy="461665"/>
          </a:xfrm>
          <a:prstGeom prst="rect">
            <a:avLst/>
          </a:prstGeom>
          <a:noFill/>
        </p:spPr>
        <p:txBody>
          <a:bodyPr wrap="square" rtlCol="0">
            <a:spAutoFit/>
          </a:bodyPr>
          <a:lstStyle/>
          <a:p>
            <a:r>
              <a:rPr lang="en-US" sz="2400" dirty="0" smtClean="0"/>
              <a:t>…redesigned to slow down traffic</a:t>
            </a:r>
            <a:endParaRPr lang="en-US" sz="2400" dirty="0"/>
          </a:p>
        </p:txBody>
      </p:sp>
    </p:spTree>
    <p:extLst>
      <p:ext uri="{BB962C8B-B14F-4D97-AF65-F5344CB8AC3E}">
        <p14:creationId xmlns:p14="http://schemas.microsoft.com/office/powerpoint/2010/main" val="12872161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7"/>
          <p:cNvSpPr>
            <a:spLocks noGrp="1"/>
          </p:cNvSpPr>
          <p:nvPr>
            <p:ph type="body" sz="quarter" idx="11"/>
          </p:nvPr>
        </p:nvSpPr>
        <p:spPr/>
        <p:txBody>
          <a:bodyPr/>
          <a:lstStyle/>
          <a:p>
            <a:endParaRPr lang="en-US" dirty="0"/>
          </a:p>
        </p:txBody>
      </p:sp>
      <p:sp>
        <p:nvSpPr>
          <p:cNvPr id="10" name="Title 1"/>
          <p:cNvSpPr txBox="1">
            <a:spLocks/>
          </p:cNvSpPr>
          <p:nvPr/>
        </p:nvSpPr>
        <p:spPr>
          <a:xfrm>
            <a:off x="457200" y="15240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Roadway Segments: Parking</a:t>
            </a:r>
            <a:endParaRPr lang="en-US" sz="3200" b="1" dirty="0"/>
          </a:p>
        </p:txBody>
      </p:sp>
      <p:sp>
        <p:nvSpPr>
          <p:cNvPr id="11" name="Content Placeholder 2"/>
          <p:cNvSpPr txBox="1">
            <a:spLocks/>
          </p:cNvSpPr>
          <p:nvPr/>
        </p:nvSpPr>
        <p:spPr>
          <a:xfrm>
            <a:off x="4711890" y="914400"/>
            <a:ext cx="39624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Parallel</a:t>
            </a:r>
          </a:p>
          <a:p>
            <a:pPr lvl="1" fontAlgn="auto">
              <a:spcAft>
                <a:spcPts val="0"/>
              </a:spcAft>
            </a:pPr>
            <a:r>
              <a:rPr lang="en-US" dirty="0" smtClean="0"/>
              <a:t>Width: 8-10 ft.</a:t>
            </a:r>
          </a:p>
          <a:p>
            <a:pPr fontAlgn="auto">
              <a:spcAft>
                <a:spcPts val="0"/>
              </a:spcAft>
            </a:pPr>
            <a:r>
              <a:rPr lang="en-US" sz="3000" dirty="0" smtClean="0"/>
              <a:t>Angled</a:t>
            </a:r>
          </a:p>
          <a:p>
            <a:pPr lvl="1" fontAlgn="auto">
              <a:spcAft>
                <a:spcPts val="0"/>
              </a:spcAft>
            </a:pPr>
            <a:r>
              <a:rPr lang="en-US" dirty="0" smtClean="0"/>
              <a:t>Reverse angled preferred</a:t>
            </a:r>
          </a:p>
          <a:p>
            <a:pPr fontAlgn="auto">
              <a:spcAft>
                <a:spcPts val="0"/>
              </a:spcAft>
            </a:pPr>
            <a:endParaRPr lang="en-US" dirty="0"/>
          </a:p>
        </p:txBody>
      </p:sp>
      <p:pic>
        <p:nvPicPr>
          <p:cNvPr id="4098" name="Picture 2"/>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228600" y="981900"/>
            <a:ext cx="4343400" cy="4047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455281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US" dirty="0"/>
          </a:p>
        </p:txBody>
      </p:sp>
      <p:sp>
        <p:nvSpPr>
          <p:cNvPr id="247" name="Title 1"/>
          <p:cNvSpPr txBox="1">
            <a:spLocks/>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Street Design - Segments</a:t>
            </a:r>
            <a:endParaRPr lang="en-US" sz="3200" b="1" dirty="0"/>
          </a:p>
        </p:txBody>
      </p:sp>
      <p:pic>
        <p:nvPicPr>
          <p:cNvPr id="4098" name="Picture 2" descr="http://www.pedbikeimages.org/largeimages/wa.universityplace-cs(15).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152399" y="846137"/>
            <a:ext cx="8839201" cy="5075691"/>
          </a:xfrm>
          <a:prstGeom prst="rect">
            <a:avLst/>
          </a:prstGeom>
          <a:noFill/>
          <a:extLst>
            <a:ext uri="{909E8E84-426E-40DD-AFC4-6F175D3DCCD1}">
              <a14:hiddenFill xmlns:a14="http://schemas.microsoft.com/office/drawing/2010/main">
                <a:solidFill>
                  <a:srgbClr val="FFFFFF"/>
                </a:solidFill>
              </a14:hiddenFill>
            </a:ext>
          </a:extLst>
        </p:spPr>
      </p:pic>
      <p:sp>
        <p:nvSpPr>
          <p:cNvPr id="248" name="Content Placeholder 2"/>
          <p:cNvSpPr>
            <a:spLocks noGrp="1"/>
          </p:cNvSpPr>
          <p:nvPr>
            <p:ph idx="1"/>
          </p:nvPr>
        </p:nvSpPr>
        <p:spPr>
          <a:xfrm>
            <a:off x="609600" y="1417638"/>
            <a:ext cx="4800600" cy="1802096"/>
          </a:xfrm>
        </p:spPr>
        <p:txBody>
          <a:bodyPr>
            <a:normAutofit/>
          </a:bodyPr>
          <a:lstStyle/>
          <a:p>
            <a:pPr marL="0" indent="0">
              <a:buNone/>
            </a:pPr>
            <a:r>
              <a:rPr lang="en-US" b="1" dirty="0" smtClean="0">
                <a:solidFill>
                  <a:schemeClr val="bg1"/>
                </a:solidFill>
              </a:rPr>
              <a:t>Bicycle facilities</a:t>
            </a:r>
          </a:p>
          <a:p>
            <a:r>
              <a:rPr lang="en-US" dirty="0" smtClean="0">
                <a:solidFill>
                  <a:schemeClr val="bg1"/>
                </a:solidFill>
              </a:rPr>
              <a:t>Shared roadway</a:t>
            </a:r>
          </a:p>
          <a:p>
            <a:r>
              <a:rPr lang="en-US" dirty="0" smtClean="0">
                <a:solidFill>
                  <a:schemeClr val="bg1"/>
                </a:solidFill>
              </a:rPr>
              <a:t>Bike lanes</a:t>
            </a:r>
          </a:p>
          <a:p>
            <a:endParaRPr lang="en-US" dirty="0">
              <a:solidFill>
                <a:schemeClr val="bg1"/>
              </a:solidFill>
            </a:endParaRPr>
          </a:p>
        </p:txBody>
      </p:sp>
    </p:spTree>
    <p:extLst>
      <p:ext uri="{BB962C8B-B14F-4D97-AF65-F5344CB8AC3E}">
        <p14:creationId xmlns:p14="http://schemas.microsoft.com/office/powerpoint/2010/main" val="395522436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p:txBody>
          <a:bodyPr/>
          <a:lstStyle/>
          <a:p>
            <a:endParaRPr lang="en-US" dirty="0"/>
          </a:p>
        </p:txBody>
      </p:sp>
      <p:sp>
        <p:nvSpPr>
          <p:cNvPr id="9" name="Rectangle 5"/>
          <p:cNvSpPr>
            <a:spLocks noChangeArrowheads="1"/>
          </p:cNvSpPr>
          <p:nvPr/>
        </p:nvSpPr>
        <p:spPr bwMode="auto">
          <a:xfrm>
            <a:off x="0" y="2657475"/>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dirty="0"/>
          </a:p>
        </p:txBody>
      </p:sp>
      <p:sp>
        <p:nvSpPr>
          <p:cNvPr id="11" name="Text Box 11"/>
          <p:cNvSpPr txBox="1">
            <a:spLocks noChangeArrowheads="1"/>
          </p:cNvSpPr>
          <p:nvPr/>
        </p:nvSpPr>
        <p:spPr bwMode="auto">
          <a:xfrm>
            <a:off x="1391898" y="0"/>
            <a:ext cx="636020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algn="ctr"/>
            <a:r>
              <a:rPr lang="en-US" b="1" dirty="0" smtClean="0"/>
              <a:t>Roadway Segment Bicycle Facilities: </a:t>
            </a:r>
          </a:p>
          <a:p>
            <a:pPr algn="ctr"/>
            <a:r>
              <a:rPr lang="en-US" b="1" dirty="0" smtClean="0"/>
              <a:t>Shared </a:t>
            </a:r>
            <a:r>
              <a:rPr lang="en-US" b="1" dirty="0"/>
              <a:t>Roadway </a:t>
            </a:r>
          </a:p>
        </p:txBody>
      </p:sp>
      <p:sp>
        <p:nvSpPr>
          <p:cNvPr id="12" name="Rectangle 3"/>
          <p:cNvSpPr txBox="1">
            <a:spLocks noChangeArrowheads="1"/>
          </p:cNvSpPr>
          <p:nvPr/>
        </p:nvSpPr>
        <p:spPr bwMode="auto">
          <a:xfrm>
            <a:off x="386816" y="1066800"/>
            <a:ext cx="4794784" cy="48853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marL="0" indent="0" eaLnBrk="1" hangingPunct="1">
              <a:spcBef>
                <a:spcPct val="20000"/>
              </a:spcBef>
            </a:pPr>
            <a:r>
              <a:rPr lang="en-US" sz="3000" b="1" dirty="0"/>
              <a:t>Shoulders (Rural</a:t>
            </a:r>
            <a:r>
              <a:rPr lang="en-US" sz="3000" b="1" dirty="0" smtClean="0"/>
              <a:t>)</a:t>
            </a:r>
            <a:endParaRPr lang="en-US" sz="3000" dirty="0" smtClean="0"/>
          </a:p>
          <a:p>
            <a:pPr eaLnBrk="1" hangingPunct="1">
              <a:spcBef>
                <a:spcPct val="20000"/>
              </a:spcBef>
              <a:buFontTx/>
              <a:buChar char="•"/>
            </a:pPr>
            <a:r>
              <a:rPr lang="en-US" sz="2800" dirty="0" smtClean="0"/>
              <a:t>Rumble </a:t>
            </a:r>
            <a:r>
              <a:rPr lang="en-US" sz="2800" dirty="0"/>
              <a:t>strips must be carefully installed so not to pose a safety problem to bicyclists</a:t>
            </a:r>
          </a:p>
          <a:p>
            <a:pPr eaLnBrk="1" hangingPunct="1">
              <a:spcBef>
                <a:spcPct val="20000"/>
              </a:spcBef>
              <a:buFontTx/>
              <a:buChar char="•"/>
            </a:pPr>
            <a:r>
              <a:rPr lang="en-US" sz="2800" dirty="0"/>
              <a:t>Allow for a min 4’ wide </a:t>
            </a:r>
            <a:r>
              <a:rPr lang="en-US" sz="2800" dirty="0" smtClean="0"/>
              <a:t>shoulder </a:t>
            </a:r>
            <a:r>
              <a:rPr lang="en-US" sz="2800" b="1" dirty="0" smtClean="0"/>
              <a:t>beyond the rumble strip</a:t>
            </a:r>
            <a:endParaRPr lang="en-US" sz="2800" b="1" dirty="0"/>
          </a:p>
          <a:p>
            <a:pPr>
              <a:spcBef>
                <a:spcPct val="20000"/>
              </a:spcBef>
              <a:buFontTx/>
              <a:buChar char="•"/>
            </a:pPr>
            <a:r>
              <a:rPr lang="en-US" sz="2800" dirty="0"/>
              <a:t>Provide periodic gaps in the rumble strips</a:t>
            </a:r>
            <a:endParaRPr lang="en-US" sz="2800" b="1" dirty="0"/>
          </a:p>
        </p:txBody>
      </p:sp>
      <p:pic>
        <p:nvPicPr>
          <p:cNvPr id="1085" name="Picture 61" descr="http://www.pedbikeimages.org/largeimages/dsc02187.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156200" y="1066800"/>
            <a:ext cx="3835400" cy="4885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47121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pic>
        <p:nvPicPr>
          <p:cNvPr id="8" name="Picture 6" descr="DSCF1772"/>
          <p:cNvPicPr>
            <a:picLocks noGrp="1" noChangeAspect="1" noChangeArrowheads="1"/>
          </p:cNvPicPr>
          <p:nvPr>
            <p:ph sz="half" idx="4294967295"/>
          </p:nvPr>
        </p:nvPicPr>
        <p:blipFill>
          <a:blip r:embed="rId3" cstate="email">
            <a:extLst>
              <a:ext uri="{28A0092B-C50C-407E-A947-70E740481C1C}">
                <a14:useLocalDpi xmlns:a14="http://schemas.microsoft.com/office/drawing/2010/main" val="0"/>
              </a:ext>
            </a:extLst>
          </a:blip>
          <a:srcRect/>
          <a:stretch>
            <a:fillRect/>
          </a:stretch>
        </p:blipFill>
        <p:spPr>
          <a:xfrm>
            <a:off x="4038600" y="1404068"/>
            <a:ext cx="3276600" cy="323633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 name="Content Placeholder 4"/>
          <p:cNvSpPr>
            <a:spLocks noGrp="1"/>
          </p:cNvSpPr>
          <p:nvPr>
            <p:ph sz="half" idx="1"/>
          </p:nvPr>
        </p:nvSpPr>
        <p:spPr>
          <a:xfrm>
            <a:off x="228600" y="1066800"/>
            <a:ext cx="4038600" cy="4876800"/>
          </a:xfrm>
        </p:spPr>
        <p:txBody>
          <a:bodyPr>
            <a:normAutofit/>
          </a:bodyPr>
          <a:lstStyle/>
          <a:p>
            <a:pPr marL="0" indent="0">
              <a:buNone/>
            </a:pPr>
            <a:r>
              <a:rPr lang="en-US" sz="3000" b="1" dirty="0" smtClean="0"/>
              <a:t>Shared lane markings</a:t>
            </a:r>
          </a:p>
          <a:p>
            <a:r>
              <a:rPr lang="en-US" sz="2800" dirty="0" smtClean="0"/>
              <a:t>Assist with lane positioning</a:t>
            </a:r>
          </a:p>
          <a:p>
            <a:r>
              <a:rPr lang="en-US" sz="2800" dirty="0" smtClean="0"/>
              <a:t>Alert motorists to presence of bicyclists</a:t>
            </a:r>
          </a:p>
          <a:p>
            <a:r>
              <a:rPr lang="en-US" sz="2800" dirty="0" smtClean="0"/>
              <a:t>Reduce wrong-way riding</a:t>
            </a:r>
          </a:p>
          <a:p>
            <a:pPr marL="0" indent="0">
              <a:buNone/>
            </a:pPr>
            <a:r>
              <a:rPr lang="en-US" sz="3000" b="1" dirty="0" smtClean="0"/>
              <a:t>Share the Road signs</a:t>
            </a:r>
          </a:p>
          <a:p>
            <a:r>
              <a:rPr lang="en-US" sz="2800" dirty="0" smtClean="0"/>
              <a:t>Increase awareness of bicyclists</a:t>
            </a:r>
          </a:p>
        </p:txBody>
      </p:sp>
      <p:pic>
        <p:nvPicPr>
          <p:cNvPr id="6" name="Picture 44" descr="http://www.thinkbicycles.org/wp-content/uploads/2010/09/share_the_road.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34200" y="3048000"/>
            <a:ext cx="1811335" cy="2851175"/>
          </a:xfrm>
          <a:prstGeom prst="rect">
            <a:avLst/>
          </a:prstGeom>
          <a:solidFill>
            <a:srgbClr val="FFFFFF">
              <a:shade val="85000"/>
            </a:srgbClr>
          </a:solidFill>
          <a:ln w="3175" cap="sq">
            <a:solidFill>
              <a:schemeClr val="tx1"/>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7" name="Text Box 11"/>
          <p:cNvSpPr txBox="1">
            <a:spLocks noChangeArrowheads="1"/>
          </p:cNvSpPr>
          <p:nvPr/>
        </p:nvSpPr>
        <p:spPr bwMode="auto">
          <a:xfrm>
            <a:off x="1366846" y="50104"/>
            <a:ext cx="6360203"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algn="ctr"/>
            <a:r>
              <a:rPr lang="en-US" b="1" dirty="0" smtClean="0"/>
              <a:t>Roadway Segment Bicycle Facilities: </a:t>
            </a:r>
          </a:p>
          <a:p>
            <a:pPr algn="ctr"/>
            <a:r>
              <a:rPr lang="en-US" b="1" dirty="0" smtClean="0"/>
              <a:t>Shared </a:t>
            </a:r>
            <a:r>
              <a:rPr lang="en-US" b="1" dirty="0"/>
              <a:t>Roadway </a:t>
            </a:r>
          </a:p>
        </p:txBody>
      </p:sp>
    </p:spTree>
    <p:extLst>
      <p:ext uri="{BB962C8B-B14F-4D97-AF65-F5344CB8AC3E}">
        <p14:creationId xmlns:p14="http://schemas.microsoft.com/office/powerpoint/2010/main" val="4235660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373607" y="228600"/>
            <a:ext cx="8519615"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t>Roadway Segment Bicycle Facilities: </a:t>
            </a:r>
            <a:r>
              <a:rPr lang="en-US" sz="3200" b="1" dirty="0" smtClean="0"/>
              <a:t>Bike Lanes </a:t>
            </a:r>
            <a:endParaRPr lang="en-US" sz="3200" b="1" dirty="0"/>
          </a:p>
        </p:txBody>
      </p:sp>
      <p:sp>
        <p:nvSpPr>
          <p:cNvPr id="6" name="Rectangle 3"/>
          <p:cNvSpPr txBox="1">
            <a:spLocks noChangeArrowheads="1"/>
          </p:cNvSpPr>
          <p:nvPr/>
        </p:nvSpPr>
        <p:spPr>
          <a:xfrm>
            <a:off x="518615" y="942975"/>
            <a:ext cx="82296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Recommended width: 5’ </a:t>
            </a:r>
          </a:p>
          <a:p>
            <a:pPr fontAlgn="auto">
              <a:spcAft>
                <a:spcPts val="0"/>
              </a:spcAft>
            </a:pPr>
            <a:r>
              <a:rPr lang="en-US" sz="3000" dirty="0" smtClean="0"/>
              <a:t>Width should be increased when adjacent to on-street parking and on higher-speed roadways</a:t>
            </a:r>
          </a:p>
          <a:p>
            <a:pPr marL="0" indent="0" fontAlgn="auto">
              <a:spcAft>
                <a:spcPts val="0"/>
              </a:spcAft>
              <a:buFont typeface="Arial"/>
              <a:buNone/>
            </a:pPr>
            <a:endParaRPr lang="en-US" sz="400" dirty="0" smtClean="0"/>
          </a:p>
          <a:p>
            <a:pPr marL="0" indent="0" fontAlgn="auto">
              <a:spcAft>
                <a:spcPts val="0"/>
              </a:spcAft>
              <a:buFont typeface="Arial"/>
              <a:buNone/>
            </a:pPr>
            <a:r>
              <a:rPr lang="en-US" sz="1400" i="1" dirty="0" smtClean="0"/>
              <a:t>AASHTO Guide for the Development of Bicycle Facilities, 4</a:t>
            </a:r>
            <a:r>
              <a:rPr lang="en-US" sz="1400" i="1" baseline="30000" dirty="0" smtClean="0"/>
              <a:t>th</a:t>
            </a:r>
            <a:r>
              <a:rPr lang="en-US" sz="1400" i="1" dirty="0" smtClean="0"/>
              <a:t> Ed.</a:t>
            </a:r>
          </a:p>
          <a:p>
            <a:pPr fontAlgn="auto">
              <a:spcAft>
                <a:spcPts val="0"/>
              </a:spcAft>
            </a:pPr>
            <a:endParaRPr lang="en-US" sz="2800" dirty="0" smtClean="0"/>
          </a:p>
        </p:txBody>
      </p:sp>
      <p:pic>
        <p:nvPicPr>
          <p:cNvPr id="7" name="Picture 4" descr="IMG_9880"/>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a:xfrm>
            <a:off x="403746" y="3031082"/>
            <a:ext cx="3733800" cy="2800350"/>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graphicFrame>
        <p:nvGraphicFramePr>
          <p:cNvPr id="8" name="Object 8"/>
          <p:cNvGraphicFramePr>
            <a:graphicFrameLocks noChangeAspect="1"/>
          </p:cNvGraphicFramePr>
          <p:nvPr>
            <p:extLst>
              <p:ext uri="{D42A27DB-BD31-4B8C-83A1-F6EECF244321}">
                <p14:modId xmlns:p14="http://schemas.microsoft.com/office/powerpoint/2010/main" val="2056108120"/>
              </p:ext>
            </p:extLst>
          </p:nvPr>
        </p:nvGraphicFramePr>
        <p:xfrm>
          <a:off x="4633415" y="3031082"/>
          <a:ext cx="4114800" cy="2759075"/>
        </p:xfrm>
        <a:graphic>
          <a:graphicData uri="http://schemas.openxmlformats.org/presentationml/2006/ole">
            <mc:AlternateContent xmlns:mc="http://schemas.openxmlformats.org/markup-compatibility/2006">
              <mc:Choice xmlns:v="urn:schemas-microsoft-com:vml" Requires="v">
                <p:oleObj spid="_x0000_s2123" name="Slide" r:id="rId5" imgW="4562475" imgH="3419475" progId="PowerPoint.Slide.8">
                  <p:embed/>
                </p:oleObj>
              </mc:Choice>
              <mc:Fallback>
                <p:oleObj name="Slide" r:id="rId5" imgW="4562475" imgH="3419475" progId="PowerPoint.Slide.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l="5000" t="6201" r="8333" b="16280"/>
                      <a:stretch>
                        <a:fillRect/>
                      </a:stretch>
                    </p:blipFill>
                    <p:spPr bwMode="auto">
                      <a:xfrm>
                        <a:off x="4633415" y="3031082"/>
                        <a:ext cx="4114800" cy="2759075"/>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113951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381000" y="304800"/>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t>Roadway Segment Bicycle Facilities: Bike Lanes </a:t>
            </a:r>
          </a:p>
        </p:txBody>
      </p:sp>
      <p:sp>
        <p:nvSpPr>
          <p:cNvPr id="6" name="Rectangle 3"/>
          <p:cNvSpPr txBox="1">
            <a:spLocks noChangeArrowheads="1"/>
          </p:cNvSpPr>
          <p:nvPr/>
        </p:nvSpPr>
        <p:spPr>
          <a:xfrm>
            <a:off x="2781300" y="1143000"/>
            <a:ext cx="3695700" cy="9144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pPr>
            <a:r>
              <a:rPr lang="en-US" sz="3000" dirty="0" smtClean="0"/>
              <a:t>Other on-road designs</a:t>
            </a:r>
          </a:p>
        </p:txBody>
      </p:sp>
      <p:sp>
        <p:nvSpPr>
          <p:cNvPr id="7" name="Rectangle 3"/>
          <p:cNvSpPr txBox="1">
            <a:spLocks noChangeArrowheads="1"/>
          </p:cNvSpPr>
          <p:nvPr/>
        </p:nvSpPr>
        <p:spPr>
          <a:xfrm>
            <a:off x="143301" y="5306224"/>
            <a:ext cx="2590800"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dirty="0"/>
              <a:t>Contraflow lanes</a:t>
            </a:r>
          </a:p>
        </p:txBody>
      </p:sp>
      <p:sp>
        <p:nvSpPr>
          <p:cNvPr id="8" name="Rectangle 3"/>
          <p:cNvSpPr txBox="1">
            <a:spLocks noChangeArrowheads="1"/>
          </p:cNvSpPr>
          <p:nvPr/>
        </p:nvSpPr>
        <p:spPr>
          <a:xfrm>
            <a:off x="2809487" y="5294851"/>
            <a:ext cx="2982687"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dirty="0"/>
              <a:t>Buffered bike lanes</a:t>
            </a:r>
          </a:p>
        </p:txBody>
      </p:sp>
      <p:sp>
        <p:nvSpPr>
          <p:cNvPr id="9" name="Rectangle 3"/>
          <p:cNvSpPr txBox="1">
            <a:spLocks noChangeArrowheads="1"/>
          </p:cNvSpPr>
          <p:nvPr/>
        </p:nvSpPr>
        <p:spPr>
          <a:xfrm>
            <a:off x="5845628" y="5306224"/>
            <a:ext cx="3145972" cy="6096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400" dirty="0" smtClean="0"/>
              <a:t>Separated Bike Lane</a:t>
            </a:r>
          </a:p>
        </p:txBody>
      </p:sp>
      <p:pic>
        <p:nvPicPr>
          <p:cNvPr id="10" name="Picture 4" descr="DSCF1118"/>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a:xfrm>
            <a:off x="209018" y="1905000"/>
            <a:ext cx="2477563" cy="3187897"/>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1" name="Picture 2"/>
          <p:cNvPicPr>
            <a:picLocks noChangeAspect="1"/>
          </p:cNvPicPr>
          <p:nvPr/>
        </p:nvPicPr>
        <p:blipFill rotWithShape="1">
          <a:blip r:embed="rId4" cstate="screen">
            <a:extLst>
              <a:ext uri="{28A0092B-C50C-407E-A947-70E740481C1C}">
                <a14:useLocalDpi xmlns:a14="http://schemas.microsoft.com/office/drawing/2010/main" val="0"/>
              </a:ext>
            </a:extLst>
          </a:blip>
          <a:srcRect/>
          <a:stretch/>
        </p:blipFill>
        <p:spPr bwMode="auto">
          <a:xfrm>
            <a:off x="2809488" y="1906138"/>
            <a:ext cx="2982686" cy="3186759"/>
          </a:xfrm>
          <a:prstGeom prst="rect">
            <a:avLst/>
          </a:prstGeom>
          <a:noFill/>
          <a:ln w="12700">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12" name="Picture 1"/>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bwMode="auto">
          <a:xfrm>
            <a:off x="5928321" y="1906138"/>
            <a:ext cx="3063279" cy="318675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32150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685800" y="152400"/>
            <a:ext cx="77724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a:t>Roadway Segment </a:t>
            </a:r>
            <a:r>
              <a:rPr lang="en-US" sz="3200" b="1" dirty="0" smtClean="0"/>
              <a:t>Design: Americans </a:t>
            </a:r>
            <a:r>
              <a:rPr lang="en-US" sz="3200" b="1" dirty="0"/>
              <a:t>with Disabilities Act (</a:t>
            </a:r>
            <a:r>
              <a:rPr lang="en-US" sz="3200" b="1" dirty="0" smtClean="0"/>
              <a:t>ADA</a:t>
            </a:r>
            <a:r>
              <a:rPr lang="en-US" sz="3200" b="1" dirty="0"/>
              <a:t>) Considerations</a:t>
            </a:r>
            <a:endParaRPr lang="en-US" sz="3200" b="1" dirty="0" smtClean="0"/>
          </a:p>
        </p:txBody>
      </p:sp>
      <p:sp>
        <p:nvSpPr>
          <p:cNvPr id="6" name="Rectangle 3"/>
          <p:cNvSpPr txBox="1">
            <a:spLocks noChangeArrowheads="1"/>
          </p:cNvSpPr>
          <p:nvPr/>
        </p:nvSpPr>
        <p:spPr>
          <a:xfrm>
            <a:off x="420584" y="1301337"/>
            <a:ext cx="4532416" cy="4947063"/>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lnSpc>
                <a:spcPct val="110000"/>
              </a:lnSpc>
              <a:spcAft>
                <a:spcPts val="0"/>
              </a:spcAft>
              <a:buNone/>
            </a:pPr>
            <a:r>
              <a:rPr lang="en-US" dirty="0">
                <a:latin typeface="Calibri" charset="0"/>
                <a:ea typeface="ＭＳ Ｐゴシック" charset="0"/>
                <a:cs typeface="ＭＳ Ｐゴシック" charset="0"/>
              </a:rPr>
              <a:t>A good sidewalk is essential to meet </a:t>
            </a:r>
            <a:r>
              <a:rPr lang="en-US" dirty="0" smtClean="0">
                <a:latin typeface="Calibri" charset="0"/>
                <a:ea typeface="ＭＳ Ｐゴシック" charset="0"/>
                <a:cs typeface="ＭＳ Ｐゴシック" charset="0"/>
              </a:rPr>
              <a:t>ADA requirements:</a:t>
            </a:r>
            <a:endParaRPr lang="en-US" dirty="0">
              <a:latin typeface="Calibri" charset="0"/>
              <a:ea typeface="ＭＳ Ｐゴシック" charset="0"/>
              <a:cs typeface="ＭＳ Ｐゴシック" charset="0"/>
            </a:endParaRPr>
          </a:p>
          <a:p>
            <a:pPr marL="533400" indent="-533400" fontAlgn="auto">
              <a:lnSpc>
                <a:spcPct val="110000"/>
              </a:lnSpc>
              <a:spcAft>
                <a:spcPts val="0"/>
              </a:spcAft>
            </a:pPr>
            <a:r>
              <a:rPr lang="en-US" sz="2800" dirty="0" smtClean="0"/>
              <a:t>Sidewalk surface must be smooth</a:t>
            </a:r>
          </a:p>
          <a:p>
            <a:pPr marL="533400" indent="-533400" fontAlgn="auto">
              <a:lnSpc>
                <a:spcPct val="110000"/>
              </a:lnSpc>
              <a:spcBef>
                <a:spcPts val="0"/>
              </a:spcBef>
              <a:spcAft>
                <a:spcPts val="0"/>
              </a:spcAft>
            </a:pPr>
            <a:r>
              <a:rPr lang="en-US" sz="2800" dirty="0" smtClean="0"/>
              <a:t>Sidewalk have a clear minimum width of 36 inches</a:t>
            </a:r>
          </a:p>
          <a:p>
            <a:pPr marL="533400" indent="-533400" fontAlgn="auto">
              <a:lnSpc>
                <a:spcPct val="110000"/>
              </a:lnSpc>
              <a:spcBef>
                <a:spcPts val="0"/>
              </a:spcBef>
              <a:spcAft>
                <a:spcPts val="0"/>
              </a:spcAft>
            </a:pPr>
            <a:r>
              <a:rPr lang="en-US" sz="2800" dirty="0" smtClean="0"/>
              <a:t>Sidewalk must be clear of obstructions</a:t>
            </a:r>
            <a:endParaRPr lang="en-US" sz="2800" dirty="0"/>
          </a:p>
          <a:p>
            <a:pPr marL="533400" indent="-533400" fontAlgn="auto">
              <a:lnSpc>
                <a:spcPct val="110000"/>
              </a:lnSpc>
              <a:spcBef>
                <a:spcPts val="0"/>
              </a:spcBef>
              <a:spcAft>
                <a:spcPts val="0"/>
              </a:spcAft>
            </a:pPr>
            <a:r>
              <a:rPr lang="en-US" sz="2800" dirty="0" smtClean="0"/>
              <a:t>Driveways cannot slope more than 2 percent</a:t>
            </a:r>
            <a:endParaRPr lang="en-US" sz="2800" dirty="0"/>
          </a:p>
          <a:p>
            <a:pPr marL="533400" indent="-533400" fontAlgn="auto">
              <a:lnSpc>
                <a:spcPct val="110000"/>
              </a:lnSpc>
              <a:spcBef>
                <a:spcPts val="0"/>
              </a:spcBef>
              <a:spcAft>
                <a:spcPts val="0"/>
              </a:spcAft>
            </a:pPr>
            <a:r>
              <a:rPr lang="en-US" sz="2800" dirty="0" smtClean="0"/>
              <a:t>Not every possible design can be anticipated in standards</a:t>
            </a:r>
            <a:endParaRPr lang="en-US" sz="2800" dirty="0"/>
          </a:p>
        </p:txBody>
      </p:sp>
      <p:pic>
        <p:nvPicPr>
          <p:cNvPr id="7" name="Picture 4" descr="Getting off low-floor max"/>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029200" y="1295400"/>
            <a:ext cx="2819400" cy="286142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4" descr="Little old ladies stepping off curb"/>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6658173" y="3429000"/>
            <a:ext cx="2380854" cy="223666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2994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648269" y="1676400"/>
            <a:ext cx="3390331" cy="3962399"/>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2800" dirty="0" smtClean="0"/>
              <a:t>Tight</a:t>
            </a:r>
          </a:p>
          <a:p>
            <a:pPr fontAlgn="auto">
              <a:spcAft>
                <a:spcPts val="0"/>
              </a:spcAft>
            </a:pPr>
            <a:r>
              <a:rPr lang="en-US" sz="2800" dirty="0" smtClean="0"/>
              <a:t>Simple</a:t>
            </a:r>
          </a:p>
          <a:p>
            <a:pPr fontAlgn="auto">
              <a:spcAft>
                <a:spcPts val="0"/>
              </a:spcAft>
            </a:pPr>
            <a:r>
              <a:rPr lang="en-US" sz="2800" dirty="0" smtClean="0"/>
              <a:t>Square</a:t>
            </a:r>
          </a:p>
          <a:p>
            <a:pPr fontAlgn="auto">
              <a:spcAft>
                <a:spcPts val="0"/>
              </a:spcAft>
            </a:pPr>
            <a:r>
              <a:rPr lang="en-US" sz="2800" dirty="0" smtClean="0"/>
              <a:t>Slow speed</a:t>
            </a:r>
          </a:p>
          <a:p>
            <a:pPr fontAlgn="auto">
              <a:spcAft>
                <a:spcPts val="0"/>
              </a:spcAft>
            </a:pPr>
            <a:r>
              <a:rPr lang="en-US" sz="2800" dirty="0" smtClean="0"/>
              <a:t>Easy to understand</a:t>
            </a:r>
          </a:p>
          <a:p>
            <a:pPr lvl="1" fontAlgn="auto">
              <a:spcAft>
                <a:spcPts val="0"/>
              </a:spcAft>
            </a:pPr>
            <a:r>
              <a:rPr lang="en-US" sz="2400" dirty="0" smtClean="0"/>
              <a:t>If complex, broken into smaller steps</a:t>
            </a:r>
          </a:p>
          <a:p>
            <a:pPr fontAlgn="auto">
              <a:spcAft>
                <a:spcPts val="0"/>
              </a:spcAft>
            </a:pPr>
            <a:r>
              <a:rPr lang="en-US" sz="2800" dirty="0" smtClean="0"/>
              <a:t>Avoid free-flow movements</a:t>
            </a:r>
          </a:p>
        </p:txBody>
      </p:sp>
      <p:pic>
        <p:nvPicPr>
          <p:cNvPr id="4098" name="Picture 2" descr="http://www.pedbikeimages.org/largeimages/portland-023.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245427" y="1828800"/>
            <a:ext cx="4366489" cy="327363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762000" y="914400"/>
            <a:ext cx="8001000" cy="553998"/>
          </a:xfrm>
          <a:prstGeom prst="rect">
            <a:avLst/>
          </a:prstGeom>
          <a:noFill/>
        </p:spPr>
        <p:txBody>
          <a:bodyPr wrap="square" rtlCol="0">
            <a:spAutoFit/>
          </a:bodyPr>
          <a:lstStyle/>
          <a:p>
            <a:pPr marL="0" indent="0" fontAlgn="auto">
              <a:spcAft>
                <a:spcPts val="0"/>
              </a:spcAft>
              <a:buNone/>
            </a:pPr>
            <a:r>
              <a:rPr lang="en-US" sz="3000" dirty="0"/>
              <a:t>Features of pedestrian-friendly intersections:</a:t>
            </a:r>
          </a:p>
        </p:txBody>
      </p:sp>
      <p:sp>
        <p:nvSpPr>
          <p:cNvPr id="7" name="Rectangle 2"/>
          <p:cNvSpPr txBox="1">
            <a:spLocks noChangeArrowheads="1"/>
          </p:cNvSpPr>
          <p:nvPr/>
        </p:nvSpPr>
        <p:spPr>
          <a:xfrm>
            <a:off x="381000" y="304800"/>
            <a:ext cx="8229600" cy="6858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t>Intersections: Pedestrian Safety</a:t>
            </a:r>
          </a:p>
        </p:txBody>
      </p:sp>
    </p:spTree>
    <p:extLst>
      <p:ext uri="{BB962C8B-B14F-4D97-AF65-F5344CB8AC3E}">
        <p14:creationId xmlns:p14="http://schemas.microsoft.com/office/powerpoint/2010/main" val="31512330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228600" y="914400"/>
            <a:ext cx="3962400" cy="4554940"/>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Tx/>
              <a:buNone/>
            </a:pPr>
            <a:r>
              <a:rPr lang="en-US" sz="3500" dirty="0" smtClean="0"/>
              <a:t>Large corner radii:</a:t>
            </a:r>
          </a:p>
          <a:p>
            <a:pPr lvl="1" fontAlgn="auto">
              <a:spcAft>
                <a:spcPts val="0"/>
              </a:spcAft>
              <a:buFontTx/>
              <a:buChar char="•"/>
            </a:pPr>
            <a:r>
              <a:rPr lang="en-US" sz="3300" dirty="0" smtClean="0"/>
              <a:t>Increase crossing distance</a:t>
            </a:r>
          </a:p>
          <a:p>
            <a:pPr lvl="1" fontAlgn="auto">
              <a:spcAft>
                <a:spcPts val="0"/>
              </a:spcAft>
              <a:buFontTx/>
              <a:buChar char="•"/>
            </a:pPr>
            <a:r>
              <a:rPr lang="en-US" sz="3300" dirty="0" smtClean="0"/>
              <a:t>Make crosswalk &amp; ramp placement more difficult</a:t>
            </a:r>
          </a:p>
          <a:p>
            <a:pPr lvl="1" fontAlgn="auto">
              <a:spcAft>
                <a:spcPts val="0"/>
              </a:spcAft>
              <a:buFontTx/>
              <a:buChar char="•"/>
            </a:pPr>
            <a:r>
              <a:rPr lang="en-US" sz="3300" dirty="0" smtClean="0"/>
              <a:t>Allow high-speed turns by cars</a:t>
            </a:r>
          </a:p>
          <a:p>
            <a:pPr marL="0" indent="0" fontAlgn="auto">
              <a:spcAft>
                <a:spcPts val="0"/>
              </a:spcAft>
              <a:buNone/>
            </a:pPr>
            <a:endParaRPr lang="en-US" dirty="0" smtClean="0"/>
          </a:p>
          <a:p>
            <a:pPr marL="0" indent="0" fontAlgn="auto">
              <a:spcAft>
                <a:spcPts val="0"/>
              </a:spcAft>
              <a:buNone/>
            </a:pPr>
            <a:r>
              <a:rPr lang="en-US" sz="3500" dirty="0" smtClean="0"/>
              <a:t>Small radii are safer </a:t>
            </a:r>
            <a:r>
              <a:rPr lang="en-US" sz="3500" dirty="0"/>
              <a:t>for </a:t>
            </a:r>
            <a:r>
              <a:rPr lang="en-US" sz="3500" dirty="0" smtClean="0"/>
              <a:t>pedestrians</a:t>
            </a:r>
          </a:p>
          <a:p>
            <a:pPr fontAlgn="auto">
              <a:spcAft>
                <a:spcPts val="0"/>
              </a:spcAft>
            </a:pPr>
            <a:endParaRPr lang="en-US" sz="2800" dirty="0" smtClean="0"/>
          </a:p>
        </p:txBody>
      </p:sp>
      <p:pic>
        <p:nvPicPr>
          <p:cNvPr id="7" name="Picture 2" descr="radius diagram"/>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19600" y="914400"/>
            <a:ext cx="4171110" cy="4800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2"/>
          <p:cNvSpPr txBox="1">
            <a:spLocks noChangeArrowheads="1"/>
          </p:cNvSpPr>
          <p:nvPr/>
        </p:nvSpPr>
        <p:spPr>
          <a:xfrm>
            <a:off x="361110" y="43249"/>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t>Intersections: Curb Radius</a:t>
            </a:r>
            <a:endParaRPr lang="en-US" sz="3200" b="1" dirty="0"/>
          </a:p>
        </p:txBody>
      </p:sp>
    </p:spTree>
    <p:extLst>
      <p:ext uri="{BB962C8B-B14F-4D97-AF65-F5344CB8AC3E}">
        <p14:creationId xmlns:p14="http://schemas.microsoft.com/office/powerpoint/2010/main" val="2582916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Grp="1" noChangeArrowheads="1"/>
          </p:cNvSpPr>
          <p:nvPr>
            <p:ph type="body" sz="quarter" idx="10"/>
          </p:nvPr>
        </p:nvSpPr>
        <p:spPr>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200" dirty="0"/>
              <a:t>Learning Objectives</a:t>
            </a:r>
            <a:endParaRPr lang="en-US" sz="3200" b="1" dirty="0">
              <a:latin typeface="Calibri" charset="0"/>
            </a:endParaRPr>
          </a:p>
        </p:txBody>
      </p:sp>
      <p:sp>
        <p:nvSpPr>
          <p:cNvPr id="7" name="Content Placeholder 2"/>
          <p:cNvSpPr txBox="1">
            <a:spLocks/>
          </p:cNvSpPr>
          <p:nvPr/>
        </p:nvSpPr>
        <p:spPr>
          <a:xfrm>
            <a:off x="457200" y="1219200"/>
            <a:ext cx="8229600" cy="47244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 typeface="Arial"/>
              <a:buNone/>
            </a:pPr>
            <a:r>
              <a:rPr lang="en-US" dirty="0" smtClean="0"/>
              <a:t>By the end of this class, students will be able to:</a:t>
            </a:r>
          </a:p>
          <a:p>
            <a:pPr fontAlgn="auto">
              <a:spcAft>
                <a:spcPts val="0"/>
              </a:spcAft>
            </a:pPr>
            <a:r>
              <a:rPr lang="en-US" sz="2600" dirty="0" smtClean="0"/>
              <a:t>Give reasons for designing for pedestrian and bicycle use</a:t>
            </a:r>
          </a:p>
          <a:p>
            <a:pPr fontAlgn="auto">
              <a:spcAft>
                <a:spcPts val="0"/>
              </a:spcAft>
            </a:pPr>
            <a:r>
              <a:rPr lang="en-US" sz="2600" dirty="0" smtClean="0"/>
              <a:t>Understand how the streetscape influences design</a:t>
            </a:r>
          </a:p>
          <a:p>
            <a:pPr fontAlgn="auto">
              <a:spcAft>
                <a:spcPts val="0"/>
              </a:spcAft>
            </a:pPr>
            <a:r>
              <a:rPr lang="en-US" sz="2600" dirty="0" smtClean="0"/>
              <a:t>Give examples of roadway design for pedestrians and bicyclists</a:t>
            </a:r>
          </a:p>
          <a:p>
            <a:pPr fontAlgn="auto">
              <a:spcAft>
                <a:spcPts val="0"/>
              </a:spcAft>
            </a:pPr>
            <a:r>
              <a:rPr lang="en-US" sz="2600" dirty="0" smtClean="0"/>
              <a:t>Give examples of intersection design for pedestrians and bicyclists</a:t>
            </a:r>
          </a:p>
          <a:p>
            <a:pPr fontAlgn="auto">
              <a:spcAft>
                <a:spcPts val="0"/>
              </a:spcAft>
            </a:pPr>
            <a:r>
              <a:rPr lang="en-US" sz="2600" dirty="0" smtClean="0"/>
              <a:t>Identify opportunities to retrofit existing streets for pedestrian and bicycle use</a:t>
            </a:r>
          </a:p>
          <a:p>
            <a:pPr fontAlgn="auto">
              <a:spcAft>
                <a:spcPts val="0"/>
              </a:spcAft>
            </a:pPr>
            <a:endParaRPr lang="en-US" dirty="0"/>
          </a:p>
        </p:txBody>
      </p:sp>
    </p:spTree>
    <p:extLst>
      <p:ext uri="{BB962C8B-B14F-4D97-AF65-F5344CB8AC3E}">
        <p14:creationId xmlns:p14="http://schemas.microsoft.com/office/powerpoint/2010/main" val="1919937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Text Box 2"/>
          <p:cNvSpPr txBox="1">
            <a:spLocks noChangeArrowheads="1"/>
          </p:cNvSpPr>
          <p:nvPr/>
        </p:nvSpPr>
        <p:spPr bwMode="auto">
          <a:xfrm>
            <a:off x="381000" y="152400"/>
            <a:ext cx="8305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47625">
                <a:solidFill>
                  <a:srgbClr val="000000"/>
                </a:solidFill>
                <a:miter lim="800000"/>
                <a:headEnd/>
                <a:tailEnd/>
              </a14:hiddenLine>
            </a:ext>
          </a:extLst>
        </p:spPr>
        <p:txBody>
          <a:bodyPr wrap="square">
            <a:spAutoFit/>
          </a:bodyPr>
          <a:lstStyle>
            <a:lvl1pPr>
              <a:defRPr sz="3200" b="1">
                <a:solidFill>
                  <a:schemeClr val="tx1"/>
                </a:solidFill>
                <a:latin typeface="Calibri" pitchFamily="34" charset="0"/>
              </a:defRPr>
            </a:lvl1pPr>
            <a:lvl2pPr marL="742950" indent="-285750">
              <a:defRPr sz="3200" b="1">
                <a:solidFill>
                  <a:schemeClr val="tx1"/>
                </a:solidFill>
                <a:latin typeface="Calibri" pitchFamily="34" charset="0"/>
              </a:defRPr>
            </a:lvl2pPr>
            <a:lvl3pPr marL="1143000" indent="-228600">
              <a:defRPr sz="3200" b="1">
                <a:solidFill>
                  <a:schemeClr val="tx1"/>
                </a:solidFill>
                <a:latin typeface="Calibri" pitchFamily="34" charset="0"/>
              </a:defRPr>
            </a:lvl3pPr>
            <a:lvl4pPr marL="1600200" indent="-228600">
              <a:defRPr sz="3200" b="1">
                <a:solidFill>
                  <a:schemeClr val="tx1"/>
                </a:solidFill>
                <a:latin typeface="Calibri" pitchFamily="34" charset="0"/>
              </a:defRPr>
            </a:lvl4pPr>
            <a:lvl5pPr marL="2057400" indent="-228600">
              <a:defRPr sz="3200" b="1">
                <a:solidFill>
                  <a:schemeClr val="tx1"/>
                </a:solidFill>
                <a:latin typeface="Calibri" pitchFamily="34" charset="0"/>
              </a:defRPr>
            </a:lvl5pPr>
            <a:lvl6pPr marL="2514600" indent="-228600" algn="ctr" eaLnBrk="0" fontAlgn="base" hangingPunct="0">
              <a:spcBef>
                <a:spcPct val="0"/>
              </a:spcBef>
              <a:spcAft>
                <a:spcPct val="0"/>
              </a:spcAft>
              <a:defRPr sz="3200" b="1">
                <a:solidFill>
                  <a:schemeClr val="tx1"/>
                </a:solidFill>
                <a:latin typeface="Calibri" pitchFamily="34" charset="0"/>
              </a:defRPr>
            </a:lvl6pPr>
            <a:lvl7pPr marL="2971800" indent="-228600" algn="ctr" eaLnBrk="0" fontAlgn="base" hangingPunct="0">
              <a:spcBef>
                <a:spcPct val="0"/>
              </a:spcBef>
              <a:spcAft>
                <a:spcPct val="0"/>
              </a:spcAft>
              <a:defRPr sz="3200" b="1">
                <a:solidFill>
                  <a:schemeClr val="tx1"/>
                </a:solidFill>
                <a:latin typeface="Calibri" pitchFamily="34" charset="0"/>
              </a:defRPr>
            </a:lvl7pPr>
            <a:lvl8pPr marL="3429000" indent="-228600" algn="ctr" eaLnBrk="0" fontAlgn="base" hangingPunct="0">
              <a:spcBef>
                <a:spcPct val="0"/>
              </a:spcBef>
              <a:spcAft>
                <a:spcPct val="0"/>
              </a:spcAft>
              <a:defRPr sz="3200" b="1">
                <a:solidFill>
                  <a:schemeClr val="tx1"/>
                </a:solidFill>
                <a:latin typeface="Calibri" pitchFamily="34" charset="0"/>
              </a:defRPr>
            </a:lvl8pPr>
            <a:lvl9pPr marL="3886200" indent="-228600" algn="ctr" eaLnBrk="0" fontAlgn="base" hangingPunct="0">
              <a:spcBef>
                <a:spcPct val="0"/>
              </a:spcBef>
              <a:spcAft>
                <a:spcPct val="0"/>
              </a:spcAft>
              <a:defRPr sz="3200" b="1">
                <a:solidFill>
                  <a:schemeClr val="tx1"/>
                </a:solidFill>
                <a:latin typeface="Calibri" pitchFamily="34" charset="0"/>
              </a:defRPr>
            </a:lvl9pPr>
          </a:lstStyle>
          <a:p>
            <a:pPr algn="ctr" eaLnBrk="1" hangingPunct="1">
              <a:spcBef>
                <a:spcPct val="50000"/>
              </a:spcBef>
            </a:pPr>
            <a:r>
              <a:rPr lang="en-US" dirty="0"/>
              <a:t>Intersections: </a:t>
            </a:r>
            <a:r>
              <a:rPr lang="en-US" dirty="0" smtClean="0"/>
              <a:t>Curb </a:t>
            </a:r>
            <a:r>
              <a:rPr lang="en-US" dirty="0"/>
              <a:t>Extensions</a:t>
            </a:r>
          </a:p>
        </p:txBody>
      </p:sp>
      <p:pic>
        <p:nvPicPr>
          <p:cNvPr id="6" name="Picture 4" descr="Curb extensions top hal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114800" y="1905000"/>
            <a:ext cx="4681538" cy="32940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6" descr="Curb extensions bottom half"/>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114800" y="1873250"/>
            <a:ext cx="4724400" cy="3308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8"/>
          <p:cNvSpPr>
            <a:spLocks noChangeArrowheads="1"/>
          </p:cNvSpPr>
          <p:nvPr/>
        </p:nvSpPr>
        <p:spPr bwMode="auto">
          <a:xfrm>
            <a:off x="381000" y="914400"/>
            <a:ext cx="37338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eaLnBrk="1" hangingPunct="1">
              <a:spcBef>
                <a:spcPct val="20000"/>
              </a:spcBef>
              <a:buFontTx/>
              <a:buChar char="•"/>
            </a:pPr>
            <a:r>
              <a:rPr lang="en-US" sz="3000" dirty="0"/>
              <a:t>Most focus has been on reducing crossing distance</a:t>
            </a:r>
          </a:p>
          <a:p>
            <a:pPr marL="342900" indent="-342900" eaLnBrk="1" hangingPunct="1">
              <a:spcBef>
                <a:spcPct val="20000"/>
              </a:spcBef>
              <a:buFontTx/>
              <a:buChar char="•"/>
            </a:pPr>
            <a:r>
              <a:rPr lang="en-US" sz="3000" dirty="0"/>
              <a:t>Other</a:t>
            </a:r>
            <a:r>
              <a:rPr lang="en-US" sz="3000" dirty="0">
                <a:solidFill>
                  <a:srgbClr val="FFFF00"/>
                </a:solidFill>
              </a:rPr>
              <a:t> </a:t>
            </a:r>
            <a:r>
              <a:rPr lang="en-US" sz="3000" dirty="0"/>
              <a:t>advantages:</a:t>
            </a:r>
          </a:p>
          <a:p>
            <a:pPr marL="742950" lvl="1" indent="-285750" eaLnBrk="1" hangingPunct="1">
              <a:spcBef>
                <a:spcPct val="20000"/>
              </a:spcBef>
              <a:buFontTx/>
              <a:buChar char="–"/>
            </a:pPr>
            <a:r>
              <a:rPr lang="en-US" sz="2400" dirty="0"/>
              <a:t>Better visibility (both ways)</a:t>
            </a:r>
          </a:p>
          <a:p>
            <a:pPr marL="742950" lvl="1" indent="-285750" eaLnBrk="1" hangingPunct="1">
              <a:spcBef>
                <a:spcPct val="20000"/>
              </a:spcBef>
              <a:buFontTx/>
              <a:buChar char="–"/>
            </a:pPr>
            <a:r>
              <a:rPr lang="en-US" sz="2400" dirty="0"/>
              <a:t>Traffic calming</a:t>
            </a:r>
          </a:p>
          <a:p>
            <a:pPr marL="742950" lvl="1" indent="-285750" eaLnBrk="1" hangingPunct="1">
              <a:spcBef>
                <a:spcPct val="20000"/>
              </a:spcBef>
              <a:buFontTx/>
              <a:buChar char="–"/>
            </a:pPr>
            <a:r>
              <a:rPr lang="en-US" sz="2400" dirty="0"/>
              <a:t>Room for street furniture</a:t>
            </a:r>
          </a:p>
          <a:p>
            <a:pPr marL="742950" lvl="1" indent="-285750" eaLnBrk="1" hangingPunct="1">
              <a:spcBef>
                <a:spcPct val="20000"/>
              </a:spcBef>
              <a:buFontTx/>
              <a:buChar char="–"/>
            </a:pPr>
            <a:r>
              <a:rPr lang="en-US" sz="2400" dirty="0"/>
              <a:t>Additional on-street parking </a:t>
            </a:r>
          </a:p>
          <a:p>
            <a:pPr marL="742950" lvl="1" indent="-285750" eaLnBrk="1" hangingPunct="1">
              <a:spcBef>
                <a:spcPct val="20000"/>
              </a:spcBef>
            </a:pPr>
            <a:endParaRPr lang="en-US" sz="2000" dirty="0"/>
          </a:p>
        </p:txBody>
      </p:sp>
    </p:spTree>
    <p:extLst>
      <p:ext uri="{BB962C8B-B14F-4D97-AF65-F5344CB8AC3E}">
        <p14:creationId xmlns:p14="http://schemas.microsoft.com/office/powerpoint/2010/main" val="1455598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a:t>Intersections: Bike </a:t>
            </a:r>
            <a:r>
              <a:rPr lang="en-US" sz="3200" b="1" dirty="0" smtClean="0"/>
              <a:t>Lanes</a:t>
            </a:r>
          </a:p>
        </p:txBody>
      </p:sp>
      <p:sp>
        <p:nvSpPr>
          <p:cNvPr id="6" name="Rectangle 3"/>
          <p:cNvSpPr txBox="1">
            <a:spLocks noChangeArrowheads="1"/>
          </p:cNvSpPr>
          <p:nvPr/>
        </p:nvSpPr>
        <p:spPr>
          <a:xfrm>
            <a:off x="762000" y="1143000"/>
            <a:ext cx="78486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buFontTx/>
              <a:buNone/>
            </a:pPr>
            <a:r>
              <a:rPr lang="en-US" dirty="0" smtClean="0"/>
              <a:t>	</a:t>
            </a:r>
            <a:r>
              <a:rPr lang="en-US" sz="3000" dirty="0" smtClean="0"/>
              <a:t>Intersections provide a challenge due to conflicts between right-turning vehicles and through-moving bicyclists</a:t>
            </a:r>
          </a:p>
        </p:txBody>
      </p:sp>
      <p:pic>
        <p:nvPicPr>
          <p:cNvPr id="7" name="Picture 2"/>
          <p:cNvPicPr>
            <a:picLocks noChangeAspect="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47800" y="2819400"/>
            <a:ext cx="6096000" cy="280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15415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702212" y="228600"/>
            <a:ext cx="77724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a:t>Intersections: Bike </a:t>
            </a:r>
            <a:r>
              <a:rPr lang="en-US" sz="3200" b="1" dirty="0" smtClean="0"/>
              <a:t>Lanes</a:t>
            </a:r>
          </a:p>
        </p:txBody>
      </p:sp>
      <p:pic>
        <p:nvPicPr>
          <p:cNvPr id="6" name="Picture 2" descr=" "/>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990599"/>
            <a:ext cx="9138609" cy="514350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2274" y="5767068"/>
            <a:ext cx="2949526" cy="307777"/>
          </a:xfrm>
          <a:prstGeom prst="rect">
            <a:avLst/>
          </a:prstGeom>
          <a:solidFill>
            <a:schemeClr val="accent3"/>
          </a:solidFill>
        </p:spPr>
        <p:txBody>
          <a:bodyPr wrap="square" rtlCol="0">
            <a:spAutoFit/>
          </a:bodyPr>
          <a:lstStyle/>
          <a:p>
            <a:r>
              <a:rPr lang="en-US" sz="1400" i="1" dirty="0" smtClean="0"/>
              <a:t>NACTO </a:t>
            </a:r>
            <a:r>
              <a:rPr lang="en-US" sz="1400" i="1" dirty="0"/>
              <a:t>Urban Bikeway Design </a:t>
            </a:r>
            <a:r>
              <a:rPr lang="en-US" sz="1400" i="1" dirty="0" smtClean="0"/>
              <a:t>Guide</a:t>
            </a:r>
            <a:endParaRPr lang="en-US" sz="1400" i="1" dirty="0"/>
          </a:p>
        </p:txBody>
      </p:sp>
    </p:spTree>
    <p:extLst>
      <p:ext uri="{BB962C8B-B14F-4D97-AF65-F5344CB8AC3E}">
        <p14:creationId xmlns:p14="http://schemas.microsoft.com/office/powerpoint/2010/main" val="3890538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7"/>
          <p:cNvSpPr txBox="1">
            <a:spLocks noChangeArrowheads="1"/>
          </p:cNvSpPr>
          <p:nvPr/>
        </p:nvSpPr>
        <p:spPr>
          <a:xfrm>
            <a:off x="772236" y="152400"/>
            <a:ext cx="7772400" cy="1143000"/>
          </a:xfrm>
          <a:prstGeom prst="rect">
            <a:avLst/>
          </a:prstGeom>
          <a:noFill/>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a:t>Intersections: Bike </a:t>
            </a:r>
            <a:r>
              <a:rPr lang="en-US" sz="3200" b="1" dirty="0" smtClean="0"/>
              <a:t>Boxes</a:t>
            </a:r>
          </a:p>
        </p:txBody>
      </p:sp>
      <p:sp>
        <p:nvSpPr>
          <p:cNvPr id="6" name="Content Placeholder 2"/>
          <p:cNvSpPr txBox="1">
            <a:spLocks/>
          </p:cNvSpPr>
          <p:nvPr/>
        </p:nvSpPr>
        <p:spPr bwMode="auto">
          <a:xfrm>
            <a:off x="467436" y="838200"/>
            <a:ext cx="8382000"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457200" indent="-457200">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a:spcBef>
                <a:spcPct val="20000"/>
              </a:spcBef>
              <a:buFont typeface="Arial" pitchFamily="34" charset="0"/>
              <a:buChar char="•"/>
            </a:pPr>
            <a:r>
              <a:rPr lang="en-US" sz="2800" dirty="0"/>
              <a:t>Reduces “right-hook” threat</a:t>
            </a:r>
          </a:p>
          <a:p>
            <a:pPr>
              <a:spcBef>
                <a:spcPct val="20000"/>
              </a:spcBef>
              <a:buFont typeface="Arial" pitchFamily="34" charset="0"/>
              <a:buChar char="•"/>
            </a:pPr>
            <a:r>
              <a:rPr lang="en-US" sz="2800" dirty="0"/>
              <a:t>Assists left-turning bicyclists</a:t>
            </a:r>
          </a:p>
          <a:p>
            <a:pPr>
              <a:spcBef>
                <a:spcPct val="20000"/>
              </a:spcBef>
              <a:buFont typeface="Arial" pitchFamily="34" charset="0"/>
              <a:buChar char="•"/>
            </a:pPr>
            <a:r>
              <a:rPr lang="en-US" sz="2800" dirty="0"/>
              <a:t>Alerts motorists to presence of bicyclists</a:t>
            </a:r>
          </a:p>
          <a:p>
            <a:pPr>
              <a:spcBef>
                <a:spcPct val="20000"/>
              </a:spcBef>
              <a:buFont typeface="Arial" pitchFamily="34" charset="0"/>
              <a:buChar char="•"/>
            </a:pPr>
            <a:r>
              <a:rPr lang="en-US" sz="2800" dirty="0"/>
              <a:t>Eliminates RTOR </a:t>
            </a:r>
          </a:p>
        </p:txBody>
      </p:sp>
      <p:pic>
        <p:nvPicPr>
          <p:cNvPr id="7" name="Picture 2"/>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1728606" y="2895600"/>
            <a:ext cx="5689757" cy="300266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rot="5400000">
            <a:off x="6143748" y="4269610"/>
            <a:ext cx="2949526" cy="307777"/>
          </a:xfrm>
          <a:prstGeom prst="rect">
            <a:avLst/>
          </a:prstGeom>
          <a:solidFill>
            <a:schemeClr val="accent3"/>
          </a:solidFill>
        </p:spPr>
        <p:txBody>
          <a:bodyPr wrap="square" rtlCol="0">
            <a:spAutoFit/>
          </a:bodyPr>
          <a:lstStyle/>
          <a:p>
            <a:r>
              <a:rPr lang="en-US" sz="1400" i="1" dirty="0" smtClean="0"/>
              <a:t>NACTO </a:t>
            </a:r>
            <a:r>
              <a:rPr lang="en-US" sz="1400" i="1" dirty="0"/>
              <a:t>Urban Bikeway Design </a:t>
            </a:r>
            <a:r>
              <a:rPr lang="en-US" sz="1400" i="1" dirty="0" smtClean="0"/>
              <a:t>Guide</a:t>
            </a:r>
            <a:endParaRPr lang="en-US" sz="1400" i="1" dirty="0"/>
          </a:p>
        </p:txBody>
      </p:sp>
    </p:spTree>
    <p:extLst>
      <p:ext uri="{BB962C8B-B14F-4D97-AF65-F5344CB8AC3E}">
        <p14:creationId xmlns:p14="http://schemas.microsoft.com/office/powerpoint/2010/main" val="28260590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685800" y="152400"/>
            <a:ext cx="7772400" cy="685800"/>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a:t>Intersections: Signal </a:t>
            </a:r>
            <a:r>
              <a:rPr lang="en-US" sz="3200" b="1" dirty="0" smtClean="0"/>
              <a:t>Treatments</a:t>
            </a:r>
          </a:p>
        </p:txBody>
      </p:sp>
      <p:sp>
        <p:nvSpPr>
          <p:cNvPr id="6" name="Rectangle 3"/>
          <p:cNvSpPr txBox="1">
            <a:spLocks noChangeArrowheads="1"/>
          </p:cNvSpPr>
          <p:nvPr/>
        </p:nvSpPr>
        <p:spPr>
          <a:xfrm>
            <a:off x="417512" y="881575"/>
            <a:ext cx="8458200" cy="18288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Use a short </a:t>
            </a:r>
            <a:r>
              <a:rPr lang="en-US" sz="3000" dirty="0"/>
              <a:t>s</a:t>
            </a:r>
            <a:r>
              <a:rPr lang="en-US" sz="3000" dirty="0" smtClean="0"/>
              <a:t>ignal </a:t>
            </a:r>
            <a:r>
              <a:rPr lang="en-US" sz="3000" dirty="0"/>
              <a:t>c</a:t>
            </a:r>
            <a:r>
              <a:rPr lang="en-US" sz="3000" dirty="0" smtClean="0"/>
              <a:t>ycle </a:t>
            </a:r>
            <a:r>
              <a:rPr lang="en-US" sz="3000" dirty="0"/>
              <a:t>l</a:t>
            </a:r>
            <a:r>
              <a:rPr lang="en-US" sz="3000" dirty="0" smtClean="0"/>
              <a:t>ength</a:t>
            </a:r>
          </a:p>
          <a:p>
            <a:pPr lvl="1" fontAlgn="auto">
              <a:spcAft>
                <a:spcPts val="0"/>
              </a:spcAft>
            </a:pPr>
            <a:r>
              <a:rPr lang="en-US" sz="2400" dirty="0" smtClean="0"/>
              <a:t>Long wait causes stacking: pedestrians wait in street, or don’t wait and cross against the signal</a:t>
            </a:r>
          </a:p>
          <a:p>
            <a:pPr fontAlgn="auto">
              <a:spcAft>
                <a:spcPts val="0"/>
              </a:spcAft>
            </a:pPr>
            <a:r>
              <a:rPr lang="en-US" sz="3000" dirty="0" smtClean="0"/>
              <a:t>At high-use crosswalks, pedestrians should get a signal at every cycle</a:t>
            </a:r>
          </a:p>
          <a:p>
            <a:pPr fontAlgn="auto">
              <a:spcAft>
                <a:spcPts val="0"/>
              </a:spcAft>
            </a:pPr>
            <a:endParaRPr lang="en-US" dirty="0" smtClean="0"/>
          </a:p>
        </p:txBody>
      </p:sp>
      <p:pic>
        <p:nvPicPr>
          <p:cNvPr id="7" name="Picture 2" descr="peds crowding waiting area"/>
          <p:cNvPicPr>
            <a:picLocks noChangeAspect="1" noChangeArrowheads="1"/>
          </p:cNvPicPr>
          <p:nvPr/>
        </p:nvPicPr>
        <p:blipFill rotWithShape="1">
          <a:blip r:embed="rId3" cstate="email">
            <a:lum bright="10000" contrast="4000"/>
            <a:extLst>
              <a:ext uri="{28A0092B-C50C-407E-A947-70E740481C1C}">
                <a14:useLocalDpi xmlns:a14="http://schemas.microsoft.com/office/drawing/2010/main" val="0"/>
              </a:ext>
            </a:extLst>
          </a:blip>
          <a:srcRect/>
          <a:stretch/>
        </p:blipFill>
        <p:spPr bwMode="auto">
          <a:xfrm>
            <a:off x="1427077" y="3214829"/>
            <a:ext cx="6172994" cy="269735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6599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pic>
        <p:nvPicPr>
          <p:cNvPr id="5" name="Picture 3" descr="LPI close up"/>
          <p:cNvPicPr>
            <a:picLocks noChangeAspect="1" noChangeArrowheads="1"/>
          </p:cNvPicPr>
          <p:nvPr/>
        </p:nvPicPr>
        <p:blipFill>
          <a:blip r:embed="rId3" cstate="email">
            <a:lum bright="10000"/>
            <a:extLst>
              <a:ext uri="{28A0092B-C50C-407E-A947-70E740481C1C}">
                <a14:useLocalDpi xmlns:a14="http://schemas.microsoft.com/office/drawing/2010/main" val="0"/>
              </a:ext>
            </a:extLst>
          </a:blip>
          <a:srcRect/>
          <a:stretch>
            <a:fillRect/>
          </a:stretch>
        </p:blipFill>
        <p:spPr bwMode="auto">
          <a:xfrm>
            <a:off x="5052351" y="744648"/>
            <a:ext cx="3775475" cy="5046551"/>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3"/>
          <p:cNvSpPr txBox="1">
            <a:spLocks noChangeArrowheads="1"/>
          </p:cNvSpPr>
          <p:nvPr/>
        </p:nvSpPr>
        <p:spPr bwMode="auto">
          <a:xfrm>
            <a:off x="457200" y="838200"/>
            <a:ext cx="42672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a:spcBef>
                <a:spcPct val="20000"/>
              </a:spcBef>
              <a:buFontTx/>
              <a:buChar char="•"/>
            </a:pPr>
            <a:r>
              <a:rPr lang="en-US" sz="3000" dirty="0" smtClean="0"/>
              <a:t>WALK </a:t>
            </a:r>
            <a:r>
              <a:rPr lang="en-US" sz="3000" dirty="0"/>
              <a:t>comes on 3 seconds prior to the vehicular green </a:t>
            </a:r>
            <a:r>
              <a:rPr lang="en-US" sz="3000" dirty="0" smtClean="0"/>
              <a:t>to give pedestrians a head start</a:t>
            </a:r>
            <a:endParaRPr lang="en-US" sz="3000" dirty="0"/>
          </a:p>
          <a:p>
            <a:pPr>
              <a:spcBef>
                <a:spcPct val="20000"/>
              </a:spcBef>
              <a:buFontTx/>
              <a:buChar char="•"/>
            </a:pPr>
            <a:r>
              <a:rPr lang="en-US" sz="3000" dirty="0"/>
              <a:t>Looks like a regular signal to drivers</a:t>
            </a:r>
          </a:p>
          <a:p>
            <a:pPr>
              <a:spcBef>
                <a:spcPct val="20000"/>
              </a:spcBef>
              <a:buFontTx/>
              <a:buChar char="•"/>
            </a:pPr>
            <a:r>
              <a:rPr lang="en-US" sz="3000" dirty="0"/>
              <a:t>Can also be </a:t>
            </a:r>
            <a:r>
              <a:rPr lang="en-US" sz="3000" dirty="0" smtClean="0"/>
              <a:t>paired with a bike signal</a:t>
            </a:r>
            <a:endParaRPr lang="en-US" sz="3000" dirty="0"/>
          </a:p>
          <a:p>
            <a:pPr>
              <a:spcBef>
                <a:spcPct val="20000"/>
              </a:spcBef>
              <a:buFontTx/>
              <a:buChar char="•"/>
            </a:pPr>
            <a:endParaRPr lang="en-US" dirty="0"/>
          </a:p>
        </p:txBody>
      </p:sp>
      <p:sp>
        <p:nvSpPr>
          <p:cNvPr id="7" name="Rectangle 2"/>
          <p:cNvSpPr txBox="1">
            <a:spLocks noChangeArrowheads="1"/>
          </p:cNvSpPr>
          <p:nvPr/>
        </p:nvSpPr>
        <p:spPr>
          <a:xfrm>
            <a:off x="685800" y="152400"/>
            <a:ext cx="77724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a:t>Intersections: Leading </a:t>
            </a:r>
            <a:r>
              <a:rPr lang="en-US" sz="3200" b="1" dirty="0" smtClean="0"/>
              <a:t>Pedestrian Interval</a:t>
            </a:r>
          </a:p>
        </p:txBody>
      </p:sp>
    </p:spTree>
    <p:extLst>
      <p:ext uri="{BB962C8B-B14F-4D97-AF65-F5344CB8AC3E}">
        <p14:creationId xmlns:p14="http://schemas.microsoft.com/office/powerpoint/2010/main" val="31781359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703385" y="1066800"/>
            <a:ext cx="7772400" cy="4724400"/>
          </a:xfrm>
          <a:prstGeom prst="rect">
            <a:avLst/>
          </a:prstGeom>
        </p:spPr>
        <p:txBody>
          <a:bodyPr vert="horz" lIns="91440" tIns="45720" rIns="91440" bIns="45720" rtlCol="0">
            <a:normAutofit fontScale="925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dirty="0" smtClean="0"/>
              <a:t>The effectiveness of crosswalks can be increased with:</a:t>
            </a:r>
          </a:p>
          <a:p>
            <a:pPr fontAlgn="auto">
              <a:spcAft>
                <a:spcPts val="0"/>
              </a:spcAft>
            </a:pPr>
            <a:r>
              <a:rPr lang="en-US" sz="3000" dirty="0" smtClean="0"/>
              <a:t>Proper location</a:t>
            </a:r>
          </a:p>
          <a:p>
            <a:pPr fontAlgn="auto">
              <a:spcAft>
                <a:spcPts val="0"/>
              </a:spcAft>
            </a:pPr>
            <a:r>
              <a:rPr lang="en-US" sz="3000" dirty="0" smtClean="0"/>
              <a:t>High visibility markings</a:t>
            </a:r>
          </a:p>
          <a:p>
            <a:pPr fontAlgn="auto">
              <a:spcAft>
                <a:spcPts val="0"/>
              </a:spcAft>
            </a:pPr>
            <a:r>
              <a:rPr lang="en-US" sz="3000" dirty="0" smtClean="0"/>
              <a:t>Illumination</a:t>
            </a:r>
          </a:p>
          <a:p>
            <a:pPr fontAlgn="auto">
              <a:spcAft>
                <a:spcPts val="0"/>
              </a:spcAft>
            </a:pPr>
            <a:r>
              <a:rPr lang="en-US" sz="3000" dirty="0" smtClean="0"/>
              <a:t>Signing</a:t>
            </a:r>
          </a:p>
          <a:p>
            <a:pPr fontAlgn="auto">
              <a:spcAft>
                <a:spcPts val="0"/>
              </a:spcAft>
            </a:pPr>
            <a:r>
              <a:rPr lang="en-US" sz="3000" dirty="0" smtClean="0"/>
              <a:t>Advance stop bars</a:t>
            </a:r>
          </a:p>
          <a:p>
            <a:pPr fontAlgn="auto">
              <a:spcAft>
                <a:spcPts val="0"/>
              </a:spcAft>
            </a:pPr>
            <a:r>
              <a:rPr lang="en-US" sz="3000" dirty="0" smtClean="0"/>
              <a:t>Median islands </a:t>
            </a:r>
          </a:p>
          <a:p>
            <a:pPr fontAlgn="auto">
              <a:spcAft>
                <a:spcPts val="0"/>
              </a:spcAft>
            </a:pPr>
            <a:r>
              <a:rPr lang="en-US" sz="3000" dirty="0" smtClean="0"/>
              <a:t>Curb extensions</a:t>
            </a:r>
          </a:p>
          <a:p>
            <a:pPr fontAlgn="auto">
              <a:spcAft>
                <a:spcPts val="0"/>
              </a:spcAft>
            </a:pPr>
            <a:r>
              <a:rPr lang="en-US" sz="3000" dirty="0" smtClean="0"/>
              <a:t>Signals		</a:t>
            </a:r>
          </a:p>
        </p:txBody>
      </p:sp>
      <p:sp>
        <p:nvSpPr>
          <p:cNvPr id="2" name="Rectangle 1"/>
          <p:cNvSpPr/>
          <p:nvPr/>
        </p:nvSpPr>
        <p:spPr>
          <a:xfrm>
            <a:off x="2273643" y="381000"/>
            <a:ext cx="4572000" cy="584775"/>
          </a:xfrm>
          <a:prstGeom prst="rect">
            <a:avLst/>
          </a:prstGeom>
        </p:spPr>
        <p:txBody>
          <a:bodyPr>
            <a:spAutoFit/>
          </a:bodyPr>
          <a:lstStyle/>
          <a:p>
            <a:pPr fontAlgn="auto">
              <a:spcAft>
                <a:spcPts val="0"/>
              </a:spcAft>
            </a:pPr>
            <a:r>
              <a:rPr lang="en-US" b="1" dirty="0"/>
              <a:t>Intersections: Crosswalks</a:t>
            </a:r>
          </a:p>
        </p:txBody>
      </p:sp>
      <p:pic>
        <p:nvPicPr>
          <p:cNvPr id="5" name="Picture 4" descr="http://safety.transportation.org/htmlguides/peds/ex_images/ex_V-15.jpg"/>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209800"/>
            <a:ext cx="3505200" cy="2286000"/>
          </a:xfrm>
          <a:prstGeom prst="rect">
            <a:avLst/>
          </a:prstGeom>
          <a:noFill/>
          <a:ln>
            <a:solidFill>
              <a:schemeClr val="tx1"/>
            </a:solidFill>
          </a:ln>
        </p:spPr>
      </p:pic>
      <p:sp>
        <p:nvSpPr>
          <p:cNvPr id="3" name="TextBox 2"/>
          <p:cNvSpPr txBox="1"/>
          <p:nvPr/>
        </p:nvSpPr>
        <p:spPr>
          <a:xfrm>
            <a:off x="4876799" y="4495800"/>
            <a:ext cx="3598985" cy="307777"/>
          </a:xfrm>
          <a:prstGeom prst="rect">
            <a:avLst/>
          </a:prstGeom>
          <a:noFill/>
        </p:spPr>
        <p:txBody>
          <a:bodyPr wrap="square" rtlCol="0">
            <a:spAutoFit/>
          </a:bodyPr>
          <a:lstStyle/>
          <a:p>
            <a:r>
              <a:rPr lang="en-US" sz="1400" i="1" dirty="0" smtClean="0"/>
              <a:t>Michael </a:t>
            </a:r>
            <a:r>
              <a:rPr lang="en-US" sz="1400" i="1" dirty="0" err="1" smtClean="0"/>
              <a:t>Ronkin</a:t>
            </a:r>
            <a:endParaRPr lang="en-US" sz="1400" i="1" dirty="0"/>
          </a:p>
        </p:txBody>
      </p:sp>
    </p:spTree>
    <p:extLst>
      <p:ext uri="{BB962C8B-B14F-4D97-AF65-F5344CB8AC3E}">
        <p14:creationId xmlns:p14="http://schemas.microsoft.com/office/powerpoint/2010/main" val="21535791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Regular xwalk ped perspective"/>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8600" y="1524000"/>
            <a:ext cx="4446270" cy="2497939"/>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0" y="4114800"/>
            <a:ext cx="4446270" cy="6096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fontAlgn="auto">
              <a:spcAft>
                <a:spcPts val="0"/>
              </a:spcAft>
              <a:buFontTx/>
              <a:buNone/>
            </a:pPr>
            <a:r>
              <a:rPr lang="en-US" sz="2800" dirty="0" smtClean="0"/>
              <a:t>Pedestrian view</a:t>
            </a:r>
          </a:p>
        </p:txBody>
      </p:sp>
      <p:sp>
        <p:nvSpPr>
          <p:cNvPr id="7" name="Rectangle 5"/>
          <p:cNvSpPr>
            <a:spLocks noChangeArrowheads="1"/>
          </p:cNvSpPr>
          <p:nvPr/>
        </p:nvSpPr>
        <p:spPr bwMode="auto">
          <a:xfrm>
            <a:off x="685800" y="234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gn="ctr" eaLnBrk="1" hangingPunct="1"/>
            <a:r>
              <a:rPr lang="en-US" b="1" dirty="0"/>
              <a:t>Intersections: </a:t>
            </a:r>
            <a:r>
              <a:rPr lang="en-US" b="1" dirty="0" smtClean="0"/>
              <a:t>Crosswalk </a:t>
            </a:r>
            <a:r>
              <a:rPr lang="en-US" b="1" dirty="0"/>
              <a:t>Visibility</a:t>
            </a:r>
          </a:p>
        </p:txBody>
      </p:sp>
      <p:pic>
        <p:nvPicPr>
          <p:cNvPr id="8" name="Picture 2" descr="Regular xwalk driver perspective"/>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046621" y="2514600"/>
            <a:ext cx="4837088" cy="275613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486400" y="5270733"/>
            <a:ext cx="2259330" cy="1015663"/>
          </a:xfrm>
          <a:prstGeom prst="rect">
            <a:avLst/>
          </a:prstGeom>
          <a:noFill/>
        </p:spPr>
        <p:txBody>
          <a:bodyPr wrap="square" rtlCol="0">
            <a:spAutoFit/>
          </a:bodyPr>
          <a:lstStyle/>
          <a:p>
            <a:r>
              <a:rPr lang="en-US" sz="2800" dirty="0" smtClean="0"/>
              <a:t>Driver view</a:t>
            </a:r>
            <a:endParaRPr lang="en-US" sz="2800" dirty="0"/>
          </a:p>
          <a:p>
            <a:endParaRPr lang="en-US" dirty="0"/>
          </a:p>
        </p:txBody>
      </p:sp>
      <p:sp>
        <p:nvSpPr>
          <p:cNvPr id="3" name="TextBox 2"/>
          <p:cNvSpPr txBox="1"/>
          <p:nvPr/>
        </p:nvSpPr>
        <p:spPr>
          <a:xfrm>
            <a:off x="1315961" y="883735"/>
            <a:ext cx="7772400" cy="553998"/>
          </a:xfrm>
          <a:prstGeom prst="rect">
            <a:avLst/>
          </a:prstGeom>
          <a:noFill/>
        </p:spPr>
        <p:txBody>
          <a:bodyPr wrap="square" rtlCol="0">
            <a:spAutoFit/>
          </a:bodyPr>
          <a:lstStyle/>
          <a:p>
            <a:r>
              <a:rPr lang="en-US" sz="3000" dirty="0" smtClean="0"/>
              <a:t>Same crosswalk from two vantage points:</a:t>
            </a:r>
            <a:endParaRPr lang="en-US" sz="3000" dirty="0"/>
          </a:p>
        </p:txBody>
      </p:sp>
    </p:spTree>
    <p:extLst>
      <p:ext uri="{BB962C8B-B14F-4D97-AF65-F5344CB8AC3E}">
        <p14:creationId xmlns:p14="http://schemas.microsoft.com/office/powerpoint/2010/main" val="26352090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pic>
        <p:nvPicPr>
          <p:cNvPr id="5" name="Picture 5" descr="In_street_ped_xi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48286" y="849924"/>
            <a:ext cx="7721376" cy="4876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Rectangle 3"/>
          <p:cNvSpPr txBox="1">
            <a:spLocks noChangeArrowheads="1"/>
          </p:cNvSpPr>
          <p:nvPr/>
        </p:nvSpPr>
        <p:spPr>
          <a:xfrm>
            <a:off x="685800" y="228600"/>
            <a:ext cx="7772400" cy="99060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fontAlgn="auto">
              <a:spcAft>
                <a:spcPts val="0"/>
              </a:spcAft>
              <a:buFontTx/>
              <a:buNone/>
            </a:pPr>
            <a:r>
              <a:rPr lang="en-US" b="1" dirty="0"/>
              <a:t>Intersections: In-Street </a:t>
            </a:r>
            <a:r>
              <a:rPr lang="en-US" b="1" dirty="0" smtClean="0"/>
              <a:t>Pedestrian Crossing Signs</a:t>
            </a:r>
          </a:p>
        </p:txBody>
      </p:sp>
      <p:sp>
        <p:nvSpPr>
          <p:cNvPr id="7" name="Slide Number Placeholder 1"/>
          <p:cNvSpPr txBox="1">
            <a:spLocks/>
          </p:cNvSpPr>
          <p:nvPr/>
        </p:nvSpPr>
        <p:spPr>
          <a:xfrm>
            <a:off x="6553200" y="6356350"/>
            <a:ext cx="2133600" cy="365125"/>
          </a:xfrm>
          <a:prstGeom prst="rect">
            <a:avLst/>
          </a:prstGeom>
        </p:spPr>
        <p:txBody>
          <a:bodyPr/>
          <a:lstStyle>
            <a:defPPr>
              <a:defRPr lang="en-US"/>
            </a:defPPr>
            <a:lvl1pPr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1pPr>
            <a:lvl2pPr marL="4572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2pPr>
            <a:lvl3pPr marL="9144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3pPr>
            <a:lvl4pPr marL="13716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4pPr>
            <a:lvl5pPr marL="18288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5pPr>
            <a:lvl6pPr marL="2286000" algn="l" defTabSz="457200" rtl="0" eaLnBrk="1" latinLnBrk="0" hangingPunct="1">
              <a:defRPr sz="3200" kern="1200">
                <a:solidFill>
                  <a:schemeClr val="tx1"/>
                </a:solidFill>
                <a:latin typeface="Calibri" charset="0"/>
                <a:ea typeface="ＭＳ Ｐゴシック" charset="0"/>
                <a:cs typeface="ＭＳ Ｐゴシック" charset="0"/>
              </a:defRPr>
            </a:lvl6pPr>
            <a:lvl7pPr marL="2743200" algn="l" defTabSz="457200" rtl="0" eaLnBrk="1" latinLnBrk="0" hangingPunct="1">
              <a:defRPr sz="3200" kern="1200">
                <a:solidFill>
                  <a:schemeClr val="tx1"/>
                </a:solidFill>
                <a:latin typeface="Calibri" charset="0"/>
                <a:ea typeface="ＭＳ Ｐゴシック" charset="0"/>
                <a:cs typeface="ＭＳ Ｐゴシック" charset="0"/>
              </a:defRPr>
            </a:lvl7pPr>
            <a:lvl8pPr marL="3200400" algn="l" defTabSz="457200" rtl="0" eaLnBrk="1" latinLnBrk="0" hangingPunct="1">
              <a:defRPr sz="3200" kern="1200">
                <a:solidFill>
                  <a:schemeClr val="tx1"/>
                </a:solidFill>
                <a:latin typeface="Calibri" charset="0"/>
                <a:ea typeface="ＭＳ Ｐゴシック" charset="0"/>
                <a:cs typeface="ＭＳ Ｐゴシック" charset="0"/>
              </a:defRPr>
            </a:lvl8pPr>
            <a:lvl9pPr marL="3657600" algn="l" defTabSz="457200" rtl="0" eaLnBrk="1" latinLnBrk="0" hangingPunct="1">
              <a:defRPr sz="3200" kern="1200">
                <a:solidFill>
                  <a:schemeClr val="tx1"/>
                </a:solidFill>
                <a:latin typeface="Calibri" charset="0"/>
                <a:ea typeface="ＭＳ Ｐゴシック" charset="0"/>
                <a:cs typeface="ＭＳ Ｐゴシック" charset="0"/>
              </a:defRPr>
            </a:lvl9pPr>
          </a:lstStyle>
          <a:p>
            <a:endParaRPr lang="en-US" dirty="0"/>
          </a:p>
        </p:txBody>
      </p:sp>
    </p:spTree>
    <p:extLst>
      <p:ext uri="{BB962C8B-B14F-4D97-AF65-F5344CB8AC3E}">
        <p14:creationId xmlns:p14="http://schemas.microsoft.com/office/powerpoint/2010/main" val="39972903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5173579" y="1066800"/>
            <a:ext cx="3581400" cy="103718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2800" dirty="0" smtClean="0"/>
              <a:t>Rectangular Rapid Flashing </a:t>
            </a:r>
            <a:r>
              <a:rPr lang="en-US" sz="2800" dirty="0"/>
              <a:t>B</a:t>
            </a:r>
            <a:r>
              <a:rPr lang="en-US" sz="2800" dirty="0" smtClean="0"/>
              <a:t>eacon (RRFB)</a:t>
            </a:r>
          </a:p>
        </p:txBody>
      </p:sp>
      <p:pic>
        <p:nvPicPr>
          <p:cNvPr id="8" name="Content Placeholder 2"/>
          <p:cNvPicPr>
            <a:picLocks noChangeAspect="1"/>
          </p:cNvPicPr>
          <p:nvPr/>
        </p:nvPicPr>
        <p:blipFill rotWithShape="1">
          <a:blip r:embed="rId3" cstate="screen">
            <a:extLst>
              <a:ext uri="{28A0092B-C50C-407E-A947-70E740481C1C}">
                <a14:useLocalDpi xmlns:a14="http://schemas.microsoft.com/office/drawing/2010/main" val="0"/>
              </a:ext>
            </a:extLst>
          </a:blip>
          <a:srcRect/>
          <a:stretch/>
        </p:blipFill>
        <p:spPr>
          <a:xfrm>
            <a:off x="421886" y="2513350"/>
            <a:ext cx="4182197" cy="2820650"/>
          </a:xfrm>
          <a:prstGeom prst="rect">
            <a:avLst/>
          </a:prstGeom>
          <a:noFill/>
          <a:ln w="12700" cap="flat" algn="ctr">
            <a:solidFill>
              <a:schemeClr val="tx1"/>
            </a:solidFill>
            <a:miter lim="800000"/>
            <a:headEnd/>
            <a:tailEnd/>
          </a:ln>
        </p:spPr>
      </p:pic>
      <p:pic>
        <p:nvPicPr>
          <p:cNvPr id="9" name="Picture 8" descr="T:\PBTools.CVZ\PEDSAFE\Final Case Studies\New Case Studies\3-RRFBs in NJ\Image 3.jpg"/>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029201" y="2491615"/>
            <a:ext cx="3765884" cy="2842385"/>
          </a:xfrm>
          <a:prstGeom prst="rect">
            <a:avLst/>
          </a:prstGeom>
          <a:noFill/>
          <a:ln>
            <a:solidFill>
              <a:schemeClr val="tx1"/>
            </a:solidFill>
          </a:ln>
        </p:spPr>
      </p:pic>
      <p:sp>
        <p:nvSpPr>
          <p:cNvPr id="2" name="TextBox 1"/>
          <p:cNvSpPr txBox="1"/>
          <p:nvPr/>
        </p:nvSpPr>
        <p:spPr>
          <a:xfrm>
            <a:off x="835512" y="1066800"/>
            <a:ext cx="3062720" cy="1446550"/>
          </a:xfrm>
          <a:prstGeom prst="rect">
            <a:avLst/>
          </a:prstGeom>
          <a:noFill/>
        </p:spPr>
        <p:txBody>
          <a:bodyPr wrap="square" rtlCol="0">
            <a:spAutoFit/>
          </a:bodyPr>
          <a:lstStyle/>
          <a:p>
            <a:r>
              <a:rPr lang="en-US" sz="2800" dirty="0">
                <a:latin typeface="+mn-lt"/>
                <a:ea typeface="+mn-ea"/>
                <a:cs typeface="+mn-cs"/>
              </a:rPr>
              <a:t>Pedestrian Hybrid </a:t>
            </a:r>
            <a:r>
              <a:rPr lang="en-US" sz="2800" dirty="0" smtClean="0">
                <a:latin typeface="+mn-lt"/>
                <a:ea typeface="+mn-ea"/>
                <a:cs typeface="+mn-cs"/>
              </a:rPr>
              <a:t>Beacon (“</a:t>
            </a:r>
            <a:r>
              <a:rPr lang="en-US" sz="2800" dirty="0">
                <a:latin typeface="+mn-lt"/>
                <a:ea typeface="+mn-ea"/>
                <a:cs typeface="+mn-cs"/>
              </a:rPr>
              <a:t>HAWK”)</a:t>
            </a:r>
          </a:p>
          <a:p>
            <a:endParaRPr lang="en-US" dirty="0"/>
          </a:p>
        </p:txBody>
      </p:sp>
      <p:sp>
        <p:nvSpPr>
          <p:cNvPr id="10" name="Rectangle 2"/>
          <p:cNvSpPr txBox="1">
            <a:spLocks noChangeArrowheads="1"/>
          </p:cNvSpPr>
          <p:nvPr/>
        </p:nvSpPr>
        <p:spPr>
          <a:xfrm>
            <a:off x="457200" y="274638"/>
            <a:ext cx="8229600" cy="792162"/>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a:t>Midblock Crossings: Beacons</a:t>
            </a:r>
          </a:p>
          <a:p>
            <a:pPr fontAlgn="auto">
              <a:spcAft>
                <a:spcPts val="0"/>
              </a:spcAft>
            </a:pPr>
            <a:endParaRPr lang="en-US" sz="3200" b="1" dirty="0" smtClean="0"/>
          </a:p>
        </p:txBody>
      </p:sp>
    </p:spTree>
    <p:extLst>
      <p:ext uri="{BB962C8B-B14F-4D97-AF65-F5344CB8AC3E}">
        <p14:creationId xmlns:p14="http://schemas.microsoft.com/office/powerpoint/2010/main" val="15245804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71500" indent="-571500">
              <a:buAutoNum type="romanUcPeriod"/>
            </a:pPr>
            <a:r>
              <a:rPr lang="en-US" sz="3000" dirty="0" smtClean="0"/>
              <a:t>Designing streets for all users</a:t>
            </a:r>
          </a:p>
          <a:p>
            <a:pPr marL="571500" indent="-571500">
              <a:buAutoNum type="romanUcPeriod"/>
            </a:pPr>
            <a:r>
              <a:rPr lang="en-US" sz="3000" dirty="0" smtClean="0"/>
              <a:t>Street hierarchy</a:t>
            </a:r>
          </a:p>
          <a:p>
            <a:pPr marL="571500" indent="-571500">
              <a:buAutoNum type="romanUcPeriod"/>
            </a:pPr>
            <a:r>
              <a:rPr lang="en-US" sz="3000" dirty="0" smtClean="0"/>
              <a:t>Roadway segments</a:t>
            </a:r>
          </a:p>
          <a:p>
            <a:pPr marL="971550" lvl="1" indent="-571500"/>
            <a:r>
              <a:rPr lang="en-US" sz="2600" dirty="0" smtClean="0"/>
              <a:t>Intersections</a:t>
            </a:r>
            <a:endParaRPr lang="en-US" sz="2600" dirty="0"/>
          </a:p>
          <a:p>
            <a:pPr marL="971550" lvl="1" indent="-571500"/>
            <a:r>
              <a:rPr lang="en-US" sz="2600" dirty="0" smtClean="0"/>
              <a:t>Midblock crossings</a:t>
            </a:r>
          </a:p>
          <a:p>
            <a:pPr marL="571500" indent="-571500">
              <a:buAutoNum type="romanUcPeriod"/>
            </a:pPr>
            <a:r>
              <a:rPr lang="en-US" sz="3000" dirty="0" smtClean="0"/>
              <a:t>Retrofitting streets</a:t>
            </a:r>
            <a:endParaRPr lang="en-US" sz="3000" dirty="0"/>
          </a:p>
        </p:txBody>
      </p:sp>
      <p:sp>
        <p:nvSpPr>
          <p:cNvPr id="3" name="Text Placeholder 2"/>
          <p:cNvSpPr>
            <a:spLocks noGrp="1"/>
          </p:cNvSpPr>
          <p:nvPr>
            <p:ph type="body" sz="quarter" idx="10"/>
          </p:nvPr>
        </p:nvSpPr>
        <p:spPr/>
        <p:txBody>
          <a:bodyPr/>
          <a:lstStyle/>
          <a:p>
            <a:r>
              <a:rPr lang="en-US" dirty="0" smtClean="0"/>
              <a:t>Today’s Class</a:t>
            </a:r>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225231642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565245" y="304800"/>
            <a:ext cx="3962400" cy="11430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pPr>
            <a:r>
              <a:rPr lang="en-US" sz="3200" b="1" dirty="0"/>
              <a:t>Midblock Crossings: Multiple </a:t>
            </a:r>
            <a:r>
              <a:rPr lang="en-US" sz="3200" b="1" dirty="0" smtClean="0"/>
              <a:t>Threat </a:t>
            </a:r>
          </a:p>
          <a:p>
            <a:pPr algn="l" fontAlgn="auto">
              <a:spcAft>
                <a:spcPts val="0"/>
              </a:spcAft>
            </a:pPr>
            <a:r>
              <a:rPr lang="en-US" sz="3200" b="1" dirty="0" smtClean="0"/>
              <a:t>Crash Problem</a:t>
            </a:r>
          </a:p>
        </p:txBody>
      </p:sp>
      <p:sp>
        <p:nvSpPr>
          <p:cNvPr id="6" name="Rectangle 3"/>
          <p:cNvSpPr txBox="1">
            <a:spLocks noChangeArrowheads="1"/>
          </p:cNvSpPr>
          <p:nvPr/>
        </p:nvSpPr>
        <p:spPr>
          <a:xfrm>
            <a:off x="304800" y="1981200"/>
            <a:ext cx="41910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1st car stops to let pedestrian cross, blocking sight lines</a:t>
            </a:r>
          </a:p>
          <a:p>
            <a:pPr fontAlgn="auto">
              <a:spcAft>
                <a:spcPts val="0"/>
              </a:spcAft>
            </a:pPr>
            <a:r>
              <a:rPr lang="en-US" sz="3000" dirty="0" smtClean="0"/>
              <a:t>2nd car doesn’t stop and  hits pedestrian at high speed</a:t>
            </a:r>
          </a:p>
        </p:txBody>
      </p:sp>
      <p:pic>
        <p:nvPicPr>
          <p:cNvPr id="7" name="Picture 4" descr="Advance stop bar closeup without"/>
          <p:cNvPicPr>
            <a:picLocks noChangeAspect="1" noChangeArrowheads="1"/>
          </p:cNvPicPr>
          <p:nvPr/>
        </p:nvPicPr>
        <p:blipFill>
          <a:blip r:embed="rId3" cstate="email">
            <a:lum bright="-8000" contrast="8000"/>
            <a:extLst>
              <a:ext uri="{28A0092B-C50C-407E-A947-70E740481C1C}">
                <a14:useLocalDpi xmlns:a14="http://schemas.microsoft.com/office/drawing/2010/main" val="0"/>
              </a:ext>
            </a:extLst>
          </a:blip>
          <a:srcRect/>
          <a:stretch>
            <a:fillRect/>
          </a:stretch>
        </p:blipFill>
        <p:spPr bwMode="auto">
          <a:xfrm>
            <a:off x="4800600" y="52316"/>
            <a:ext cx="4068419" cy="5715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65943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228600" y="381000"/>
            <a:ext cx="4343400" cy="14478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fontAlgn="auto">
              <a:spcAft>
                <a:spcPts val="0"/>
              </a:spcAft>
            </a:pPr>
            <a:r>
              <a:rPr lang="en-US" sz="3200" b="1" dirty="0"/>
              <a:t>Midblock Crossings: </a:t>
            </a:r>
            <a:r>
              <a:rPr lang="en-US" sz="3200" b="1" dirty="0" smtClean="0"/>
              <a:t>Advance stop/yield line</a:t>
            </a:r>
          </a:p>
        </p:txBody>
      </p:sp>
      <p:sp>
        <p:nvSpPr>
          <p:cNvPr id="6" name="Rectangle 3"/>
          <p:cNvSpPr txBox="1">
            <a:spLocks noChangeArrowheads="1"/>
          </p:cNvSpPr>
          <p:nvPr/>
        </p:nvSpPr>
        <p:spPr>
          <a:xfrm>
            <a:off x="228600" y="1981200"/>
            <a:ext cx="41148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1st car stops further back, opening up sight lines</a:t>
            </a:r>
          </a:p>
          <a:p>
            <a:pPr fontAlgn="auto">
              <a:spcAft>
                <a:spcPts val="0"/>
              </a:spcAft>
            </a:pPr>
            <a:r>
              <a:rPr lang="en-US" sz="3000" dirty="0" smtClean="0"/>
              <a:t>2nd car can be seen by the pedestrian</a:t>
            </a:r>
          </a:p>
        </p:txBody>
      </p:sp>
      <p:pic>
        <p:nvPicPr>
          <p:cNvPr id="7" name="Picture 4" descr="Advance stop bar closeup with"/>
          <p:cNvPicPr>
            <a:picLocks noChangeAspect="1" noChangeArrowheads="1"/>
          </p:cNvPicPr>
          <p:nvPr/>
        </p:nvPicPr>
        <p:blipFill>
          <a:blip r:embed="rId3" cstate="email">
            <a:lum bright="-8000" contrast="8000"/>
            <a:extLst>
              <a:ext uri="{28A0092B-C50C-407E-A947-70E740481C1C}">
                <a14:useLocalDpi xmlns:a14="http://schemas.microsoft.com/office/drawing/2010/main" val="0"/>
              </a:ext>
            </a:extLst>
          </a:blip>
          <a:srcRect/>
          <a:stretch>
            <a:fillRect/>
          </a:stretch>
        </p:blipFill>
        <p:spPr bwMode="auto">
          <a:xfrm>
            <a:off x="4876800" y="76200"/>
            <a:ext cx="4164013" cy="584928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15580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Text Box 5"/>
          <p:cNvSpPr txBox="1">
            <a:spLocks noChangeArrowheads="1"/>
          </p:cNvSpPr>
          <p:nvPr/>
        </p:nvSpPr>
        <p:spPr bwMode="auto">
          <a:xfrm>
            <a:off x="179388" y="166688"/>
            <a:ext cx="881221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3200" b="1">
                <a:solidFill>
                  <a:schemeClr val="tx1"/>
                </a:solidFill>
                <a:latin typeface="Calibri" pitchFamily="34" charset="0"/>
              </a:defRPr>
            </a:lvl1pPr>
            <a:lvl2pPr marL="742950" indent="-285750">
              <a:defRPr sz="3200" b="1">
                <a:solidFill>
                  <a:schemeClr val="tx1"/>
                </a:solidFill>
                <a:latin typeface="Calibri" pitchFamily="34" charset="0"/>
              </a:defRPr>
            </a:lvl2pPr>
            <a:lvl3pPr marL="1143000" indent="-228600">
              <a:defRPr sz="3200" b="1">
                <a:solidFill>
                  <a:schemeClr val="tx1"/>
                </a:solidFill>
                <a:latin typeface="Calibri" pitchFamily="34" charset="0"/>
              </a:defRPr>
            </a:lvl3pPr>
            <a:lvl4pPr marL="1600200" indent="-228600">
              <a:defRPr sz="3200" b="1">
                <a:solidFill>
                  <a:schemeClr val="tx1"/>
                </a:solidFill>
                <a:latin typeface="Calibri" pitchFamily="34" charset="0"/>
              </a:defRPr>
            </a:lvl4pPr>
            <a:lvl5pPr marL="2057400" indent="-228600">
              <a:defRPr sz="3200" b="1">
                <a:solidFill>
                  <a:schemeClr val="tx1"/>
                </a:solidFill>
                <a:latin typeface="Calibri" pitchFamily="34" charset="0"/>
              </a:defRPr>
            </a:lvl5pPr>
            <a:lvl6pPr marL="2514600" indent="-228600" algn="ctr" eaLnBrk="0" fontAlgn="base" hangingPunct="0">
              <a:spcBef>
                <a:spcPct val="0"/>
              </a:spcBef>
              <a:spcAft>
                <a:spcPct val="0"/>
              </a:spcAft>
              <a:defRPr sz="3200" b="1">
                <a:solidFill>
                  <a:schemeClr val="tx1"/>
                </a:solidFill>
                <a:latin typeface="Calibri" pitchFamily="34" charset="0"/>
              </a:defRPr>
            </a:lvl6pPr>
            <a:lvl7pPr marL="2971800" indent="-228600" algn="ctr" eaLnBrk="0" fontAlgn="base" hangingPunct="0">
              <a:spcBef>
                <a:spcPct val="0"/>
              </a:spcBef>
              <a:spcAft>
                <a:spcPct val="0"/>
              </a:spcAft>
              <a:defRPr sz="3200" b="1">
                <a:solidFill>
                  <a:schemeClr val="tx1"/>
                </a:solidFill>
                <a:latin typeface="Calibri" pitchFamily="34" charset="0"/>
              </a:defRPr>
            </a:lvl7pPr>
            <a:lvl8pPr marL="3429000" indent="-228600" algn="ctr" eaLnBrk="0" fontAlgn="base" hangingPunct="0">
              <a:spcBef>
                <a:spcPct val="0"/>
              </a:spcBef>
              <a:spcAft>
                <a:spcPct val="0"/>
              </a:spcAft>
              <a:defRPr sz="3200" b="1">
                <a:solidFill>
                  <a:schemeClr val="tx1"/>
                </a:solidFill>
                <a:latin typeface="Calibri" pitchFamily="34" charset="0"/>
              </a:defRPr>
            </a:lvl8pPr>
            <a:lvl9pPr marL="3886200" indent="-228600" algn="ctr" eaLnBrk="0" fontAlgn="base" hangingPunct="0">
              <a:spcBef>
                <a:spcPct val="0"/>
              </a:spcBef>
              <a:spcAft>
                <a:spcPct val="0"/>
              </a:spcAft>
              <a:defRPr sz="3200" b="1">
                <a:solidFill>
                  <a:schemeClr val="tx1"/>
                </a:solidFill>
                <a:latin typeface="Calibri" pitchFamily="34" charset="0"/>
              </a:defRPr>
            </a:lvl9pPr>
          </a:lstStyle>
          <a:p>
            <a:pPr algn="ctr"/>
            <a:r>
              <a:rPr lang="en-US" dirty="0"/>
              <a:t>Midblock Crossings: </a:t>
            </a:r>
            <a:r>
              <a:rPr lang="en-US" dirty="0" smtClean="0"/>
              <a:t>Raised Median</a:t>
            </a:r>
            <a:endParaRPr lang="en-US" dirty="0"/>
          </a:p>
        </p:txBody>
      </p:sp>
      <p:sp>
        <p:nvSpPr>
          <p:cNvPr id="6" name="Rectangle 3"/>
          <p:cNvSpPr txBox="1">
            <a:spLocks noChangeArrowheads="1"/>
          </p:cNvSpPr>
          <p:nvPr/>
        </p:nvSpPr>
        <p:spPr>
          <a:xfrm>
            <a:off x="-138906" y="5457749"/>
            <a:ext cx="9448800" cy="6096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fontAlgn="auto">
              <a:spcAft>
                <a:spcPts val="0"/>
              </a:spcAft>
              <a:buFontTx/>
              <a:buNone/>
            </a:pPr>
            <a:r>
              <a:rPr lang="en-US" sz="3000" dirty="0" smtClean="0"/>
              <a:t>Breaks complex crossing into two simpler crossings</a:t>
            </a:r>
          </a:p>
        </p:txBody>
      </p:sp>
      <p:pic>
        <p:nvPicPr>
          <p:cNvPr id="7" name="Picture 2" descr="S:\CompleteST.LS\NCDOT Guidelines\Guidelines Images\Rozelles Ferry @ Zebulon - 04 charotte midblock crossing near pg 18_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91741" y="751463"/>
            <a:ext cx="7987506" cy="469221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685008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685800" y="228600"/>
            <a:ext cx="77724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Street Retrofits: Bike Lanes</a:t>
            </a:r>
          </a:p>
        </p:txBody>
      </p:sp>
      <p:sp>
        <p:nvSpPr>
          <p:cNvPr id="6" name="Rectangle 3"/>
          <p:cNvSpPr txBox="1">
            <a:spLocks noChangeArrowheads="1"/>
          </p:cNvSpPr>
          <p:nvPr/>
        </p:nvSpPr>
        <p:spPr>
          <a:xfrm>
            <a:off x="419100" y="826477"/>
            <a:ext cx="86868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Tx/>
              <a:buNone/>
            </a:pPr>
            <a:r>
              <a:rPr lang="en-US" sz="3000" dirty="0" smtClean="0"/>
              <a:t>Considerations for retrofitting bike lanes on existing streets:</a:t>
            </a:r>
          </a:p>
          <a:p>
            <a:pPr fontAlgn="auto">
              <a:spcAft>
                <a:spcPts val="0"/>
              </a:spcAft>
            </a:pPr>
            <a:r>
              <a:rPr lang="en-US" sz="2800" dirty="0" smtClean="0"/>
              <a:t>Reduction of travel lane width</a:t>
            </a:r>
          </a:p>
          <a:p>
            <a:pPr fontAlgn="auto">
              <a:spcAft>
                <a:spcPts val="0"/>
              </a:spcAft>
            </a:pPr>
            <a:r>
              <a:rPr lang="en-US" sz="2800" dirty="0" smtClean="0"/>
              <a:t>Reduction in the number of travel lanes</a:t>
            </a:r>
          </a:p>
          <a:p>
            <a:pPr fontAlgn="auto">
              <a:spcAft>
                <a:spcPts val="0"/>
              </a:spcAft>
            </a:pPr>
            <a:r>
              <a:rPr lang="en-US" sz="2800" dirty="0" smtClean="0"/>
              <a:t>Removal, narrowing, or reconfiguration of parking</a:t>
            </a:r>
          </a:p>
          <a:p>
            <a:pPr fontAlgn="auto">
              <a:spcAft>
                <a:spcPts val="0"/>
              </a:spcAft>
            </a:pPr>
            <a:r>
              <a:rPr lang="en-US" sz="2800" dirty="0" smtClean="0"/>
              <a:t>Other design options</a:t>
            </a:r>
          </a:p>
        </p:txBody>
      </p:sp>
      <p:pic>
        <p:nvPicPr>
          <p:cNvPr id="7" name="Picture 6" descr="lane narrowi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2438400" y="3921676"/>
            <a:ext cx="4648200" cy="2039202"/>
          </a:xfrm>
          <a:prstGeom prst="rect">
            <a:avLst/>
          </a:prstGeo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0178662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a:t>Street Retrofits: </a:t>
            </a:r>
            <a:r>
              <a:rPr lang="en-US" sz="3200" b="1" dirty="0" smtClean="0"/>
              <a:t>Road Diet</a:t>
            </a:r>
          </a:p>
        </p:txBody>
      </p:sp>
      <p:sp>
        <p:nvSpPr>
          <p:cNvPr id="6" name="Rectangle 3"/>
          <p:cNvSpPr txBox="1">
            <a:spLocks noChangeArrowheads="1"/>
          </p:cNvSpPr>
          <p:nvPr/>
        </p:nvSpPr>
        <p:spPr>
          <a:xfrm>
            <a:off x="685800" y="1066800"/>
            <a:ext cx="7772400" cy="47244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lnSpc>
                <a:spcPct val="90000"/>
              </a:lnSpc>
              <a:spcAft>
                <a:spcPts val="0"/>
              </a:spcAft>
              <a:buNone/>
            </a:pPr>
            <a:r>
              <a:rPr lang="en-US" sz="3000" dirty="0" smtClean="0"/>
              <a:t>Benefits:</a:t>
            </a:r>
            <a:endParaRPr lang="en-US" sz="3000" dirty="0"/>
          </a:p>
          <a:p>
            <a:pPr fontAlgn="auto">
              <a:lnSpc>
                <a:spcPct val="90000"/>
              </a:lnSpc>
              <a:spcAft>
                <a:spcPts val="0"/>
              </a:spcAft>
            </a:pPr>
            <a:r>
              <a:rPr lang="en-US" sz="2800" dirty="0" smtClean="0"/>
              <a:t>Reduces crossing distance</a:t>
            </a:r>
          </a:p>
          <a:p>
            <a:pPr fontAlgn="auto">
              <a:lnSpc>
                <a:spcPct val="90000"/>
              </a:lnSpc>
              <a:spcAft>
                <a:spcPts val="0"/>
              </a:spcAft>
            </a:pPr>
            <a:r>
              <a:rPr lang="en-US" sz="2800" dirty="0" smtClean="0"/>
              <a:t>Reduces “multiple threat” crash types</a:t>
            </a:r>
          </a:p>
          <a:p>
            <a:pPr fontAlgn="auto">
              <a:lnSpc>
                <a:spcPct val="90000"/>
              </a:lnSpc>
              <a:spcAft>
                <a:spcPts val="0"/>
              </a:spcAft>
            </a:pPr>
            <a:r>
              <a:rPr lang="en-US" sz="2800" dirty="0" smtClean="0"/>
              <a:t>Provides room for crossing island to break crossing into 2 simpler crossings</a:t>
            </a:r>
          </a:p>
          <a:p>
            <a:pPr fontAlgn="auto">
              <a:lnSpc>
                <a:spcPct val="90000"/>
              </a:lnSpc>
              <a:spcAft>
                <a:spcPts val="0"/>
              </a:spcAft>
            </a:pPr>
            <a:r>
              <a:rPr lang="en-US" sz="2800" dirty="0" smtClean="0"/>
              <a:t>Reduces top end travel speeds</a:t>
            </a:r>
          </a:p>
          <a:p>
            <a:pPr fontAlgn="auto">
              <a:lnSpc>
                <a:spcPct val="90000"/>
              </a:lnSpc>
              <a:spcAft>
                <a:spcPts val="0"/>
              </a:spcAft>
            </a:pPr>
            <a:r>
              <a:rPr lang="en-US" sz="2800" dirty="0" smtClean="0"/>
              <a:t>Buffers sidewalk from travel lanes (parking or bike lane)</a:t>
            </a:r>
          </a:p>
          <a:p>
            <a:pPr fontAlgn="auto">
              <a:lnSpc>
                <a:spcPct val="90000"/>
              </a:lnSpc>
              <a:spcAft>
                <a:spcPts val="0"/>
              </a:spcAft>
            </a:pPr>
            <a:r>
              <a:rPr lang="en-US" sz="2800" dirty="0" smtClean="0"/>
              <a:t>Reclaims street space for “higher and better use” than moving peak hour traffic</a:t>
            </a:r>
          </a:p>
        </p:txBody>
      </p:sp>
    </p:spTree>
    <p:extLst>
      <p:ext uri="{BB962C8B-B14F-4D97-AF65-F5344CB8AC3E}">
        <p14:creationId xmlns:p14="http://schemas.microsoft.com/office/powerpoint/2010/main" val="360383992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447800"/>
            <a:ext cx="8229600" cy="4419601"/>
          </a:xfrm>
        </p:spPr>
        <p:txBody>
          <a:bodyPr/>
          <a:lstStyle/>
          <a:p>
            <a:pPr marL="0" indent="0">
              <a:spcAft>
                <a:spcPct val="15000"/>
              </a:spcAft>
              <a:buNone/>
              <a:defRPr/>
            </a:pPr>
            <a:r>
              <a:rPr lang="en-US" sz="3000" b="1" dirty="0"/>
              <a:t>Edgewater Drive (Orlando, FL) </a:t>
            </a:r>
          </a:p>
          <a:p>
            <a:pPr marL="0" indent="0">
              <a:spcAft>
                <a:spcPct val="15000"/>
              </a:spcAft>
              <a:buNone/>
              <a:defRPr/>
            </a:pPr>
            <a:r>
              <a:rPr lang="en-US" sz="2800" dirty="0"/>
              <a:t>Repaving project scheduled in 5-year work plan</a:t>
            </a:r>
          </a:p>
          <a:p>
            <a:pPr marL="0" indent="0">
              <a:spcAft>
                <a:spcPct val="15000"/>
              </a:spcAft>
              <a:buNone/>
              <a:defRPr/>
            </a:pPr>
            <a:r>
              <a:rPr lang="en-US" sz="2800" dirty="0"/>
              <a:t>Florida DOT required:</a:t>
            </a:r>
          </a:p>
          <a:p>
            <a:pPr marL="800100" lvl="1" indent="-342900">
              <a:spcAft>
                <a:spcPct val="15000"/>
              </a:spcAft>
              <a:buFont typeface="Arial" pitchFamily="34" charset="0"/>
              <a:buChar char="•"/>
              <a:defRPr/>
            </a:pPr>
            <a:r>
              <a:rPr lang="en-US" sz="2400" dirty="0"/>
              <a:t>Changes must be accepted by neighborhood and business association</a:t>
            </a:r>
          </a:p>
          <a:p>
            <a:pPr marL="800100" lvl="1" indent="-342900">
              <a:spcAft>
                <a:spcPct val="15000"/>
              </a:spcAft>
              <a:buFont typeface="Arial" pitchFamily="34" charset="0"/>
              <a:buChar char="•"/>
              <a:defRPr/>
            </a:pPr>
            <a:r>
              <a:rPr lang="en-US" sz="2400" dirty="0"/>
              <a:t>City must conduct before/after studies</a:t>
            </a:r>
          </a:p>
          <a:p>
            <a:endParaRPr lang="en-US" dirty="0"/>
          </a:p>
        </p:txBody>
      </p:sp>
      <p:sp>
        <p:nvSpPr>
          <p:cNvPr id="3" name="Text Placeholder 2"/>
          <p:cNvSpPr>
            <a:spLocks noGrp="1"/>
          </p:cNvSpPr>
          <p:nvPr>
            <p:ph type="body" sz="quarter" idx="10"/>
          </p:nvPr>
        </p:nvSpPr>
        <p:spPr/>
        <p:txBody>
          <a:bodyPr/>
          <a:lstStyle/>
          <a:p>
            <a:r>
              <a:rPr lang="en-US" dirty="0"/>
              <a:t>Street Retrofits: </a:t>
            </a:r>
            <a:r>
              <a:rPr lang="en-US" dirty="0" smtClean="0"/>
              <a:t>Road </a:t>
            </a:r>
            <a:r>
              <a:rPr lang="en-US" dirty="0"/>
              <a:t>Diet Example</a:t>
            </a:r>
          </a:p>
          <a:p>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44443857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pic>
        <p:nvPicPr>
          <p:cNvPr id="5" name="Picture 2" descr="Before Segment 1"/>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266700" y="141668"/>
            <a:ext cx="8610600" cy="5246741"/>
          </a:xfrm>
          <a:prstGeom prst="rect">
            <a:avLst/>
          </a:prstGeom>
          <a:gradFill rotWithShape="0">
            <a:gsLst>
              <a:gs pos="0">
                <a:schemeClr val="tx1"/>
              </a:gs>
              <a:gs pos="100000">
                <a:schemeClr val="tx1">
                  <a:gamma/>
                  <a:shade val="46275"/>
                  <a:invGamma/>
                </a:schemeClr>
              </a:gs>
            </a:gsLst>
            <a:lin ang="5400000" scaled="1"/>
          </a:gradFill>
          <a:ln>
            <a:solidFill>
              <a:schemeClr val="tx1"/>
            </a:solidFill>
          </a:ln>
        </p:spPr>
      </p:pic>
      <p:sp>
        <p:nvSpPr>
          <p:cNvPr id="6" name="Slide Number Placeholder 3"/>
          <p:cNvSpPr txBox="1">
            <a:spLocks noGrp="1"/>
          </p:cNvSpPr>
          <p:nvPr/>
        </p:nvSpPr>
        <p:spPr bwMode="auto">
          <a:xfrm>
            <a:off x="8472488" y="6477000"/>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r"/>
            <a:fld id="{366F2427-29C8-403F-BED9-34A449AE985D}" type="slidenum">
              <a:rPr lang="en-US" sz="1400" b="1">
                <a:solidFill>
                  <a:srgbClr val="FFFFFF"/>
                </a:solidFill>
              </a:rPr>
              <a:pPr algn="r"/>
              <a:t>36</a:t>
            </a:fld>
            <a:endParaRPr lang="en-US" sz="1400" b="1" dirty="0">
              <a:solidFill>
                <a:srgbClr val="FFFFFF"/>
              </a:solidFill>
            </a:endParaRPr>
          </a:p>
        </p:txBody>
      </p:sp>
      <p:sp>
        <p:nvSpPr>
          <p:cNvPr id="7" name="TextBox 6"/>
          <p:cNvSpPr txBox="1"/>
          <p:nvPr/>
        </p:nvSpPr>
        <p:spPr>
          <a:xfrm>
            <a:off x="3771900" y="5370824"/>
            <a:ext cx="1600200" cy="584775"/>
          </a:xfrm>
          <a:prstGeom prst="rect">
            <a:avLst/>
          </a:prstGeom>
          <a:noFill/>
        </p:spPr>
        <p:txBody>
          <a:bodyPr wrap="square" rtlCol="0">
            <a:spAutoFit/>
          </a:bodyPr>
          <a:lstStyle/>
          <a:p>
            <a:pPr algn="ctr"/>
            <a:r>
              <a:rPr lang="en-US" sz="3200" b="1" dirty="0" smtClean="0"/>
              <a:t>Before</a:t>
            </a:r>
            <a:endParaRPr lang="en-US" b="1" dirty="0"/>
          </a:p>
        </p:txBody>
      </p:sp>
    </p:spTree>
    <p:extLst>
      <p:ext uri="{BB962C8B-B14F-4D97-AF65-F5344CB8AC3E}">
        <p14:creationId xmlns:p14="http://schemas.microsoft.com/office/powerpoint/2010/main" val="217311547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7" name="TextBox 6"/>
          <p:cNvSpPr txBox="1"/>
          <p:nvPr/>
        </p:nvSpPr>
        <p:spPr>
          <a:xfrm>
            <a:off x="3505200" y="5390935"/>
            <a:ext cx="1953580" cy="584775"/>
          </a:xfrm>
          <a:prstGeom prst="rect">
            <a:avLst/>
          </a:prstGeom>
          <a:noFill/>
        </p:spPr>
        <p:txBody>
          <a:bodyPr wrap="square" rtlCol="0">
            <a:spAutoFit/>
          </a:bodyPr>
          <a:lstStyle/>
          <a:p>
            <a:pPr algn="ctr"/>
            <a:r>
              <a:rPr lang="en-US" b="1" dirty="0" smtClean="0"/>
              <a:t>After</a:t>
            </a:r>
            <a:endParaRPr lang="en-US" b="1" dirty="0"/>
          </a:p>
        </p:txBody>
      </p:sp>
      <p:pic>
        <p:nvPicPr>
          <p:cNvPr id="8" name="Picture 2" descr="Edgewater After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888" y="152400"/>
            <a:ext cx="8577285" cy="533399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3618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graphicFrame>
        <p:nvGraphicFramePr>
          <p:cNvPr id="2" name="Object 2"/>
          <p:cNvGraphicFramePr>
            <a:graphicFrameLocks noChangeAspect="1"/>
          </p:cNvGraphicFramePr>
          <p:nvPr>
            <p:extLst>
              <p:ext uri="{D42A27DB-BD31-4B8C-83A1-F6EECF244321}">
                <p14:modId xmlns:p14="http://schemas.microsoft.com/office/powerpoint/2010/main" val="2818016657"/>
              </p:ext>
            </p:extLst>
          </p:nvPr>
        </p:nvGraphicFramePr>
        <p:xfrm>
          <a:off x="446088" y="965200"/>
          <a:ext cx="7975600" cy="5024438"/>
        </p:xfrm>
        <a:graphic>
          <a:graphicData uri="http://schemas.openxmlformats.org/drawingml/2006/chart">
            <c:chart xmlns:c="http://schemas.openxmlformats.org/drawingml/2006/chart" xmlns:r="http://schemas.openxmlformats.org/officeDocument/2006/relationships" r:id="rId3"/>
          </a:graphicData>
        </a:graphic>
      </p:graphicFrame>
      <p:sp>
        <p:nvSpPr>
          <p:cNvPr id="6" name="Line 3"/>
          <p:cNvSpPr>
            <a:spLocks noChangeShapeType="1"/>
          </p:cNvSpPr>
          <p:nvPr/>
        </p:nvSpPr>
        <p:spPr bwMode="auto">
          <a:xfrm flipV="1">
            <a:off x="3962400" y="706438"/>
            <a:ext cx="0" cy="4953000"/>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7" name="Line 4"/>
          <p:cNvSpPr>
            <a:spLocks noChangeShapeType="1"/>
          </p:cNvSpPr>
          <p:nvPr/>
        </p:nvSpPr>
        <p:spPr bwMode="auto">
          <a:xfrm flipV="1">
            <a:off x="6089176" y="706438"/>
            <a:ext cx="0" cy="4953000"/>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wrap="none"/>
          <a:lstStyle/>
          <a:p>
            <a:endParaRPr lang="en-US" dirty="0"/>
          </a:p>
        </p:txBody>
      </p:sp>
      <p:sp>
        <p:nvSpPr>
          <p:cNvPr id="8" name="Rectangle 5"/>
          <p:cNvSpPr>
            <a:spLocks noChangeArrowheads="1"/>
          </p:cNvSpPr>
          <p:nvPr/>
        </p:nvSpPr>
        <p:spPr bwMode="auto">
          <a:xfrm>
            <a:off x="76200" y="76200"/>
            <a:ext cx="89916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b="1" dirty="0"/>
              <a:t>Street Retrofits: </a:t>
            </a:r>
            <a:r>
              <a:rPr lang="en-US" b="1" dirty="0" smtClean="0"/>
              <a:t>Road Diet </a:t>
            </a:r>
            <a:r>
              <a:rPr lang="en-US" b="1" dirty="0" smtClean="0">
                <a:latin typeface="+mj-lt"/>
                <a:ea typeface="+mj-ea"/>
                <a:cs typeface="+mj-cs"/>
              </a:rPr>
              <a:t>Outcome</a:t>
            </a:r>
            <a:endParaRPr lang="en-US" b="1" dirty="0">
              <a:latin typeface="+mj-lt"/>
              <a:ea typeface="+mj-ea"/>
              <a:cs typeface="+mj-cs"/>
            </a:endParaRPr>
          </a:p>
        </p:txBody>
      </p:sp>
      <p:sp>
        <p:nvSpPr>
          <p:cNvPr id="9" name="Slide Number Placeholder 5"/>
          <p:cNvSpPr txBox="1">
            <a:spLocks noGrp="1"/>
          </p:cNvSpPr>
          <p:nvPr/>
        </p:nvSpPr>
        <p:spPr bwMode="auto">
          <a:xfrm>
            <a:off x="8472488" y="6477000"/>
            <a:ext cx="6096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Arial" pitchFamily="34" charset="0"/>
                <a:ea typeface="MS PGothic" pitchFamily="34" charset="-128"/>
              </a:defRPr>
            </a:lvl9pPr>
          </a:lstStyle>
          <a:p>
            <a:pPr algn="r"/>
            <a:fld id="{6370549C-B698-44B1-A085-ED7BB6FF1626}" type="slidenum">
              <a:rPr lang="en-US" sz="1400" b="1">
                <a:solidFill>
                  <a:srgbClr val="FFFFFF"/>
                </a:solidFill>
              </a:rPr>
              <a:pPr algn="r"/>
              <a:t>38</a:t>
            </a:fld>
            <a:endParaRPr lang="en-US" sz="1400" b="1" dirty="0">
              <a:solidFill>
                <a:srgbClr val="FFFFFF"/>
              </a:solidFill>
            </a:endParaRPr>
          </a:p>
        </p:txBody>
      </p:sp>
    </p:spTree>
    <p:extLst>
      <p:ext uri="{BB962C8B-B14F-4D97-AF65-F5344CB8AC3E}">
        <p14:creationId xmlns:p14="http://schemas.microsoft.com/office/powerpoint/2010/main" val="204695389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sz="3000" dirty="0"/>
              <a:t>34% reduction in crashes per mile travelled </a:t>
            </a:r>
          </a:p>
          <a:p>
            <a:r>
              <a:rPr lang="en-US" sz="3000" dirty="0"/>
              <a:t>Traffic volumes remained similar (~20,000 ADT)</a:t>
            </a:r>
          </a:p>
          <a:p>
            <a:r>
              <a:rPr lang="en-US" sz="3000" dirty="0"/>
              <a:t>On-street parking utilization improved from 29% to 41%</a:t>
            </a:r>
          </a:p>
          <a:p>
            <a:r>
              <a:rPr lang="en-US" sz="3000" dirty="0"/>
              <a:t>Pedestrian volumes increased 23%</a:t>
            </a:r>
          </a:p>
          <a:p>
            <a:r>
              <a:rPr lang="en-US" sz="3000" dirty="0"/>
              <a:t>Bicyclist volumes increased 30%</a:t>
            </a:r>
          </a:p>
          <a:p>
            <a:endParaRPr lang="en-US" dirty="0"/>
          </a:p>
          <a:p>
            <a:endParaRPr lang="en-US" dirty="0"/>
          </a:p>
        </p:txBody>
      </p:sp>
      <p:sp>
        <p:nvSpPr>
          <p:cNvPr id="3" name="Text Placeholder 2"/>
          <p:cNvSpPr>
            <a:spLocks noGrp="1"/>
          </p:cNvSpPr>
          <p:nvPr>
            <p:ph type="body" sz="quarter" idx="10"/>
          </p:nvPr>
        </p:nvSpPr>
        <p:spPr/>
        <p:txBody>
          <a:bodyPr/>
          <a:lstStyle/>
          <a:p>
            <a:r>
              <a:rPr lang="en-US" dirty="0"/>
              <a:t>Street Retrofits: Road Diet </a:t>
            </a:r>
            <a:r>
              <a:rPr lang="en-US" dirty="0" smtClean="0"/>
              <a:t>Outcome</a:t>
            </a:r>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3536491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pic>
        <p:nvPicPr>
          <p:cNvPr id="11" name="Picture 2"/>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4652408" y="800100"/>
            <a:ext cx="4491592" cy="2247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itle 1"/>
          <p:cNvSpPr txBox="1">
            <a:spLocks/>
          </p:cNvSpPr>
          <p:nvPr/>
        </p:nvSpPr>
        <p:spPr>
          <a:xfrm>
            <a:off x="2498927" y="228600"/>
            <a:ext cx="4761988" cy="5715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Complete Streets</a:t>
            </a:r>
            <a:endParaRPr lang="en-US" sz="3200" b="1" dirty="0"/>
          </a:p>
        </p:txBody>
      </p:sp>
      <p:sp>
        <p:nvSpPr>
          <p:cNvPr id="13" name="Content Placeholder 2"/>
          <p:cNvSpPr>
            <a:spLocks noGrp="1"/>
          </p:cNvSpPr>
          <p:nvPr>
            <p:ph idx="1"/>
          </p:nvPr>
        </p:nvSpPr>
        <p:spPr>
          <a:xfrm>
            <a:off x="228600" y="876300"/>
            <a:ext cx="4267200" cy="5143500"/>
          </a:xfrm>
        </p:spPr>
        <p:txBody>
          <a:bodyPr>
            <a:normAutofit fontScale="62500" lnSpcReduction="20000"/>
          </a:bodyPr>
          <a:lstStyle/>
          <a:p>
            <a:pPr marL="0" indent="0">
              <a:buNone/>
            </a:pPr>
            <a:r>
              <a:rPr lang="en-US" sz="4800" dirty="0" smtClean="0"/>
              <a:t>Complete Streets are designed and operated to enable safe access for all users:</a:t>
            </a:r>
          </a:p>
          <a:p>
            <a:r>
              <a:rPr lang="en-US" sz="3800" dirty="0" smtClean="0"/>
              <a:t>Pedestrians</a:t>
            </a:r>
          </a:p>
          <a:p>
            <a:r>
              <a:rPr lang="en-US" sz="3800" dirty="0" smtClean="0"/>
              <a:t>Bicyclists </a:t>
            </a:r>
          </a:p>
          <a:p>
            <a:r>
              <a:rPr lang="en-US" sz="3800" dirty="0"/>
              <a:t>M</a:t>
            </a:r>
            <a:r>
              <a:rPr lang="en-US" sz="3800" dirty="0" smtClean="0"/>
              <a:t>otorists </a:t>
            </a:r>
          </a:p>
          <a:p>
            <a:r>
              <a:rPr lang="en-US" sz="3800" dirty="0"/>
              <a:t>T</a:t>
            </a:r>
            <a:r>
              <a:rPr lang="en-US" sz="3800" dirty="0" smtClean="0"/>
              <a:t>ransit riders </a:t>
            </a:r>
          </a:p>
          <a:p>
            <a:endParaRPr lang="en-US" sz="3800" dirty="0" smtClean="0"/>
          </a:p>
          <a:p>
            <a:pPr marL="0" indent="0">
              <a:buNone/>
            </a:pPr>
            <a:r>
              <a:rPr lang="en-US" sz="4800" dirty="0" smtClean="0"/>
              <a:t>People of all ages and abilities must be able to safely move along and across a Complete </a:t>
            </a:r>
            <a:r>
              <a:rPr lang="en-US" sz="4800" dirty="0"/>
              <a:t>S</a:t>
            </a:r>
            <a:r>
              <a:rPr lang="en-US" sz="4800" dirty="0" smtClean="0"/>
              <a:t>treet.</a:t>
            </a:r>
          </a:p>
        </p:txBody>
      </p:sp>
      <p:pic>
        <p:nvPicPr>
          <p:cNvPr id="7" name="Picture 2"/>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4879921" y="3200400"/>
            <a:ext cx="4264079" cy="2483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descr="http://www.pedbikeimages.org/largeimages/portland-midblock.jpg"/>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4652408" y="3048000"/>
            <a:ext cx="4372968" cy="206748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84320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sz="3000" dirty="0"/>
              <a:t>“Complete Streets” are designed for all road users and based on the surrounding context</a:t>
            </a:r>
          </a:p>
          <a:p>
            <a:r>
              <a:rPr lang="en-US" sz="3000" dirty="0"/>
              <a:t>Effective engineering strategies to increase bicycle and pedestrian safety are available</a:t>
            </a:r>
          </a:p>
          <a:p>
            <a:r>
              <a:rPr lang="en-US" sz="3000" dirty="0"/>
              <a:t>Many streets can be retrofitted to provide a higher Quality of Service for all street users</a:t>
            </a:r>
          </a:p>
        </p:txBody>
      </p:sp>
      <p:sp>
        <p:nvSpPr>
          <p:cNvPr id="3" name="Text Placeholder 2"/>
          <p:cNvSpPr>
            <a:spLocks noGrp="1"/>
          </p:cNvSpPr>
          <p:nvPr>
            <p:ph type="body" sz="quarter" idx="10"/>
          </p:nvPr>
        </p:nvSpPr>
        <p:spPr/>
        <p:txBody>
          <a:bodyPr/>
          <a:lstStyle/>
          <a:p>
            <a:r>
              <a:rPr lang="en-US" dirty="0"/>
              <a:t>Class Summary</a:t>
            </a:r>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7932770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US" dirty="0"/>
          </a:p>
        </p:txBody>
      </p:sp>
      <p:sp>
        <p:nvSpPr>
          <p:cNvPr id="6" name="Title 1"/>
          <p:cNvSpPr txBox="1">
            <a:spLocks/>
          </p:cNvSpPr>
          <p:nvPr/>
        </p:nvSpPr>
        <p:spPr>
          <a:xfrm>
            <a:off x="685800" y="228600"/>
            <a:ext cx="77724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Street Hierarchy</a:t>
            </a:r>
          </a:p>
        </p:txBody>
      </p:sp>
      <p:sp>
        <p:nvSpPr>
          <p:cNvPr id="7" name="Content Placeholder 2"/>
          <p:cNvSpPr>
            <a:spLocks noGrp="1"/>
          </p:cNvSpPr>
          <p:nvPr>
            <p:ph idx="1"/>
          </p:nvPr>
        </p:nvSpPr>
        <p:spPr>
          <a:xfrm>
            <a:off x="3616411" y="1837552"/>
            <a:ext cx="5105400" cy="4664075"/>
          </a:xfrm>
        </p:spPr>
        <p:txBody>
          <a:bodyPr/>
          <a:lstStyle/>
          <a:p>
            <a:pPr lvl="1" eaLnBrk="1" hangingPunct="1">
              <a:defRPr/>
            </a:pPr>
            <a:r>
              <a:rPr lang="en-US" dirty="0" smtClean="0"/>
              <a:t>Interstate</a:t>
            </a:r>
          </a:p>
          <a:p>
            <a:pPr lvl="1" eaLnBrk="1" hangingPunct="1">
              <a:defRPr/>
            </a:pPr>
            <a:r>
              <a:rPr lang="en-US" dirty="0" smtClean="0"/>
              <a:t>Other Freeway/Expressway</a:t>
            </a:r>
          </a:p>
          <a:p>
            <a:pPr marL="457200" lvl="1" indent="0" eaLnBrk="1" hangingPunct="1">
              <a:buFontTx/>
              <a:buNone/>
              <a:defRPr/>
            </a:pPr>
            <a:endParaRPr lang="en-US" sz="1600" dirty="0" smtClean="0"/>
          </a:p>
          <a:p>
            <a:pPr lvl="1" eaLnBrk="1" hangingPunct="1">
              <a:defRPr/>
            </a:pPr>
            <a:r>
              <a:rPr lang="en-US" dirty="0" smtClean="0"/>
              <a:t>Other Principal Arterial</a:t>
            </a:r>
          </a:p>
          <a:p>
            <a:pPr lvl="1" eaLnBrk="1" hangingPunct="1">
              <a:defRPr/>
            </a:pPr>
            <a:r>
              <a:rPr lang="en-US" dirty="0" smtClean="0"/>
              <a:t>Minor Arterial</a:t>
            </a:r>
          </a:p>
          <a:p>
            <a:pPr marL="457200" lvl="1" indent="0" eaLnBrk="1" hangingPunct="1">
              <a:buFontTx/>
              <a:buNone/>
              <a:defRPr/>
            </a:pPr>
            <a:endParaRPr lang="en-US" sz="800" dirty="0" smtClean="0"/>
          </a:p>
          <a:p>
            <a:pPr lvl="1" eaLnBrk="1" hangingPunct="1">
              <a:defRPr/>
            </a:pPr>
            <a:r>
              <a:rPr lang="en-US" dirty="0" smtClean="0"/>
              <a:t>Major Collector</a:t>
            </a:r>
          </a:p>
          <a:p>
            <a:pPr lvl="1" eaLnBrk="1" hangingPunct="1">
              <a:defRPr/>
            </a:pPr>
            <a:r>
              <a:rPr lang="en-US" dirty="0" smtClean="0"/>
              <a:t>Minor Collector</a:t>
            </a:r>
          </a:p>
          <a:p>
            <a:pPr lvl="1" eaLnBrk="1" hangingPunct="1">
              <a:defRPr/>
            </a:pPr>
            <a:r>
              <a:rPr lang="en-US" dirty="0" smtClean="0"/>
              <a:t>Local </a:t>
            </a:r>
          </a:p>
        </p:txBody>
      </p:sp>
      <p:pic>
        <p:nvPicPr>
          <p:cNvPr id="8" name="Picture 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66800" y="1814015"/>
            <a:ext cx="2514600"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6"/>
          <p:cNvSpPr>
            <a:spLocks noChangeArrowheads="1"/>
          </p:cNvSpPr>
          <p:nvPr/>
        </p:nvSpPr>
        <p:spPr bwMode="auto">
          <a:xfrm>
            <a:off x="512805" y="798352"/>
            <a:ext cx="84582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3000" dirty="0"/>
              <a:t>Traditional functional </a:t>
            </a:r>
            <a:r>
              <a:rPr lang="en-US" sz="3000" dirty="0" smtClean="0"/>
              <a:t>classification as used by most State DOTs:</a:t>
            </a:r>
            <a:endParaRPr lang="en-US" sz="3000" dirty="0"/>
          </a:p>
        </p:txBody>
      </p:sp>
      <p:sp>
        <p:nvSpPr>
          <p:cNvPr id="10" name="TextBox 9"/>
          <p:cNvSpPr txBox="1"/>
          <p:nvPr/>
        </p:nvSpPr>
        <p:spPr>
          <a:xfrm>
            <a:off x="914400" y="5514061"/>
            <a:ext cx="2819400" cy="338554"/>
          </a:xfrm>
          <a:prstGeom prst="rect">
            <a:avLst/>
          </a:prstGeom>
          <a:noFill/>
          <a:ln>
            <a:noFill/>
          </a:ln>
        </p:spPr>
        <p:txBody>
          <a:bodyPr wrap="square" rtlCol="0">
            <a:spAutoFit/>
          </a:bodyPr>
          <a:lstStyle/>
          <a:p>
            <a:pPr algn="ctr"/>
            <a:r>
              <a:rPr lang="en-US" sz="1600" dirty="0" smtClean="0"/>
              <a:t>(more ped/bike </a:t>
            </a:r>
            <a:r>
              <a:rPr lang="en-US" sz="1600" dirty="0"/>
              <a:t>oriented</a:t>
            </a:r>
            <a:r>
              <a:rPr lang="en-US" sz="1600" dirty="0" smtClean="0"/>
              <a:t>)</a:t>
            </a:r>
            <a:endParaRPr lang="en-US" sz="1600" dirty="0"/>
          </a:p>
        </p:txBody>
      </p:sp>
      <p:sp>
        <p:nvSpPr>
          <p:cNvPr id="11" name="TextBox 10"/>
          <p:cNvSpPr txBox="1"/>
          <p:nvPr/>
        </p:nvSpPr>
        <p:spPr>
          <a:xfrm>
            <a:off x="914400" y="1822678"/>
            <a:ext cx="2819400" cy="338554"/>
          </a:xfrm>
          <a:prstGeom prst="rect">
            <a:avLst/>
          </a:prstGeom>
          <a:noFill/>
          <a:ln>
            <a:noFill/>
          </a:ln>
        </p:spPr>
        <p:txBody>
          <a:bodyPr wrap="square" rtlCol="0">
            <a:spAutoFit/>
          </a:bodyPr>
          <a:lstStyle/>
          <a:p>
            <a:pPr algn="ctr"/>
            <a:r>
              <a:rPr lang="en-US" sz="1600" dirty="0" smtClean="0"/>
              <a:t>(more auto/truck oriented)</a:t>
            </a:r>
            <a:endParaRPr lang="en-US" sz="1600" dirty="0"/>
          </a:p>
        </p:txBody>
      </p:sp>
    </p:spTree>
    <p:extLst>
      <p:ext uri="{BB962C8B-B14F-4D97-AF65-F5344CB8AC3E}">
        <p14:creationId xmlns:p14="http://schemas.microsoft.com/office/powerpoint/2010/main" val="7284865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endParaRPr lang="en-US" dirty="0"/>
          </a:p>
        </p:txBody>
      </p:sp>
      <p:sp>
        <p:nvSpPr>
          <p:cNvPr id="10" name="Title 1"/>
          <p:cNvSpPr txBox="1">
            <a:spLocks/>
          </p:cNvSpPr>
          <p:nvPr/>
        </p:nvSpPr>
        <p:spPr>
          <a:xfrm>
            <a:off x="685800" y="457200"/>
            <a:ext cx="7772400" cy="5715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Street Hierarchy</a:t>
            </a:r>
          </a:p>
        </p:txBody>
      </p:sp>
      <p:sp>
        <p:nvSpPr>
          <p:cNvPr id="11" name="Content Placeholder 2"/>
          <p:cNvSpPr>
            <a:spLocks noGrp="1"/>
          </p:cNvSpPr>
          <p:nvPr>
            <p:ph idx="1"/>
          </p:nvPr>
        </p:nvSpPr>
        <p:spPr>
          <a:xfrm>
            <a:off x="381000" y="1028700"/>
            <a:ext cx="7772400" cy="4114800"/>
          </a:xfrm>
        </p:spPr>
        <p:txBody>
          <a:bodyPr/>
          <a:lstStyle/>
          <a:p>
            <a:pPr eaLnBrk="1" hangingPunct="1">
              <a:defRPr/>
            </a:pPr>
            <a:r>
              <a:rPr lang="en-US" sz="2800" dirty="0" smtClean="0"/>
              <a:t>Walkable thoroughfare types</a:t>
            </a:r>
            <a:endParaRPr lang="en-US" sz="1050" dirty="0" smtClean="0"/>
          </a:p>
          <a:p>
            <a:pPr eaLnBrk="1" hangingPunct="1">
              <a:defRPr/>
            </a:pPr>
            <a:r>
              <a:rPr lang="en-US" sz="2800" dirty="0" smtClean="0"/>
              <a:t>Serve a mix of modes</a:t>
            </a:r>
          </a:p>
        </p:txBody>
      </p:sp>
      <p:pic>
        <p:nvPicPr>
          <p:cNvPr id="12" name="Picture 3"/>
          <p:cNvPicPr>
            <a:picLocks noChangeAspect="1"/>
          </p:cNvPicPr>
          <p:nvPr/>
        </p:nvPicPr>
        <p:blipFill>
          <a:blip r:embed="rId3" cstate="email">
            <a:extLst>
              <a:ext uri="{28A0092B-C50C-407E-A947-70E740481C1C}">
                <a14:useLocalDpi xmlns:a14="http://schemas.microsoft.com/office/drawing/2010/main" val="0"/>
              </a:ext>
            </a:extLst>
          </a:blip>
          <a:srcRect l="1038" r="1749"/>
          <a:stretch>
            <a:fillRect/>
          </a:stretch>
        </p:blipFill>
        <p:spPr bwMode="auto">
          <a:xfrm>
            <a:off x="571500" y="2209800"/>
            <a:ext cx="7962900" cy="301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4"/>
          <p:cNvSpPr>
            <a:spLocks noChangeArrowheads="1"/>
          </p:cNvSpPr>
          <p:nvPr/>
        </p:nvSpPr>
        <p:spPr bwMode="auto">
          <a:xfrm>
            <a:off x="6477000" y="704850"/>
            <a:ext cx="1828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1"/>
            <a:r>
              <a:rPr lang="en-US" sz="2400" dirty="0"/>
              <a:t>Boulevard</a:t>
            </a:r>
          </a:p>
          <a:p>
            <a:pPr marL="0" lvl="1"/>
            <a:r>
              <a:rPr lang="en-US" sz="2400" dirty="0"/>
              <a:t>Avenue</a:t>
            </a:r>
          </a:p>
          <a:p>
            <a:pPr marL="0" lvl="1"/>
            <a:r>
              <a:rPr lang="en-US" sz="2400" dirty="0"/>
              <a:t>Street</a:t>
            </a:r>
          </a:p>
        </p:txBody>
      </p:sp>
      <p:grpSp>
        <p:nvGrpSpPr>
          <p:cNvPr id="3" name="Group 2"/>
          <p:cNvGrpSpPr/>
          <p:nvPr/>
        </p:nvGrpSpPr>
        <p:grpSpPr>
          <a:xfrm>
            <a:off x="5257800" y="990600"/>
            <a:ext cx="1154723" cy="685800"/>
            <a:chOff x="5105400" y="1809750"/>
            <a:chExt cx="685800" cy="685800"/>
          </a:xfrm>
        </p:grpSpPr>
        <p:cxnSp>
          <p:nvCxnSpPr>
            <p:cNvPr id="14" name="Straight Connector 6"/>
            <p:cNvCxnSpPr>
              <a:cxnSpLocks noChangeShapeType="1"/>
            </p:cNvCxnSpPr>
            <p:nvPr/>
          </p:nvCxnSpPr>
          <p:spPr bwMode="auto">
            <a:xfrm flipV="1">
              <a:off x="5105400" y="1809750"/>
              <a:ext cx="685800" cy="31432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Straight Connector 8"/>
            <p:cNvCxnSpPr>
              <a:cxnSpLocks noChangeShapeType="1"/>
            </p:cNvCxnSpPr>
            <p:nvPr/>
          </p:nvCxnSpPr>
          <p:spPr bwMode="auto">
            <a:xfrm>
              <a:off x="5105400" y="2124075"/>
              <a:ext cx="685800" cy="37147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Straight Connector 11"/>
            <p:cNvCxnSpPr>
              <a:cxnSpLocks noChangeShapeType="1"/>
            </p:cNvCxnSpPr>
            <p:nvPr/>
          </p:nvCxnSpPr>
          <p:spPr bwMode="auto">
            <a:xfrm>
              <a:off x="5105400" y="2124075"/>
              <a:ext cx="6858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 name="Rectangle 16"/>
          <p:cNvSpPr/>
          <p:nvPr/>
        </p:nvSpPr>
        <p:spPr>
          <a:xfrm>
            <a:off x="0" y="5224463"/>
            <a:ext cx="9144000" cy="307777"/>
          </a:xfrm>
          <a:prstGeom prst="rect">
            <a:avLst/>
          </a:prstGeom>
        </p:spPr>
        <p:txBody>
          <a:bodyPr wrap="square">
            <a:spAutoFit/>
          </a:bodyPr>
          <a:lstStyle/>
          <a:p>
            <a:pPr algn="ctr">
              <a:defRPr/>
            </a:pPr>
            <a:r>
              <a:rPr lang="en-US" sz="1400" i="1" dirty="0" smtClean="0"/>
              <a:t>Institute </a:t>
            </a:r>
            <a:r>
              <a:rPr lang="en-US" sz="1400" i="1" dirty="0"/>
              <a:t>of Transportation Engineers “Designing Walkable Urban Thoroughfares: A Context Sensitive Approach”</a:t>
            </a:r>
          </a:p>
        </p:txBody>
      </p:sp>
      <p:sp>
        <p:nvSpPr>
          <p:cNvPr id="18" name="Slide Number Placeholder 3"/>
          <p:cNvSpPr txBox="1">
            <a:spLocks/>
          </p:cNvSpPr>
          <p:nvPr/>
        </p:nvSpPr>
        <p:spPr>
          <a:xfrm>
            <a:off x="6553200" y="6356350"/>
            <a:ext cx="2133600" cy="365125"/>
          </a:xfrm>
          <a:prstGeom prst="rect">
            <a:avLst/>
          </a:prstGeom>
        </p:spPr>
        <p:txBody>
          <a:bodyPr/>
          <a:lstStyle>
            <a:defPPr>
              <a:defRPr lang="en-US"/>
            </a:defPPr>
            <a:lvl1pPr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1pPr>
            <a:lvl2pPr marL="4572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2pPr>
            <a:lvl3pPr marL="9144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3pPr>
            <a:lvl4pPr marL="13716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4pPr>
            <a:lvl5pPr marL="18288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5pPr>
            <a:lvl6pPr marL="2286000" algn="l" defTabSz="457200" rtl="0" eaLnBrk="1" latinLnBrk="0" hangingPunct="1">
              <a:defRPr sz="3200" kern="1200">
                <a:solidFill>
                  <a:schemeClr val="tx1"/>
                </a:solidFill>
                <a:latin typeface="Calibri" charset="0"/>
                <a:ea typeface="ＭＳ Ｐゴシック" charset="0"/>
                <a:cs typeface="ＭＳ Ｐゴシック" charset="0"/>
              </a:defRPr>
            </a:lvl6pPr>
            <a:lvl7pPr marL="2743200" algn="l" defTabSz="457200" rtl="0" eaLnBrk="1" latinLnBrk="0" hangingPunct="1">
              <a:defRPr sz="3200" kern="1200">
                <a:solidFill>
                  <a:schemeClr val="tx1"/>
                </a:solidFill>
                <a:latin typeface="Calibri" charset="0"/>
                <a:ea typeface="ＭＳ Ｐゴシック" charset="0"/>
                <a:cs typeface="ＭＳ Ｐゴシック" charset="0"/>
              </a:defRPr>
            </a:lvl7pPr>
            <a:lvl8pPr marL="3200400" algn="l" defTabSz="457200" rtl="0" eaLnBrk="1" latinLnBrk="0" hangingPunct="1">
              <a:defRPr sz="3200" kern="1200">
                <a:solidFill>
                  <a:schemeClr val="tx1"/>
                </a:solidFill>
                <a:latin typeface="Calibri" charset="0"/>
                <a:ea typeface="ＭＳ Ｐゴシック" charset="0"/>
                <a:cs typeface="ＭＳ Ｐゴシック" charset="0"/>
              </a:defRPr>
            </a:lvl8pPr>
            <a:lvl9pPr marL="3657600" algn="l" defTabSz="457200" rtl="0" eaLnBrk="1" latinLnBrk="0" hangingPunct="1">
              <a:defRPr sz="3200" kern="1200">
                <a:solidFill>
                  <a:schemeClr val="tx1"/>
                </a:solidFill>
                <a:latin typeface="Calibri" charset="0"/>
                <a:ea typeface="ＭＳ Ｐゴシック" charset="0"/>
                <a:cs typeface="ＭＳ Ｐゴシック" charset="0"/>
              </a:defRPr>
            </a:lvl9pPr>
          </a:lstStyle>
          <a:p>
            <a:endParaRPr lang="en-US" dirty="0"/>
          </a:p>
        </p:txBody>
      </p:sp>
    </p:spTree>
    <p:extLst>
      <p:ext uri="{BB962C8B-B14F-4D97-AF65-F5344CB8AC3E}">
        <p14:creationId xmlns:p14="http://schemas.microsoft.com/office/powerpoint/2010/main" val="3324452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1"/>
          </p:nvPr>
        </p:nvSpPr>
        <p:spPr/>
        <p:txBody>
          <a:bodyPr/>
          <a:lstStyle/>
          <a:p>
            <a:endParaRPr lang="en-US" dirty="0"/>
          </a:p>
        </p:txBody>
      </p:sp>
      <p:sp>
        <p:nvSpPr>
          <p:cNvPr id="12" name="Title 1"/>
          <p:cNvSpPr txBox="1">
            <a:spLocks/>
          </p:cNvSpPr>
          <p:nvPr/>
        </p:nvSpPr>
        <p:spPr>
          <a:xfrm>
            <a:off x="2498927" y="228600"/>
            <a:ext cx="4761988" cy="5715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Design Principles</a:t>
            </a:r>
            <a:endParaRPr lang="en-US" sz="3200" b="1" dirty="0"/>
          </a:p>
        </p:txBody>
      </p:sp>
      <p:sp>
        <p:nvSpPr>
          <p:cNvPr id="13" name="Content Placeholder 2"/>
          <p:cNvSpPr>
            <a:spLocks noGrp="1"/>
          </p:cNvSpPr>
          <p:nvPr>
            <p:ph idx="1"/>
          </p:nvPr>
        </p:nvSpPr>
        <p:spPr>
          <a:xfrm>
            <a:off x="228600" y="876300"/>
            <a:ext cx="8534400" cy="5143500"/>
          </a:xfrm>
        </p:spPr>
        <p:txBody>
          <a:bodyPr>
            <a:normAutofit fontScale="55000" lnSpcReduction="20000"/>
          </a:bodyPr>
          <a:lstStyle/>
          <a:p>
            <a:pPr marL="0" indent="0">
              <a:lnSpc>
                <a:spcPct val="120000"/>
              </a:lnSpc>
              <a:buNone/>
            </a:pPr>
            <a:r>
              <a:rPr lang="en-US" sz="5100" dirty="0" smtClean="0"/>
              <a:t>Due to the nature of Complete Streets, there are often competing interests between the different users. To design for pedestrian and bicyclist safety and comfort, </a:t>
            </a:r>
            <a:r>
              <a:rPr lang="en-US" sz="5100" dirty="0"/>
              <a:t>t</a:t>
            </a:r>
            <a:r>
              <a:rPr lang="en-US" sz="5100" dirty="0" smtClean="0"/>
              <a:t>he following design principles should be considered:</a:t>
            </a:r>
            <a:endParaRPr lang="en-US" sz="5900" dirty="0" smtClean="0"/>
          </a:p>
          <a:p>
            <a:pPr defTabSz="914400" eaLnBrk="0" fontAlgn="base" hangingPunct="0">
              <a:spcBef>
                <a:spcPct val="30000"/>
              </a:spcBef>
              <a:spcAft>
                <a:spcPct val="0"/>
              </a:spcAft>
              <a:defRPr/>
            </a:pPr>
            <a:r>
              <a:rPr lang="en-US" sz="5100" dirty="0"/>
              <a:t>Safety</a:t>
            </a:r>
          </a:p>
          <a:p>
            <a:pPr defTabSz="914400" eaLnBrk="0" fontAlgn="base" hangingPunct="0">
              <a:spcBef>
                <a:spcPct val="30000"/>
              </a:spcBef>
              <a:spcAft>
                <a:spcPct val="0"/>
              </a:spcAft>
              <a:defRPr/>
            </a:pPr>
            <a:r>
              <a:rPr lang="en-US" sz="5100" dirty="0"/>
              <a:t>Conflicts</a:t>
            </a:r>
          </a:p>
          <a:p>
            <a:pPr defTabSz="914400" eaLnBrk="0" fontAlgn="base" hangingPunct="0">
              <a:spcBef>
                <a:spcPct val="30000"/>
              </a:spcBef>
              <a:spcAft>
                <a:spcPct val="0"/>
              </a:spcAft>
              <a:defRPr/>
            </a:pPr>
            <a:r>
              <a:rPr lang="en-US" sz="5100" dirty="0"/>
              <a:t>Predictability</a:t>
            </a:r>
          </a:p>
          <a:p>
            <a:pPr defTabSz="914400" eaLnBrk="0" fontAlgn="base" hangingPunct="0">
              <a:spcBef>
                <a:spcPct val="30000"/>
              </a:spcBef>
              <a:spcAft>
                <a:spcPct val="0"/>
              </a:spcAft>
              <a:defRPr/>
            </a:pPr>
            <a:r>
              <a:rPr lang="en-US" sz="5100" dirty="0"/>
              <a:t>Visibility</a:t>
            </a:r>
          </a:p>
          <a:p>
            <a:pPr defTabSz="914400" eaLnBrk="0" fontAlgn="base" hangingPunct="0">
              <a:spcBef>
                <a:spcPct val="30000"/>
              </a:spcBef>
              <a:spcAft>
                <a:spcPct val="0"/>
              </a:spcAft>
              <a:defRPr/>
            </a:pPr>
            <a:r>
              <a:rPr lang="en-US" sz="5100" dirty="0"/>
              <a:t>Separation</a:t>
            </a:r>
          </a:p>
          <a:p>
            <a:pPr defTabSz="914400" eaLnBrk="0" fontAlgn="base" hangingPunct="0">
              <a:spcBef>
                <a:spcPct val="30000"/>
              </a:spcBef>
              <a:spcAft>
                <a:spcPct val="0"/>
              </a:spcAft>
              <a:defRPr/>
            </a:pPr>
            <a:r>
              <a:rPr lang="en-US" sz="5100" dirty="0"/>
              <a:t>Delay</a:t>
            </a:r>
          </a:p>
          <a:p>
            <a:pPr defTabSz="914400" eaLnBrk="0" fontAlgn="base" hangingPunct="0">
              <a:spcBef>
                <a:spcPct val="30000"/>
              </a:spcBef>
              <a:spcAft>
                <a:spcPct val="0"/>
              </a:spcAft>
              <a:defRPr/>
            </a:pPr>
            <a:r>
              <a:rPr lang="en-US" sz="5100" dirty="0"/>
              <a:t>Accessibility</a:t>
            </a:r>
          </a:p>
        </p:txBody>
      </p:sp>
      <p:pic>
        <p:nvPicPr>
          <p:cNvPr id="3074" name="Picture 2" descr="https://www.pedbikeimages.org/mediumimages/crossings.8thne.2.bellevue%2871%29.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114800" y="2781662"/>
            <a:ext cx="4381500" cy="307122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74160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p:txBody>
          <a:bodyPr/>
          <a:lstStyle/>
          <a:p>
            <a:endParaRPr lang="en-US" dirty="0"/>
          </a:p>
        </p:txBody>
      </p:sp>
      <p:sp>
        <p:nvSpPr>
          <p:cNvPr id="9" name="Title 1"/>
          <p:cNvSpPr txBox="1">
            <a:spLocks/>
          </p:cNvSpPr>
          <p:nvPr/>
        </p:nvSpPr>
        <p:spPr>
          <a:xfrm>
            <a:off x="450376" y="59071"/>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Roadway Design for Pedestrians &amp; Bicyclists</a:t>
            </a:r>
            <a:endParaRPr lang="en-US" sz="3200" b="1" dirty="0"/>
          </a:p>
        </p:txBody>
      </p:sp>
      <p:pic>
        <p:nvPicPr>
          <p:cNvPr id="3074" name="Picture 2" descr="http://www.pedbikeimages.org/largeimages/bc.vancouver-cs(4).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28600" y="630571"/>
            <a:ext cx="7124701" cy="5343526"/>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2"/>
          <p:cNvSpPr txBox="1">
            <a:spLocks/>
          </p:cNvSpPr>
          <p:nvPr/>
        </p:nvSpPr>
        <p:spPr>
          <a:xfrm>
            <a:off x="5243286" y="2399830"/>
            <a:ext cx="3595914" cy="1791170"/>
          </a:xfrm>
          <a:prstGeom prst="rect">
            <a:avLst/>
          </a:prstGeom>
          <a:solidFill>
            <a:srgbClr val="000000">
              <a:alpha val="74902"/>
            </a:srgbClr>
          </a:solidFill>
          <a:ln>
            <a:solidFill>
              <a:schemeClr val="tx1"/>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b="1" dirty="0" smtClean="0">
                <a:solidFill>
                  <a:schemeClr val="bg1"/>
                </a:solidFill>
              </a:rPr>
              <a:t>Roadway segments</a:t>
            </a:r>
          </a:p>
          <a:p>
            <a:pPr fontAlgn="auto">
              <a:spcAft>
                <a:spcPts val="0"/>
              </a:spcAft>
            </a:pPr>
            <a:r>
              <a:rPr lang="en-US" sz="3000" b="1" dirty="0" smtClean="0">
                <a:solidFill>
                  <a:schemeClr val="bg1"/>
                </a:solidFill>
              </a:rPr>
              <a:t>Intersections</a:t>
            </a:r>
          </a:p>
          <a:p>
            <a:pPr fontAlgn="auto">
              <a:spcAft>
                <a:spcPts val="0"/>
              </a:spcAft>
            </a:pPr>
            <a:r>
              <a:rPr lang="en-US" sz="3000" b="1" dirty="0" smtClean="0">
                <a:solidFill>
                  <a:schemeClr val="bg1"/>
                </a:solidFill>
              </a:rPr>
              <a:t>Midblock crossings</a:t>
            </a:r>
          </a:p>
          <a:p>
            <a:pPr marL="0" indent="0" fontAlgn="auto">
              <a:spcAft>
                <a:spcPts val="0"/>
              </a:spcAft>
              <a:buNone/>
            </a:pPr>
            <a:endParaRPr lang="en-US" b="1" dirty="0"/>
          </a:p>
        </p:txBody>
      </p:sp>
    </p:spTree>
    <p:extLst>
      <p:ext uri="{BB962C8B-B14F-4D97-AF65-F5344CB8AC3E}">
        <p14:creationId xmlns:p14="http://schemas.microsoft.com/office/powerpoint/2010/main" val="5740917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1"/>
          </p:nvPr>
        </p:nvSpPr>
        <p:spPr/>
        <p:txBody>
          <a:bodyPr/>
          <a:lstStyle/>
          <a:p>
            <a:endParaRPr lang="en-US" dirty="0"/>
          </a:p>
        </p:txBody>
      </p:sp>
      <p:sp>
        <p:nvSpPr>
          <p:cNvPr id="9" name="Rectangle 2"/>
          <p:cNvSpPr txBox="1">
            <a:spLocks noChangeArrowheads="1"/>
          </p:cNvSpPr>
          <p:nvPr/>
        </p:nvSpPr>
        <p:spPr>
          <a:xfrm>
            <a:off x="135246" y="53321"/>
            <a:ext cx="8883650" cy="755176"/>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3200" b="1" dirty="0" smtClean="0"/>
              <a:t>Roadway Segments: Sidewalk Corridors</a:t>
            </a:r>
          </a:p>
        </p:txBody>
      </p:sp>
      <p:sp>
        <p:nvSpPr>
          <p:cNvPr id="10" name="Rectangle 3"/>
          <p:cNvSpPr txBox="1">
            <a:spLocks noChangeArrowheads="1"/>
          </p:cNvSpPr>
          <p:nvPr/>
        </p:nvSpPr>
        <p:spPr>
          <a:xfrm>
            <a:off x="304801" y="762000"/>
            <a:ext cx="4648200" cy="4876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FontTx/>
              <a:buNone/>
            </a:pPr>
            <a:r>
              <a:rPr lang="en-US" sz="3000" dirty="0" smtClean="0"/>
              <a:t>The sidewalk corridor is divided into 4 zones:</a:t>
            </a:r>
            <a:endParaRPr lang="en-US" sz="3000" b="1" dirty="0" smtClean="0"/>
          </a:p>
          <a:p>
            <a:pPr fontAlgn="auto">
              <a:spcAft>
                <a:spcPts val="0"/>
              </a:spcAft>
            </a:pPr>
            <a:r>
              <a:rPr lang="en-US" sz="2800" dirty="0" smtClean="0"/>
              <a:t> Curb zone</a:t>
            </a:r>
          </a:p>
          <a:p>
            <a:pPr fontAlgn="auto">
              <a:spcAft>
                <a:spcPts val="0"/>
              </a:spcAft>
            </a:pPr>
            <a:r>
              <a:rPr lang="en-US" sz="2800" dirty="0" smtClean="0"/>
              <a:t> Furniture/green zone</a:t>
            </a:r>
          </a:p>
          <a:p>
            <a:pPr lvl="1" fontAlgn="auto">
              <a:spcAft>
                <a:spcPts val="0"/>
              </a:spcAft>
            </a:pPr>
            <a:r>
              <a:rPr lang="en-US" sz="2400" dirty="0" smtClean="0"/>
              <a:t>6-8 ft.</a:t>
            </a:r>
          </a:p>
          <a:p>
            <a:pPr fontAlgn="auto">
              <a:spcAft>
                <a:spcPts val="0"/>
              </a:spcAft>
            </a:pPr>
            <a:r>
              <a:rPr lang="en-US" sz="2800" dirty="0" smtClean="0"/>
              <a:t> Pedestrian zone</a:t>
            </a:r>
          </a:p>
          <a:p>
            <a:pPr lvl="1" fontAlgn="auto">
              <a:spcAft>
                <a:spcPts val="0"/>
              </a:spcAft>
            </a:pPr>
            <a:r>
              <a:rPr lang="en-US" sz="2400" dirty="0" smtClean="0"/>
              <a:t>10-20 ft. urban/suburban main streets</a:t>
            </a:r>
          </a:p>
          <a:p>
            <a:pPr lvl="1" fontAlgn="auto">
              <a:spcAft>
                <a:spcPts val="0"/>
              </a:spcAft>
            </a:pPr>
            <a:r>
              <a:rPr lang="en-US" sz="2400" dirty="0" smtClean="0"/>
              <a:t>6-10 ft. suburban boulevards</a:t>
            </a:r>
          </a:p>
          <a:p>
            <a:pPr fontAlgn="auto">
              <a:spcAft>
                <a:spcPts val="0"/>
              </a:spcAft>
            </a:pPr>
            <a:r>
              <a:rPr lang="en-US" sz="2800" dirty="0" smtClean="0"/>
              <a:t> Frontage zone</a:t>
            </a:r>
          </a:p>
        </p:txBody>
      </p:sp>
      <p:pic>
        <p:nvPicPr>
          <p:cNvPr id="11" name="Picture 3" descr="ped zones"/>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a:xfrm>
            <a:off x="4120243" y="5020577"/>
            <a:ext cx="4865914" cy="879475"/>
          </a:xfrm>
          <a:prstGeom prst="rect">
            <a:avLst/>
          </a:prstGeom>
          <a:noFill/>
          <a:ln>
            <a:no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 name="Text Box 6"/>
          <p:cNvSpPr txBox="1">
            <a:spLocks noChangeArrowheads="1"/>
          </p:cNvSpPr>
          <p:nvPr/>
        </p:nvSpPr>
        <p:spPr bwMode="auto">
          <a:xfrm>
            <a:off x="304801" y="5486400"/>
            <a:ext cx="117173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b="1">
                <a:solidFill>
                  <a:schemeClr val="tx1"/>
                </a:solidFill>
                <a:latin typeface="Calibri" pitchFamily="34" charset="0"/>
              </a:defRPr>
            </a:lvl1pPr>
            <a:lvl2pPr marL="742950" indent="-285750">
              <a:defRPr sz="3200" b="1">
                <a:solidFill>
                  <a:schemeClr val="tx1"/>
                </a:solidFill>
                <a:latin typeface="Calibri" pitchFamily="34" charset="0"/>
              </a:defRPr>
            </a:lvl2pPr>
            <a:lvl3pPr marL="1143000" indent="-228600">
              <a:defRPr sz="3200" b="1">
                <a:solidFill>
                  <a:schemeClr val="tx1"/>
                </a:solidFill>
                <a:latin typeface="Calibri" pitchFamily="34" charset="0"/>
              </a:defRPr>
            </a:lvl3pPr>
            <a:lvl4pPr marL="1600200" indent="-228600">
              <a:defRPr sz="3200" b="1">
                <a:solidFill>
                  <a:schemeClr val="tx1"/>
                </a:solidFill>
                <a:latin typeface="Calibri" pitchFamily="34" charset="0"/>
              </a:defRPr>
            </a:lvl4pPr>
            <a:lvl5pPr marL="2057400" indent="-228600">
              <a:defRPr sz="3200" b="1">
                <a:solidFill>
                  <a:schemeClr val="tx1"/>
                </a:solidFill>
                <a:latin typeface="Calibri" pitchFamily="34" charset="0"/>
              </a:defRPr>
            </a:lvl5pPr>
            <a:lvl6pPr marL="2514600" indent="-228600" algn="ctr" eaLnBrk="0" fontAlgn="base" hangingPunct="0">
              <a:spcBef>
                <a:spcPct val="0"/>
              </a:spcBef>
              <a:spcAft>
                <a:spcPct val="0"/>
              </a:spcAft>
              <a:defRPr sz="3200" b="1">
                <a:solidFill>
                  <a:schemeClr val="tx1"/>
                </a:solidFill>
                <a:latin typeface="Calibri" pitchFamily="34" charset="0"/>
              </a:defRPr>
            </a:lvl6pPr>
            <a:lvl7pPr marL="2971800" indent="-228600" algn="ctr" eaLnBrk="0" fontAlgn="base" hangingPunct="0">
              <a:spcBef>
                <a:spcPct val="0"/>
              </a:spcBef>
              <a:spcAft>
                <a:spcPct val="0"/>
              </a:spcAft>
              <a:defRPr sz="3200" b="1">
                <a:solidFill>
                  <a:schemeClr val="tx1"/>
                </a:solidFill>
                <a:latin typeface="Calibri" pitchFamily="34" charset="0"/>
              </a:defRPr>
            </a:lvl7pPr>
            <a:lvl8pPr marL="3429000" indent="-228600" algn="ctr" eaLnBrk="0" fontAlgn="base" hangingPunct="0">
              <a:spcBef>
                <a:spcPct val="0"/>
              </a:spcBef>
              <a:spcAft>
                <a:spcPct val="0"/>
              </a:spcAft>
              <a:defRPr sz="3200" b="1">
                <a:solidFill>
                  <a:schemeClr val="tx1"/>
                </a:solidFill>
                <a:latin typeface="Calibri" pitchFamily="34" charset="0"/>
              </a:defRPr>
            </a:lvl8pPr>
            <a:lvl9pPr marL="3886200" indent="-228600" algn="ctr" eaLnBrk="0" fontAlgn="base" hangingPunct="0">
              <a:spcBef>
                <a:spcPct val="0"/>
              </a:spcBef>
              <a:spcAft>
                <a:spcPct val="0"/>
              </a:spcAft>
              <a:defRPr sz="3200" b="1">
                <a:solidFill>
                  <a:schemeClr val="tx1"/>
                </a:solidFill>
                <a:latin typeface="Calibri" pitchFamily="34" charset="0"/>
              </a:defRPr>
            </a:lvl9pPr>
          </a:lstStyle>
          <a:p>
            <a:pPr algn="l"/>
            <a:r>
              <a:rPr lang="en-US" sz="1400" b="0" i="1" dirty="0" smtClean="0"/>
              <a:t>FHWA</a:t>
            </a:r>
            <a:r>
              <a:rPr lang="en-US" sz="1400" b="0" i="1" dirty="0"/>
              <a:t>, </a:t>
            </a:r>
            <a:r>
              <a:rPr lang="en-US" sz="1400" b="0" i="1" dirty="0" smtClean="0"/>
              <a:t>2001 </a:t>
            </a:r>
            <a:endParaRPr lang="en-US" sz="1400" b="0" i="1" dirty="0"/>
          </a:p>
        </p:txBody>
      </p:sp>
      <p:pic>
        <p:nvPicPr>
          <p:cNvPr id="13" name="Picture 2" descr="http://www.pedbikeimages.org/largeimages/pittsford.sunday(635).jpg"/>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5237509" y="784746"/>
            <a:ext cx="3658227" cy="40386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5629422"/>
      </p:ext>
    </p:extLst>
  </p:cSld>
  <p:clrMapOvr>
    <a:masterClrMapping/>
  </p:clrMapOvr>
  <p:timing>
    <p:tnLst>
      <p:par>
        <p:cTn id="1" dur="indefinite" restart="never" nodeType="tmRoot"/>
      </p:par>
    </p:tnLst>
  </p:timing>
</p:sld>
</file>

<file path=ppt/theme/theme1.xml><?xml version="1.0" encoding="utf-8"?>
<a:theme xmlns:a="http://schemas.openxmlformats.org/drawingml/2006/main" name="PBIC_WebinarTemplate">
  <a:themeElements>
    <a:clrScheme name="Custom 1">
      <a:dk1>
        <a:srgbClr val="000000"/>
      </a:dk1>
      <a:lt1>
        <a:srgbClr val="FFFFFF"/>
      </a:lt1>
      <a:dk2>
        <a:srgbClr val="000000"/>
      </a:dk2>
      <a:lt2>
        <a:srgbClr val="808080"/>
      </a:lt2>
      <a:accent1>
        <a:srgbClr val="32946A"/>
      </a:accent1>
      <a:accent2>
        <a:srgbClr val="32946A"/>
      </a:accent2>
      <a:accent3>
        <a:srgbClr val="FFFFFF"/>
      </a:accent3>
      <a:accent4>
        <a:srgbClr val="FFFFFF"/>
      </a:accent4>
      <a:accent5>
        <a:srgbClr val="FFFFFF"/>
      </a:accent5>
      <a:accent6>
        <a:srgbClr val="FFFFFF"/>
      </a:accent6>
      <a:hlink>
        <a:srgbClr val="32946A"/>
      </a:hlink>
      <a:folHlink>
        <a:srgbClr val="32946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2155</TotalTime>
  <Words>5318</Words>
  <Application>Microsoft Office PowerPoint</Application>
  <PresentationFormat>On-screen Show (4:3)</PresentationFormat>
  <Paragraphs>525</Paragraphs>
  <Slides>40</Slides>
  <Notes>39</Notes>
  <HiddenSlides>1</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2" baseType="lpstr">
      <vt:lpstr>PBIC_WebinarTemplate</vt:lpstr>
      <vt:lpstr>Slide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PBIC</dc:creator>
  <cp:lastModifiedBy>langford</cp:lastModifiedBy>
  <cp:revision>140</cp:revision>
  <dcterms:created xsi:type="dcterms:W3CDTF">1601-01-01T00:00:00Z</dcterms:created>
  <dcterms:modified xsi:type="dcterms:W3CDTF">2015-07-21T15:03:43Z</dcterms:modified>
</cp:coreProperties>
</file>